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58" r:id="rId3"/>
    <p:sldId id="389" r:id="rId4"/>
    <p:sldId id="257" r:id="rId5"/>
    <p:sldId id="346" r:id="rId6"/>
    <p:sldId id="291" r:id="rId7"/>
    <p:sldId id="292" r:id="rId8"/>
    <p:sldId id="299" r:id="rId9"/>
    <p:sldId id="348" r:id="rId10"/>
    <p:sldId id="354" r:id="rId11"/>
    <p:sldId id="355" r:id="rId12"/>
    <p:sldId id="356" r:id="rId13"/>
    <p:sldId id="357" r:id="rId14"/>
    <p:sldId id="358" r:id="rId15"/>
    <p:sldId id="349" r:id="rId16"/>
    <p:sldId id="260" r:id="rId17"/>
    <p:sldId id="353" r:id="rId18"/>
    <p:sldId id="352" r:id="rId19"/>
    <p:sldId id="263" r:id="rId20"/>
    <p:sldId id="265" r:id="rId21"/>
    <p:sldId id="365" r:id="rId22"/>
    <p:sldId id="359" r:id="rId23"/>
    <p:sldId id="360" r:id="rId24"/>
    <p:sldId id="276" r:id="rId25"/>
    <p:sldId id="301" r:id="rId26"/>
    <p:sldId id="302" r:id="rId27"/>
    <p:sldId id="364" r:id="rId28"/>
    <p:sldId id="366" r:id="rId29"/>
    <p:sldId id="362" r:id="rId30"/>
    <p:sldId id="363" r:id="rId31"/>
    <p:sldId id="382" r:id="rId32"/>
    <p:sldId id="367" r:id="rId33"/>
    <p:sldId id="370" r:id="rId34"/>
    <p:sldId id="369" r:id="rId35"/>
    <p:sldId id="371" r:id="rId36"/>
    <p:sldId id="372" r:id="rId37"/>
    <p:sldId id="373" r:id="rId38"/>
    <p:sldId id="374" r:id="rId39"/>
    <p:sldId id="376"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7" r:id="rId53"/>
    <p:sldId id="318" r:id="rId54"/>
    <p:sldId id="319" r:id="rId55"/>
    <p:sldId id="320" r:id="rId56"/>
    <p:sldId id="321" r:id="rId57"/>
    <p:sldId id="322" r:id="rId58"/>
    <p:sldId id="323" r:id="rId59"/>
    <p:sldId id="324" r:id="rId60"/>
    <p:sldId id="325" r:id="rId61"/>
    <p:sldId id="329" r:id="rId62"/>
    <p:sldId id="331" r:id="rId63"/>
    <p:sldId id="332" r:id="rId64"/>
    <p:sldId id="333" r:id="rId65"/>
    <p:sldId id="341" r:id="rId66"/>
    <p:sldId id="342" r:id="rId67"/>
    <p:sldId id="344" r:id="rId68"/>
    <p:sldId id="368" r:id="rId69"/>
    <p:sldId id="377" r:id="rId70"/>
    <p:sldId id="378" r:id="rId71"/>
    <p:sldId id="379" r:id="rId72"/>
    <p:sldId id="381" r:id="rId73"/>
    <p:sldId id="259" r:id="rId74"/>
    <p:sldId id="383" r:id="rId75"/>
    <p:sldId id="384" r:id="rId76"/>
    <p:sldId id="385" r:id="rId77"/>
    <p:sldId id="387" r:id="rId78"/>
    <p:sldId id="386" r:id="rId79"/>
    <p:sldId id="388" r:id="rId8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33CC"/>
    <a:srgbClr val="FF9933"/>
    <a:srgbClr val="FF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8" d="100"/>
          <a:sy n="68" d="100"/>
        </p:scale>
        <p:origin x="1186"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BD546-EB5D-4B99-838A-614B7E279283}" type="datetimeFigureOut">
              <a:rPr kumimoji="1" lang="ja-JP" altLang="en-US" smtClean="0"/>
              <a:t>2014/11/2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4036DA-E054-421F-927E-4A23604E1EF5}" type="slidenum">
              <a:rPr kumimoji="1" lang="ja-JP" altLang="en-US" smtClean="0"/>
              <a:t>‹#›</a:t>
            </a:fld>
            <a:endParaRPr kumimoji="1" lang="ja-JP" altLang="en-US"/>
          </a:p>
        </p:txBody>
      </p:sp>
    </p:spTree>
    <p:extLst>
      <p:ext uri="{BB962C8B-B14F-4D97-AF65-F5344CB8AC3E}">
        <p14:creationId xmlns:p14="http://schemas.microsoft.com/office/powerpoint/2010/main" val="25034499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574E73D-67BE-4C5C-9E19-32678468FEDC}" type="slidenum">
              <a:rPr kumimoji="1" lang="ja-JP" altLang="en-US" smtClean="0"/>
              <a:t>36</a:t>
            </a:fld>
            <a:endParaRPr kumimoji="1" lang="ja-JP" altLang="en-US"/>
          </a:p>
        </p:txBody>
      </p:sp>
    </p:spTree>
    <p:extLst>
      <p:ext uri="{BB962C8B-B14F-4D97-AF65-F5344CB8AC3E}">
        <p14:creationId xmlns:p14="http://schemas.microsoft.com/office/powerpoint/2010/main" val="139722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574E73D-67BE-4C5C-9E19-32678468FEDC}" type="slidenum">
              <a:rPr kumimoji="1" lang="ja-JP" altLang="en-US" smtClean="0"/>
              <a:t>66</a:t>
            </a:fld>
            <a:endParaRPr kumimoji="1" lang="ja-JP" altLang="en-US"/>
          </a:p>
        </p:txBody>
      </p:sp>
    </p:spTree>
    <p:extLst>
      <p:ext uri="{BB962C8B-B14F-4D97-AF65-F5344CB8AC3E}">
        <p14:creationId xmlns:p14="http://schemas.microsoft.com/office/powerpoint/2010/main" val="14169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179860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326027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777119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1"/>
            <a:ext cx="4044462"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2338" y="1600201"/>
            <a:ext cx="4044462"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9AB9AA9D-7776-45F4-A6E6-63DAD184CE5E}" type="slidenum">
              <a:rPr lang="en-US" altLang="ja-JP"/>
              <a:pPr/>
              <a:t>‹#›</a:t>
            </a:fld>
            <a:endParaRPr lang="en-US" altLang="ja-JP"/>
          </a:p>
        </p:txBody>
      </p:sp>
    </p:spTree>
    <p:extLst>
      <p:ext uri="{BB962C8B-B14F-4D97-AF65-F5344CB8AC3E}">
        <p14:creationId xmlns:p14="http://schemas.microsoft.com/office/powerpoint/2010/main" val="2643461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1"/>
            <a:ext cx="8229600" cy="4525963"/>
          </a:xfrm>
        </p:spPr>
        <p:txBody>
          <a:bodyPr/>
          <a:lstStyle/>
          <a:p>
            <a:endParaRPr lang="ja-JP" altLang="en-US"/>
          </a:p>
        </p:txBody>
      </p:sp>
      <p:sp>
        <p:nvSpPr>
          <p:cNvPr id="4" name="日付プレースホルダー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5225"/>
            <a:ext cx="2133600" cy="476250"/>
          </a:xfrm>
        </p:spPr>
        <p:txBody>
          <a:bodyPr/>
          <a:lstStyle>
            <a:lvl1pPr>
              <a:defRPr/>
            </a:lvl1pPr>
          </a:lstStyle>
          <a:p>
            <a:fld id="{BA276663-811F-4949-B203-8D2EB04C9F84}" type="slidenum">
              <a:rPr lang="en-US" altLang="ja-JP"/>
              <a:pPr/>
              <a:t>‹#›</a:t>
            </a:fld>
            <a:endParaRPr lang="en-US" altLang="ja-JP"/>
          </a:p>
        </p:txBody>
      </p:sp>
    </p:spTree>
    <p:extLst>
      <p:ext uri="{BB962C8B-B14F-4D97-AF65-F5344CB8AC3E}">
        <p14:creationId xmlns:p14="http://schemas.microsoft.com/office/powerpoint/2010/main" val="6249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324948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344274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157430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158645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42271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311308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404524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2DB42A8-0DBC-4BE5-98DE-1A7F754387DE}" type="datetimeFigureOut">
              <a:rPr kumimoji="1" lang="ja-JP" altLang="en-US" smtClean="0"/>
              <a:t>2014/11/2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1579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B42A8-0DBC-4BE5-98DE-1A7F754387DE}" type="datetimeFigureOut">
              <a:rPr kumimoji="1" lang="ja-JP" altLang="en-US" smtClean="0"/>
              <a:t>2014/11/2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43777-515F-4405-A8C2-5ADF168A2FED}" type="slidenum">
              <a:rPr kumimoji="1" lang="ja-JP" altLang="en-US" smtClean="0"/>
              <a:t>‹#›</a:t>
            </a:fld>
            <a:endParaRPr kumimoji="1" lang="ja-JP" altLang="en-US"/>
          </a:p>
        </p:txBody>
      </p:sp>
    </p:spTree>
    <p:extLst>
      <p:ext uri="{BB962C8B-B14F-4D97-AF65-F5344CB8AC3E}">
        <p14:creationId xmlns:p14="http://schemas.microsoft.com/office/powerpoint/2010/main" val="4199836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12.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hyperlink" Target="http://www.necel.com/japanese/news/0204/2304.html" TargetMode="Externa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hyperlink" Target="http://www.um.u-tokyo.ac.jp/DM_CD/DM_CONT/SILICON/HOME.HTM"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solar-frontier.com/jpn/news/2013/C026763.html#_ftn1" TargetMode="External"/><Relationship Id="rId2" Type="http://schemas.openxmlformats.org/officeDocument/2006/relationships/image" Target="../media/image101.jp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jpg"/><Relationship Id="rId4" Type="http://schemas.openxmlformats.org/officeDocument/2006/relationships/hyperlink" Target="http://www.solar-frontier.com/jpn/news/2013/C026763.html#_ftn2"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065867"/>
            <a:ext cx="7893756" cy="1817510"/>
          </a:xfrm>
        </p:spPr>
        <p:txBody>
          <a:bodyPr>
            <a:normAutofit fontScale="90000"/>
          </a:bodyPr>
          <a:lstStyle/>
          <a:p>
            <a:pPr>
              <a:spcBef>
                <a:spcPts val="1200"/>
              </a:spcBef>
              <a:spcAft>
                <a:spcPts val="600"/>
              </a:spcAft>
            </a:pPr>
            <a:r>
              <a:rPr lang="en-US" altLang="ja-JP" b="1" dirty="0" smtClean="0">
                <a:solidFill>
                  <a:srgbClr val="0070C0"/>
                </a:solidFill>
              </a:rPr>
              <a:t/>
            </a:r>
            <a:br>
              <a:rPr lang="en-US" altLang="ja-JP" b="1" dirty="0" smtClean="0">
                <a:solidFill>
                  <a:srgbClr val="0070C0"/>
                </a:solidFill>
              </a:rPr>
            </a:br>
            <a:r>
              <a:rPr lang="ja-JP" altLang="en-US" b="1" dirty="0" smtClean="0">
                <a:solidFill>
                  <a:srgbClr val="0070C0"/>
                </a:solidFill>
              </a:rPr>
              <a:t>太陽電池と発光ダイオード</a:t>
            </a:r>
            <a:r>
              <a:rPr lang="en-US" altLang="ja-JP" b="1" dirty="0" smtClean="0">
                <a:solidFill>
                  <a:srgbClr val="0070C0"/>
                </a:solidFill>
              </a:rPr>
              <a:t/>
            </a:r>
            <a:br>
              <a:rPr lang="en-US" altLang="ja-JP" b="1" dirty="0" smtClean="0">
                <a:solidFill>
                  <a:srgbClr val="0070C0"/>
                </a:solidFill>
              </a:rPr>
            </a:br>
            <a:r>
              <a:rPr kumimoji="1" lang="en-US" altLang="ja-JP" sz="3200" dirty="0" smtClean="0"/>
              <a:t/>
            </a:r>
            <a:br>
              <a:rPr kumimoji="1" lang="en-US" altLang="ja-JP" sz="3200" dirty="0" smtClean="0"/>
            </a:br>
            <a:r>
              <a:rPr lang="ja-JP" altLang="en-US" sz="3200" dirty="0"/>
              <a:t>半導体の結晶が</a:t>
            </a:r>
            <a:r>
              <a:rPr kumimoji="1" lang="ja-JP" altLang="en-US" sz="3200" dirty="0" smtClean="0"/>
              <a:t>むすぶ光と電気</a:t>
            </a:r>
            <a:endParaRPr kumimoji="1" lang="ja-JP" altLang="en-US" sz="3200" dirty="0"/>
          </a:p>
        </p:txBody>
      </p:sp>
      <p:sp>
        <p:nvSpPr>
          <p:cNvPr id="3" name="サブタイトル 2"/>
          <p:cNvSpPr>
            <a:spLocks noGrp="1"/>
          </p:cNvSpPr>
          <p:nvPr>
            <p:ph type="subTitle" idx="1"/>
          </p:nvPr>
        </p:nvSpPr>
        <p:spPr>
          <a:xfrm>
            <a:off x="4508539" y="4773698"/>
            <a:ext cx="4223456" cy="1655762"/>
          </a:xfrm>
        </p:spPr>
        <p:txBody>
          <a:bodyPr>
            <a:normAutofit fontScale="92500" lnSpcReduction="10000"/>
          </a:bodyPr>
          <a:lstStyle/>
          <a:p>
            <a:endParaRPr kumimoji="1" lang="en-US" altLang="ja-JP" dirty="0" smtClean="0"/>
          </a:p>
          <a:p>
            <a:r>
              <a:rPr kumimoji="1" lang="ja-JP" altLang="en-US" dirty="0" smtClean="0"/>
              <a:t>佐藤勝昭</a:t>
            </a:r>
            <a:endParaRPr kumimoji="1" lang="en-US" altLang="ja-JP" dirty="0" smtClean="0"/>
          </a:p>
          <a:p>
            <a:r>
              <a:rPr kumimoji="1" lang="ja-JP" altLang="en-US" dirty="0" smtClean="0"/>
              <a:t>東京農工大学名誉</a:t>
            </a:r>
            <a:r>
              <a:rPr lang="ja-JP" altLang="en-US" dirty="0" smtClean="0"/>
              <a:t>教授</a:t>
            </a:r>
            <a:endParaRPr lang="en-US" altLang="ja-JP" dirty="0" smtClean="0"/>
          </a:p>
          <a:p>
            <a:r>
              <a:rPr kumimoji="1" lang="ja-JP" altLang="en-US" dirty="0" smtClean="0"/>
              <a:t>科学技術振興機構研究広報主監</a:t>
            </a:r>
            <a:endParaRPr kumimoji="1" lang="ja-JP" altLang="en-US" dirty="0"/>
          </a:p>
        </p:txBody>
      </p:sp>
      <p:sp>
        <p:nvSpPr>
          <p:cNvPr id="4" name="テキスト ボックス 3"/>
          <p:cNvSpPr txBox="1"/>
          <p:nvPr/>
        </p:nvSpPr>
        <p:spPr>
          <a:xfrm>
            <a:off x="395111" y="541867"/>
            <a:ext cx="3786614" cy="646331"/>
          </a:xfrm>
          <a:prstGeom prst="rect">
            <a:avLst/>
          </a:prstGeom>
          <a:noFill/>
        </p:spPr>
        <p:txBody>
          <a:bodyPr wrap="none" rtlCol="0">
            <a:spAutoFit/>
          </a:bodyPr>
          <a:lstStyle/>
          <a:p>
            <a:r>
              <a:rPr kumimoji="1" lang="ja-JP" altLang="en-US" dirty="0" smtClean="0"/>
              <a:t>世界結晶念年</a:t>
            </a:r>
            <a:r>
              <a:rPr kumimoji="1" lang="en-US" altLang="ja-JP" dirty="0" smtClean="0"/>
              <a:t>(IUCR2014)</a:t>
            </a:r>
            <a:r>
              <a:rPr kumimoji="1" lang="ja-JP" altLang="en-US" dirty="0" smtClean="0"/>
              <a:t>記念講演会</a:t>
            </a:r>
            <a:endParaRPr kumimoji="1" lang="en-US" altLang="ja-JP" dirty="0" smtClean="0"/>
          </a:p>
          <a:p>
            <a:r>
              <a:rPr lang="ja-JP" altLang="en-US" b="1" dirty="0"/>
              <a:t>結晶の美しい世界と</a:t>
            </a:r>
            <a:r>
              <a:rPr lang="ja-JP" altLang="en-US" b="1" dirty="0" smtClean="0"/>
              <a:t>、私たち</a:t>
            </a:r>
            <a:r>
              <a:rPr lang="ja-JP" altLang="en-US" b="1" dirty="0"/>
              <a:t>の未来</a:t>
            </a:r>
            <a:endParaRPr kumimoji="1" lang="ja-JP" altLang="en-US" dirty="0"/>
          </a:p>
        </p:txBody>
      </p:sp>
      <p:sp>
        <p:nvSpPr>
          <p:cNvPr id="5" name="正方形/長方形 4"/>
          <p:cNvSpPr/>
          <p:nvPr/>
        </p:nvSpPr>
        <p:spPr>
          <a:xfrm>
            <a:off x="501122" y="1399361"/>
            <a:ext cx="4572000" cy="369332"/>
          </a:xfrm>
          <a:prstGeom prst="rect">
            <a:avLst/>
          </a:prstGeom>
        </p:spPr>
        <p:txBody>
          <a:bodyPr>
            <a:spAutoFit/>
          </a:bodyPr>
          <a:lstStyle/>
          <a:p>
            <a:r>
              <a:rPr lang="ja-JP" altLang="en-US" b="1" dirty="0" smtClean="0">
                <a:solidFill>
                  <a:srgbClr val="0070C0"/>
                </a:solidFill>
              </a:rPr>
              <a:t>第３部　「 結晶からうまれる私たちの未来 」</a:t>
            </a:r>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0267" y="541866"/>
            <a:ext cx="1898611" cy="1048983"/>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8" y="4610979"/>
            <a:ext cx="4343400" cy="1981200"/>
          </a:xfrm>
          <a:prstGeom prst="rect">
            <a:avLst/>
          </a:prstGeom>
        </p:spPr>
      </p:pic>
    </p:spTree>
    <p:extLst>
      <p:ext uri="{BB962C8B-B14F-4D97-AF65-F5344CB8AC3E}">
        <p14:creationId xmlns:p14="http://schemas.microsoft.com/office/powerpoint/2010/main" val="2095341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28650" y="365126"/>
            <a:ext cx="7886700" cy="1109991"/>
          </a:xfrm>
          <a:solidFill>
            <a:srgbClr val="00B0F0"/>
          </a:solidFill>
        </p:spPr>
        <p:txBody>
          <a:bodyPr>
            <a:normAutofit/>
          </a:bodyPr>
          <a:lstStyle/>
          <a:p>
            <a:pPr algn="l"/>
            <a:r>
              <a:rPr lang="ja-JP" altLang="en-US" sz="3600" dirty="0" smtClean="0">
                <a:solidFill>
                  <a:schemeClr val="bg1"/>
                </a:solidFill>
              </a:rPr>
              <a:t>半導体を特徴付けるバンドギャップ</a:t>
            </a:r>
            <a:endParaRPr lang="ja-JP" altLang="en-US" sz="3600" dirty="0">
              <a:solidFill>
                <a:schemeClr val="bg1"/>
              </a:solidFill>
            </a:endParaRPr>
          </a:p>
        </p:txBody>
      </p:sp>
      <p:sp>
        <p:nvSpPr>
          <p:cNvPr id="132099" name="Rectangle 3"/>
          <p:cNvSpPr>
            <a:spLocks noGrp="1" noChangeArrowheads="1"/>
          </p:cNvSpPr>
          <p:nvPr>
            <p:ph type="body" idx="1"/>
          </p:nvPr>
        </p:nvSpPr>
        <p:spPr>
          <a:xfrm>
            <a:off x="457200" y="1600200"/>
            <a:ext cx="8220974" cy="2920042"/>
          </a:xfrm>
          <a:ln/>
          <a:extLst>
            <a:ext uri="{91240B29-F687-4F45-9708-019B960494DF}">
              <a14:hiddenLine xmlns:a14="http://schemas.microsoft.com/office/drawing/2010/main" w="9525">
                <a:solidFill>
                  <a:schemeClr val="tx2"/>
                </a:solidFill>
                <a:miter lim="800000"/>
                <a:headEnd/>
                <a:tailEnd/>
              </a14:hiddenLine>
            </a:ext>
          </a:extLst>
        </p:spPr>
        <p:txBody>
          <a:bodyPr>
            <a:normAutofit/>
          </a:bodyPr>
          <a:lstStyle/>
          <a:p>
            <a:r>
              <a:rPr lang="ja-JP" altLang="en-US" sz="2800" dirty="0" smtClean="0"/>
              <a:t>半導体中の電子は、雲のように結晶</a:t>
            </a:r>
            <a:r>
              <a:rPr lang="ja-JP" altLang="en-US" sz="2800" dirty="0"/>
              <a:t>全体に</a:t>
            </a:r>
            <a:r>
              <a:rPr lang="ja-JP" altLang="en-US" sz="2800" dirty="0" smtClean="0"/>
              <a:t>広がっていると考えられます。この</a:t>
            </a:r>
            <a:r>
              <a:rPr lang="ja-JP" altLang="en-US" sz="2800" dirty="0"/>
              <a:t>とき、</a:t>
            </a:r>
            <a:r>
              <a:rPr lang="ja-JP" altLang="en-US" sz="2800" dirty="0" smtClean="0"/>
              <a:t>電子のエネルギー</a:t>
            </a:r>
            <a:r>
              <a:rPr lang="ja-JP" altLang="en-US" sz="2800" dirty="0"/>
              <a:t>は幅をもち、</a:t>
            </a:r>
            <a:r>
              <a:rPr lang="ja-JP" altLang="en-US" sz="2800" dirty="0">
                <a:solidFill>
                  <a:srgbClr val="FF0000"/>
                </a:solidFill>
              </a:rPr>
              <a:t>エネルギーバンド</a:t>
            </a:r>
            <a:r>
              <a:rPr lang="ja-JP" altLang="en-US" sz="2800" dirty="0"/>
              <a:t>と呼ばれる帯に</a:t>
            </a:r>
            <a:r>
              <a:rPr lang="ja-JP" altLang="en-US" sz="2800" dirty="0" smtClean="0"/>
              <a:t>なります。</a:t>
            </a:r>
            <a:endParaRPr lang="ja-JP" altLang="en-US" sz="2800" dirty="0"/>
          </a:p>
          <a:p>
            <a:r>
              <a:rPr lang="ja-JP" altLang="en-US" dirty="0"/>
              <a:t>電子がもつことのできるエネルギーは、電子で満たされた価電子帯と、電子が空の伝導帯からなり、</a:t>
            </a:r>
            <a:r>
              <a:rPr lang="en-US" altLang="ja-JP" dirty="0"/>
              <a:t>2</a:t>
            </a:r>
            <a:r>
              <a:rPr lang="ja-JP" altLang="en-US" dirty="0" err="1"/>
              <a:t>つの</a:t>
            </a:r>
            <a:r>
              <a:rPr lang="ja-JP" altLang="en-US" dirty="0"/>
              <a:t>バンドの間には、電子の占めることのできない</a:t>
            </a:r>
            <a:r>
              <a:rPr lang="ja-JP" altLang="en-US" dirty="0">
                <a:solidFill>
                  <a:srgbClr val="FF0000"/>
                </a:solidFill>
              </a:rPr>
              <a:t>バンドギャップ</a:t>
            </a:r>
            <a:r>
              <a:rPr lang="ja-JP" altLang="en-US" dirty="0" smtClean="0"/>
              <a:t>があります。</a:t>
            </a:r>
            <a:endParaRPr lang="ja-JP" altLang="en-US" dirty="0"/>
          </a:p>
        </p:txBody>
      </p:sp>
      <p:grpSp>
        <p:nvGrpSpPr>
          <p:cNvPr id="4" name="グループ化 3"/>
          <p:cNvGrpSpPr/>
          <p:nvPr/>
        </p:nvGrpSpPr>
        <p:grpSpPr>
          <a:xfrm>
            <a:off x="827305" y="4631345"/>
            <a:ext cx="4577681" cy="1838466"/>
            <a:chOff x="776288" y="5445125"/>
            <a:chExt cx="3894137" cy="1230313"/>
          </a:xfrm>
        </p:grpSpPr>
        <p:sp>
          <p:nvSpPr>
            <p:cNvPr id="5" name="正方形/長方形 4"/>
            <p:cNvSpPr/>
            <p:nvPr/>
          </p:nvSpPr>
          <p:spPr>
            <a:xfrm>
              <a:off x="2360613" y="5445125"/>
              <a:ext cx="1368425" cy="43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伝導帯</a:t>
              </a:r>
            </a:p>
          </p:txBody>
        </p:sp>
        <p:sp>
          <p:nvSpPr>
            <p:cNvPr id="6" name="正方形/長方形 5"/>
            <p:cNvSpPr/>
            <p:nvPr/>
          </p:nvSpPr>
          <p:spPr>
            <a:xfrm>
              <a:off x="2360613" y="6229350"/>
              <a:ext cx="136842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価電子帯</a:t>
              </a:r>
            </a:p>
          </p:txBody>
        </p:sp>
        <p:cxnSp>
          <p:nvCxnSpPr>
            <p:cNvPr id="7" name="直線矢印コネクタ 6"/>
            <p:cNvCxnSpPr/>
            <p:nvPr/>
          </p:nvCxnSpPr>
          <p:spPr>
            <a:xfrm flipV="1">
              <a:off x="3584575" y="5876925"/>
              <a:ext cx="0" cy="352425"/>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テキスト ボックス 9"/>
            <p:cNvSpPr txBox="1">
              <a:spLocks noChangeArrowheads="1"/>
            </p:cNvSpPr>
            <p:nvPr/>
          </p:nvSpPr>
          <p:spPr bwMode="auto">
            <a:xfrm>
              <a:off x="2233164" y="5901322"/>
              <a:ext cx="1104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200" b="1" dirty="0">
                  <a:solidFill>
                    <a:srgbClr val="FF0000"/>
                  </a:solidFill>
                </a:rPr>
                <a:t>バンドギャップ</a:t>
              </a:r>
            </a:p>
          </p:txBody>
        </p:sp>
        <p:cxnSp>
          <p:nvCxnSpPr>
            <p:cNvPr id="9" name="直線コネクタ 8"/>
            <p:cNvCxnSpPr/>
            <p:nvPr/>
          </p:nvCxnSpPr>
          <p:spPr>
            <a:xfrm>
              <a:off x="3147269" y="6023106"/>
              <a:ext cx="437307" cy="300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16"/>
            <p:cNvGrpSpPr>
              <a:grpSpLocks/>
            </p:cNvGrpSpPr>
            <p:nvPr/>
          </p:nvGrpSpPr>
          <p:grpSpPr bwMode="auto">
            <a:xfrm>
              <a:off x="776288" y="5445125"/>
              <a:ext cx="1368425" cy="863600"/>
              <a:chOff x="489" y="3521"/>
              <a:chExt cx="862" cy="544"/>
            </a:xfrm>
          </p:grpSpPr>
          <p:sp>
            <p:nvSpPr>
              <p:cNvPr id="13" name="正方形/長方形 4"/>
              <p:cNvSpPr/>
              <p:nvPr/>
            </p:nvSpPr>
            <p:spPr>
              <a:xfrm>
                <a:off x="489" y="3521"/>
                <a:ext cx="862" cy="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0070C0"/>
                  </a:solidFill>
                </a:endParaRPr>
              </a:p>
            </p:txBody>
          </p:sp>
          <p:sp>
            <p:nvSpPr>
              <p:cNvPr id="14" name="正方形/長方形 7"/>
              <p:cNvSpPr/>
              <p:nvPr/>
            </p:nvSpPr>
            <p:spPr>
              <a:xfrm>
                <a:off x="489" y="3793"/>
                <a:ext cx="862" cy="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a:solidFill>
                      <a:schemeClr val="bg1"/>
                    </a:solidFill>
                  </a:rPr>
                  <a:t>伝導帯</a:t>
                </a:r>
              </a:p>
            </p:txBody>
          </p:sp>
        </p:grpSp>
        <p:sp>
          <p:nvSpPr>
            <p:cNvPr id="11" name="Text Box 17"/>
            <p:cNvSpPr txBox="1">
              <a:spLocks noChangeArrowheads="1"/>
            </p:cNvSpPr>
            <p:nvPr/>
          </p:nvSpPr>
          <p:spPr bwMode="auto">
            <a:xfrm>
              <a:off x="992188" y="630872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金属</a:t>
              </a:r>
            </a:p>
          </p:txBody>
        </p:sp>
        <p:sp>
          <p:nvSpPr>
            <p:cNvPr id="12" name="Text Box 18"/>
            <p:cNvSpPr txBox="1">
              <a:spLocks noChangeArrowheads="1"/>
            </p:cNvSpPr>
            <p:nvPr/>
          </p:nvSpPr>
          <p:spPr bwMode="auto">
            <a:xfrm>
              <a:off x="3800475" y="62372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半導体</a:t>
              </a:r>
            </a:p>
          </p:txBody>
        </p:sp>
      </p:grpSp>
      <p:graphicFrame>
        <p:nvGraphicFramePr>
          <p:cNvPr id="2" name="表 1"/>
          <p:cNvGraphicFramePr>
            <a:graphicFrameLocks noGrp="1"/>
          </p:cNvGraphicFramePr>
          <p:nvPr>
            <p:extLst>
              <p:ext uri="{D42A27DB-BD31-4B8C-83A1-F6EECF244321}">
                <p14:modId xmlns:p14="http://schemas.microsoft.com/office/powerpoint/2010/main" val="110881516"/>
              </p:ext>
            </p:extLst>
          </p:nvPr>
        </p:nvGraphicFramePr>
        <p:xfrm>
          <a:off x="5296619" y="4382220"/>
          <a:ext cx="3631722" cy="2280280"/>
        </p:xfrm>
        <a:graphic>
          <a:graphicData uri="http://schemas.openxmlformats.org/drawingml/2006/table">
            <a:tbl>
              <a:tblPr firstRow="1" bandRow="1">
                <a:tableStyleId>{5C22544A-7EE6-4342-B048-85BDC9FD1C3A}</a:tableStyleId>
              </a:tblPr>
              <a:tblGrid>
                <a:gridCol w="2104845"/>
                <a:gridCol w="1526877"/>
              </a:tblGrid>
              <a:tr h="382904">
                <a:tc>
                  <a:txBody>
                    <a:bodyPr/>
                    <a:lstStyle/>
                    <a:p>
                      <a:r>
                        <a:rPr kumimoji="1" lang="ja-JP" altLang="en-US" dirty="0" smtClean="0"/>
                        <a:t>半導体</a:t>
                      </a:r>
                      <a:endParaRPr kumimoji="1" lang="ja-JP" altLang="en-US" dirty="0"/>
                    </a:p>
                  </a:txBody>
                  <a:tcPr>
                    <a:solidFill>
                      <a:srgbClr val="0070C0"/>
                    </a:solidFill>
                  </a:tcPr>
                </a:tc>
                <a:tc>
                  <a:txBody>
                    <a:bodyPr/>
                    <a:lstStyle/>
                    <a:p>
                      <a:r>
                        <a:rPr kumimoji="1" lang="ja-JP" altLang="en-US" sz="1600" dirty="0" smtClean="0"/>
                        <a:t>バンドギャップ</a:t>
                      </a:r>
                      <a:endParaRPr kumimoji="1" lang="ja-JP" altLang="en-US" sz="1600" dirty="0"/>
                    </a:p>
                  </a:txBody>
                  <a:tcPr>
                    <a:solidFill>
                      <a:srgbClr val="0070C0"/>
                    </a:solidFill>
                  </a:tcPr>
                </a:tc>
              </a:tr>
              <a:tr h="382904">
                <a:tc>
                  <a:txBody>
                    <a:bodyPr/>
                    <a:lstStyle/>
                    <a:p>
                      <a:r>
                        <a:rPr kumimoji="1" lang="ja-JP" altLang="en-US" dirty="0" smtClean="0"/>
                        <a:t>シリコン </a:t>
                      </a:r>
                      <a:r>
                        <a:rPr kumimoji="1" lang="en-US" altLang="ja-JP" dirty="0" smtClean="0"/>
                        <a:t>Si</a:t>
                      </a:r>
                      <a:endParaRPr kumimoji="1" lang="ja-JP" altLang="en-US" dirty="0"/>
                    </a:p>
                  </a:txBody>
                  <a:tcPr/>
                </a:tc>
                <a:tc>
                  <a:txBody>
                    <a:bodyPr/>
                    <a:lstStyle/>
                    <a:p>
                      <a:r>
                        <a:rPr kumimoji="1" lang="en-US" altLang="ja-JP" dirty="0" smtClean="0"/>
                        <a:t>1.1eV</a:t>
                      </a:r>
                      <a:endParaRPr kumimoji="1" lang="ja-JP" altLang="en-US" dirty="0"/>
                    </a:p>
                  </a:txBody>
                  <a:tcPr/>
                </a:tc>
              </a:tr>
              <a:tr h="338372">
                <a:tc>
                  <a:txBody>
                    <a:bodyPr/>
                    <a:lstStyle/>
                    <a:p>
                      <a:r>
                        <a:rPr kumimoji="1" lang="ja-JP" altLang="en-US" dirty="0" smtClean="0"/>
                        <a:t>ガリウムヒ素</a:t>
                      </a:r>
                      <a:r>
                        <a:rPr kumimoji="1" lang="en-US" altLang="ja-JP" dirty="0" smtClean="0"/>
                        <a:t>(</a:t>
                      </a:r>
                      <a:r>
                        <a:rPr kumimoji="1" lang="en-US" altLang="ja-JP" dirty="0" err="1" smtClean="0"/>
                        <a:t>GaAs</a:t>
                      </a:r>
                      <a:r>
                        <a:rPr kumimoji="1" lang="en-US" altLang="ja-JP" dirty="0" smtClean="0"/>
                        <a:t>)</a:t>
                      </a:r>
                      <a:endParaRPr kumimoji="1" lang="ja-JP" altLang="en-US" dirty="0"/>
                    </a:p>
                  </a:txBody>
                  <a:tcPr/>
                </a:tc>
                <a:tc>
                  <a:txBody>
                    <a:bodyPr/>
                    <a:lstStyle/>
                    <a:p>
                      <a:r>
                        <a:rPr kumimoji="1" lang="en-US" altLang="ja-JP" dirty="0" smtClean="0"/>
                        <a:t>1.5eV</a:t>
                      </a:r>
                      <a:endParaRPr kumimoji="1" lang="ja-JP" altLang="en-US" dirty="0"/>
                    </a:p>
                  </a:txBody>
                  <a:tcPr/>
                </a:tc>
              </a:tr>
              <a:tr h="382904">
                <a:tc>
                  <a:txBody>
                    <a:bodyPr/>
                    <a:lstStyle/>
                    <a:p>
                      <a:r>
                        <a:rPr kumimoji="1" lang="ja-JP" altLang="en-US" dirty="0" smtClean="0"/>
                        <a:t>ガリウムリン</a:t>
                      </a:r>
                      <a:r>
                        <a:rPr kumimoji="1" lang="en-US" altLang="ja-JP" dirty="0" smtClean="0"/>
                        <a:t>(</a:t>
                      </a:r>
                      <a:r>
                        <a:rPr kumimoji="1" lang="en-US" altLang="ja-JP" dirty="0" err="1" smtClean="0"/>
                        <a:t>GaP</a:t>
                      </a:r>
                      <a:r>
                        <a:rPr kumimoji="1" lang="en-US" altLang="ja-JP" dirty="0" smtClean="0"/>
                        <a:t>)</a:t>
                      </a:r>
                      <a:endParaRPr kumimoji="1" lang="ja-JP" altLang="en-US" dirty="0"/>
                    </a:p>
                  </a:txBody>
                  <a:tcPr/>
                </a:tc>
                <a:tc>
                  <a:txBody>
                    <a:bodyPr/>
                    <a:lstStyle/>
                    <a:p>
                      <a:r>
                        <a:rPr kumimoji="1" lang="en-US" altLang="ja-JP" dirty="0" smtClean="0"/>
                        <a:t>2.2eV</a:t>
                      </a:r>
                      <a:endParaRPr kumimoji="1" lang="ja-JP" altLang="en-US" dirty="0"/>
                    </a:p>
                  </a:txBody>
                  <a:tcPr/>
                </a:tc>
              </a:tr>
              <a:tr h="382904">
                <a:tc>
                  <a:txBody>
                    <a:bodyPr/>
                    <a:lstStyle/>
                    <a:p>
                      <a:r>
                        <a:rPr kumimoji="1" lang="ja-JP" altLang="en-US" dirty="0" smtClean="0"/>
                        <a:t>硫化亜鉛</a:t>
                      </a:r>
                      <a:r>
                        <a:rPr kumimoji="1" lang="en-US" altLang="ja-JP" dirty="0" smtClean="0"/>
                        <a:t>(</a:t>
                      </a:r>
                      <a:r>
                        <a:rPr kumimoji="1" lang="en-US" altLang="ja-JP" dirty="0" err="1" smtClean="0"/>
                        <a:t>ZnS</a:t>
                      </a:r>
                      <a:r>
                        <a:rPr kumimoji="1" lang="en-US" altLang="ja-JP" dirty="0" smtClean="0"/>
                        <a:t>)</a:t>
                      </a:r>
                      <a:endParaRPr kumimoji="1" lang="ja-JP" altLang="en-US" dirty="0"/>
                    </a:p>
                  </a:txBody>
                  <a:tcPr/>
                </a:tc>
                <a:tc>
                  <a:txBody>
                    <a:bodyPr/>
                    <a:lstStyle/>
                    <a:p>
                      <a:r>
                        <a:rPr kumimoji="1" lang="en-US" altLang="ja-JP" dirty="0" smtClean="0"/>
                        <a:t>3.5eV</a:t>
                      </a:r>
                      <a:endParaRPr kumimoji="1" lang="ja-JP" altLang="en-US" dirty="0"/>
                    </a:p>
                  </a:txBody>
                  <a:tcPr/>
                </a:tc>
              </a:tr>
              <a:tr h="382904">
                <a:tc>
                  <a:txBody>
                    <a:bodyPr/>
                    <a:lstStyle/>
                    <a:p>
                      <a:r>
                        <a:rPr kumimoji="1" lang="ja-JP" altLang="en-US" dirty="0" smtClean="0"/>
                        <a:t>窒化ガリウム</a:t>
                      </a:r>
                      <a:r>
                        <a:rPr kumimoji="1" lang="en-US" altLang="ja-JP" dirty="0" smtClean="0"/>
                        <a:t>(</a:t>
                      </a:r>
                      <a:r>
                        <a:rPr kumimoji="1" lang="en-US" altLang="ja-JP" dirty="0" err="1" smtClean="0"/>
                        <a:t>GaN</a:t>
                      </a:r>
                      <a:r>
                        <a:rPr kumimoji="1" lang="en-US" altLang="ja-JP" dirty="0" smtClean="0"/>
                        <a:t>)</a:t>
                      </a:r>
                      <a:endParaRPr kumimoji="1" lang="ja-JP" altLang="en-US" dirty="0"/>
                    </a:p>
                  </a:txBody>
                  <a:tcPr/>
                </a:tc>
                <a:tc>
                  <a:txBody>
                    <a:bodyPr/>
                    <a:lstStyle/>
                    <a:p>
                      <a:r>
                        <a:rPr kumimoji="1" lang="en-US" altLang="ja-JP" dirty="0" smtClean="0"/>
                        <a:t>3.4eV</a:t>
                      </a:r>
                      <a:endParaRPr kumimoji="1" lang="ja-JP" altLang="en-US" dirty="0"/>
                    </a:p>
                  </a:txBody>
                  <a:tcPr/>
                </a:tc>
              </a:tr>
            </a:tbl>
          </a:graphicData>
        </a:graphic>
      </p:graphicFrame>
    </p:spTree>
    <p:extLst>
      <p:ext uri="{BB962C8B-B14F-4D97-AF65-F5344CB8AC3E}">
        <p14:creationId xmlns:p14="http://schemas.microsoft.com/office/powerpoint/2010/main" val="4177419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コンテンツ プレースホルダー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83981" y="4192588"/>
            <a:ext cx="5773615" cy="2665412"/>
          </a:xfrm>
        </p:spPr>
      </p:pic>
      <p:sp>
        <p:nvSpPr>
          <p:cNvPr id="31747" name="タイトル 1"/>
          <p:cNvSpPr>
            <a:spLocks noGrp="1"/>
          </p:cNvSpPr>
          <p:nvPr>
            <p:ph type="title"/>
          </p:nvPr>
        </p:nvSpPr>
        <p:spPr>
          <a:xfrm>
            <a:off x="317989" y="198408"/>
            <a:ext cx="6669407" cy="1070352"/>
          </a:xfrm>
          <a:solidFill>
            <a:srgbClr val="00B0F0"/>
          </a:solidFill>
        </p:spPr>
        <p:txBody>
          <a:bodyPr/>
          <a:lstStyle/>
          <a:p>
            <a:pPr algn="l"/>
            <a:r>
              <a:rPr lang="ja-JP" altLang="en-US" sz="3600" dirty="0" smtClean="0">
                <a:solidFill>
                  <a:schemeClr val="bg1"/>
                </a:solidFill>
              </a:rPr>
              <a:t>半導体のバンドギャップと光吸収</a:t>
            </a:r>
          </a:p>
        </p:txBody>
      </p:sp>
      <p:sp>
        <p:nvSpPr>
          <p:cNvPr id="31748" name="コンテンツ プレースホルダー 6"/>
          <p:cNvSpPr>
            <a:spLocks noGrp="1"/>
          </p:cNvSpPr>
          <p:nvPr>
            <p:ph sz="half" idx="2"/>
          </p:nvPr>
        </p:nvSpPr>
        <p:spPr>
          <a:xfrm>
            <a:off x="369277" y="1484785"/>
            <a:ext cx="8774723" cy="2808287"/>
          </a:xfrm>
        </p:spPr>
        <p:txBody>
          <a:bodyPr/>
          <a:lstStyle/>
          <a:p>
            <a:pPr marL="0" indent="0">
              <a:buNone/>
            </a:pPr>
            <a:r>
              <a:rPr lang="ja-JP" altLang="en-US" dirty="0" smtClean="0"/>
              <a:t>（</a:t>
            </a:r>
            <a:r>
              <a:rPr lang="en-US" altLang="ja-JP" dirty="0" smtClean="0"/>
              <a:t>a</a:t>
            </a:r>
            <a:r>
              <a:rPr lang="ja-JP" altLang="en-US" dirty="0" smtClean="0"/>
              <a:t>）のように、入射光の光子エネルギー（</a:t>
            </a:r>
            <a:r>
              <a:rPr lang="en-US" altLang="ja-JP" i="1" dirty="0" err="1" smtClean="0"/>
              <a:t>h</a:t>
            </a:r>
            <a:r>
              <a:rPr lang="en-US" altLang="ja-JP" dirty="0" err="1" smtClean="0"/>
              <a:t>ν</a:t>
            </a:r>
            <a:r>
              <a:rPr lang="ja-JP" altLang="en-US" dirty="0" smtClean="0"/>
              <a:t>）がバンドギャップ（</a:t>
            </a:r>
            <a:r>
              <a:rPr lang="en-US" altLang="ja-JP" i="1" dirty="0" err="1" smtClean="0"/>
              <a:t>E</a:t>
            </a:r>
            <a:r>
              <a:rPr lang="en-US" altLang="ja-JP" dirty="0" err="1" smtClean="0"/>
              <a:t>g</a:t>
            </a:r>
            <a:r>
              <a:rPr lang="ja-JP" altLang="en-US" dirty="0" smtClean="0"/>
              <a:t>）より小さければ、価電子帯の電子は伝導帯に飛び移ることができず、半導体は光を吸収しません。</a:t>
            </a:r>
            <a:endParaRPr lang="en-US" altLang="ja-JP" dirty="0" smtClean="0"/>
          </a:p>
          <a:p>
            <a:pPr marL="0" indent="0">
              <a:buNone/>
            </a:pPr>
            <a:r>
              <a:rPr lang="ja-JP" altLang="en-US" dirty="0" smtClean="0"/>
              <a:t>これに対して、（</a:t>
            </a:r>
            <a:r>
              <a:rPr lang="en-US" altLang="ja-JP" dirty="0" smtClean="0"/>
              <a:t>b</a:t>
            </a:r>
            <a:r>
              <a:rPr lang="ja-JP" altLang="en-US" dirty="0" smtClean="0"/>
              <a:t>）のように</a:t>
            </a:r>
            <a:r>
              <a:rPr lang="en-US" altLang="ja-JP" i="1" dirty="0" err="1" smtClean="0"/>
              <a:t>h</a:t>
            </a:r>
            <a:r>
              <a:rPr lang="en-US" altLang="ja-JP" dirty="0" err="1" smtClean="0"/>
              <a:t>ν</a:t>
            </a:r>
            <a:r>
              <a:rPr lang="ja-JP" altLang="en-US" dirty="0" smtClean="0"/>
              <a:t>が</a:t>
            </a:r>
            <a:r>
              <a:rPr lang="en-US" altLang="ja-JP" i="1" dirty="0" err="1" smtClean="0"/>
              <a:t>E</a:t>
            </a:r>
            <a:r>
              <a:rPr lang="en-US" altLang="ja-JP" dirty="0" err="1" smtClean="0"/>
              <a:t>g</a:t>
            </a:r>
            <a:r>
              <a:rPr lang="ja-JP" altLang="en-US" dirty="0" smtClean="0"/>
              <a:t>より大きくなると、価電子帯の電子は光のエネルギーをもらって伝導帯に飛び移り、価電子帯にホールを残します。</a:t>
            </a:r>
          </a:p>
        </p:txBody>
      </p:sp>
      <p:grpSp>
        <p:nvGrpSpPr>
          <p:cNvPr id="31771" name="Group 27"/>
          <p:cNvGrpSpPr>
            <a:grpSpLocks/>
          </p:cNvGrpSpPr>
          <p:nvPr/>
        </p:nvGrpSpPr>
        <p:grpSpPr bwMode="auto">
          <a:xfrm>
            <a:off x="1513743" y="4581525"/>
            <a:ext cx="4579326" cy="1912938"/>
            <a:chOff x="1770" y="2884"/>
            <a:chExt cx="3125" cy="1205"/>
          </a:xfrm>
        </p:grpSpPr>
        <p:pic>
          <p:nvPicPr>
            <p:cNvPr id="317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 y="3749"/>
              <a:ext cx="16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 y="2986"/>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テキスト ボックス 9"/>
            <p:cNvSpPr txBox="1">
              <a:spLocks noChangeArrowheads="1"/>
            </p:cNvSpPr>
            <p:nvPr/>
          </p:nvSpPr>
          <p:spPr bwMode="auto">
            <a:xfrm>
              <a:off x="3515" y="2884"/>
              <a:ext cx="4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a:solidFill>
                    <a:srgbClr val="0000FF"/>
                  </a:solidFill>
                </a:rPr>
                <a:t>電子</a:t>
              </a:r>
            </a:p>
          </p:txBody>
        </p:sp>
        <p:sp>
          <p:nvSpPr>
            <p:cNvPr id="31753" name="テキスト ボックス 10"/>
            <p:cNvSpPr txBox="1">
              <a:spLocks noChangeArrowheads="1"/>
            </p:cNvSpPr>
            <p:nvPr/>
          </p:nvSpPr>
          <p:spPr bwMode="auto">
            <a:xfrm>
              <a:off x="3183" y="3588"/>
              <a:ext cx="5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a:solidFill>
                    <a:srgbClr val="FF0000"/>
                  </a:solidFill>
                </a:rPr>
                <a:t>ホール</a:t>
              </a:r>
            </a:p>
          </p:txBody>
        </p:sp>
        <p:pic>
          <p:nvPicPr>
            <p:cNvPr id="317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 y="3756"/>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 y="3754"/>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 y="3760"/>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 y="3769"/>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 y="3756"/>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 y="3760"/>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 y="3744"/>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コネクタ 12"/>
            <p:cNvCxnSpPr>
              <a:stCxn id="31753" idx="3"/>
            </p:cNvCxnSpPr>
            <p:nvPr/>
          </p:nvCxnSpPr>
          <p:spPr>
            <a:xfrm>
              <a:off x="3763" y="3704"/>
              <a:ext cx="335" cy="2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17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 y="3771"/>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 y="3759"/>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 y="3762"/>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 y="3771"/>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 y="3758"/>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 y="3762"/>
              <a:ext cx="15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72" name="Line 28"/>
          <p:cNvSpPr>
            <a:spLocks noChangeShapeType="1"/>
          </p:cNvSpPr>
          <p:nvPr/>
        </p:nvSpPr>
        <p:spPr bwMode="auto">
          <a:xfrm flipV="1">
            <a:off x="6632331" y="4149726"/>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73" name="Line 29"/>
          <p:cNvSpPr>
            <a:spLocks noChangeShapeType="1"/>
          </p:cNvSpPr>
          <p:nvPr/>
        </p:nvSpPr>
        <p:spPr bwMode="auto">
          <a:xfrm>
            <a:off x="6632331" y="6381750"/>
            <a:ext cx="2127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74" name="Text Box 30"/>
          <p:cNvSpPr txBox="1">
            <a:spLocks noChangeArrowheads="1"/>
          </p:cNvSpPr>
          <p:nvPr/>
        </p:nvSpPr>
        <p:spPr bwMode="auto">
          <a:xfrm>
            <a:off x="6831623" y="6491288"/>
            <a:ext cx="17427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光子エネルギー</a:t>
            </a:r>
          </a:p>
        </p:txBody>
      </p:sp>
      <p:sp>
        <p:nvSpPr>
          <p:cNvPr id="31775" name="Freeform 31"/>
          <p:cNvSpPr>
            <a:spLocks/>
          </p:cNvSpPr>
          <p:nvPr/>
        </p:nvSpPr>
        <p:spPr bwMode="auto">
          <a:xfrm>
            <a:off x="6899031" y="4365625"/>
            <a:ext cx="1528397" cy="2039938"/>
          </a:xfrm>
          <a:custGeom>
            <a:avLst/>
            <a:gdLst>
              <a:gd name="T0" fmla="*/ 0 w 1043"/>
              <a:gd name="T1" fmla="*/ 1270 h 1285"/>
              <a:gd name="T2" fmla="*/ 272 w 1043"/>
              <a:gd name="T3" fmla="*/ 1270 h 1285"/>
              <a:gd name="T4" fmla="*/ 454 w 1043"/>
              <a:gd name="T5" fmla="*/ 1270 h 1285"/>
              <a:gd name="T6" fmla="*/ 545 w 1043"/>
              <a:gd name="T7" fmla="*/ 1179 h 1285"/>
              <a:gd name="T8" fmla="*/ 635 w 1043"/>
              <a:gd name="T9" fmla="*/ 907 h 1285"/>
              <a:gd name="T10" fmla="*/ 726 w 1043"/>
              <a:gd name="T11" fmla="*/ 408 h 1285"/>
              <a:gd name="T12" fmla="*/ 817 w 1043"/>
              <a:gd name="T13" fmla="*/ 136 h 1285"/>
              <a:gd name="T14" fmla="*/ 1043 w 1043"/>
              <a:gd name="T15" fmla="*/ 0 h 1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3" h="1285">
                <a:moveTo>
                  <a:pt x="0" y="1270"/>
                </a:moveTo>
                <a:cubicBezTo>
                  <a:pt x="98" y="1270"/>
                  <a:pt x="196" y="1270"/>
                  <a:pt x="272" y="1270"/>
                </a:cubicBezTo>
                <a:cubicBezTo>
                  <a:pt x="348" y="1270"/>
                  <a:pt x="409" y="1285"/>
                  <a:pt x="454" y="1270"/>
                </a:cubicBezTo>
                <a:cubicBezTo>
                  <a:pt x="499" y="1255"/>
                  <a:pt x="515" y="1239"/>
                  <a:pt x="545" y="1179"/>
                </a:cubicBezTo>
                <a:cubicBezTo>
                  <a:pt x="575" y="1119"/>
                  <a:pt x="605" y="1035"/>
                  <a:pt x="635" y="907"/>
                </a:cubicBezTo>
                <a:cubicBezTo>
                  <a:pt x="665" y="779"/>
                  <a:pt x="696" y="536"/>
                  <a:pt x="726" y="408"/>
                </a:cubicBezTo>
                <a:cubicBezTo>
                  <a:pt x="756" y="280"/>
                  <a:pt x="764" y="204"/>
                  <a:pt x="817" y="136"/>
                </a:cubicBezTo>
                <a:cubicBezTo>
                  <a:pt x="870" y="68"/>
                  <a:pt x="1006" y="23"/>
                  <a:pt x="1043"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76" name="Text Box 32"/>
          <p:cNvSpPr txBox="1">
            <a:spLocks noChangeArrowheads="1"/>
          </p:cNvSpPr>
          <p:nvPr/>
        </p:nvSpPr>
        <p:spPr bwMode="auto">
          <a:xfrm>
            <a:off x="6614747" y="4083050"/>
            <a:ext cx="1515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光吸収の強さ</a:t>
            </a:r>
          </a:p>
        </p:txBody>
      </p:sp>
      <p:sp>
        <p:nvSpPr>
          <p:cNvPr id="31777" name="Line 33"/>
          <p:cNvSpPr>
            <a:spLocks noChangeShapeType="1"/>
          </p:cNvSpPr>
          <p:nvPr/>
        </p:nvSpPr>
        <p:spPr bwMode="auto">
          <a:xfrm>
            <a:off x="7363558" y="5805489"/>
            <a:ext cx="199292"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78" name="Text Box 34"/>
          <p:cNvSpPr txBox="1">
            <a:spLocks noChangeArrowheads="1"/>
          </p:cNvSpPr>
          <p:nvPr/>
        </p:nvSpPr>
        <p:spPr bwMode="auto">
          <a:xfrm>
            <a:off x="6879981" y="5473701"/>
            <a:ext cx="1781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バンドギャップ</a:t>
            </a:r>
            <a:r>
              <a:rPr lang="en-US" altLang="ja-JP"/>
              <a:t>Eg</a:t>
            </a:r>
          </a:p>
        </p:txBody>
      </p:sp>
    </p:spTree>
    <p:extLst>
      <p:ext uri="{BB962C8B-B14F-4D97-AF65-F5344CB8AC3E}">
        <p14:creationId xmlns:p14="http://schemas.microsoft.com/office/powerpoint/2010/main" val="4025008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628650" y="365127"/>
            <a:ext cx="7764852" cy="971968"/>
          </a:xfrm>
          <a:solidFill>
            <a:srgbClr val="00B0F0"/>
          </a:solidFill>
        </p:spPr>
        <p:txBody>
          <a:bodyPr/>
          <a:lstStyle/>
          <a:p>
            <a:r>
              <a:rPr lang="ja-JP" altLang="en-US" dirty="0">
                <a:solidFill>
                  <a:schemeClr val="bg1"/>
                </a:solidFill>
              </a:rPr>
              <a:t>半導体の光吸収スペクトル</a:t>
            </a:r>
          </a:p>
        </p:txBody>
      </p:sp>
      <p:pic>
        <p:nvPicPr>
          <p:cNvPr id="13319" name="Picture 7" descr="kes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35" y="1196975"/>
            <a:ext cx="6633796"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167054" y="3074988"/>
            <a:ext cx="13388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t>間接吸収端</a:t>
            </a:r>
          </a:p>
          <a:p>
            <a:r>
              <a:rPr lang="en-US" altLang="ja-JP" sz="1800" dirty="0"/>
              <a:t>Ge, Si, </a:t>
            </a:r>
            <a:r>
              <a:rPr lang="en-US" altLang="ja-JP" sz="1800" dirty="0" err="1"/>
              <a:t>GaP</a:t>
            </a:r>
            <a:endParaRPr lang="en-US" altLang="ja-JP" sz="1800" dirty="0"/>
          </a:p>
        </p:txBody>
      </p:sp>
      <p:sp>
        <p:nvSpPr>
          <p:cNvPr id="13321" name="Text Box 9"/>
          <p:cNvSpPr txBox="1">
            <a:spLocks noChangeArrowheads="1"/>
          </p:cNvSpPr>
          <p:nvPr/>
        </p:nvSpPr>
        <p:spPr bwMode="auto">
          <a:xfrm>
            <a:off x="184638" y="1844675"/>
            <a:ext cx="16148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直接吸収端</a:t>
            </a:r>
          </a:p>
          <a:p>
            <a:r>
              <a:rPr lang="ja-JP" altLang="en-US" sz="1800"/>
              <a:t> </a:t>
            </a:r>
            <a:r>
              <a:rPr lang="en-US" altLang="ja-JP" sz="1800"/>
              <a:t>InSb, InP, GaAs</a:t>
            </a:r>
          </a:p>
        </p:txBody>
      </p:sp>
      <p:sp>
        <p:nvSpPr>
          <p:cNvPr id="13322" name="Line 10"/>
          <p:cNvSpPr>
            <a:spLocks noChangeShapeType="1"/>
          </p:cNvSpPr>
          <p:nvPr/>
        </p:nvSpPr>
        <p:spPr bwMode="auto">
          <a:xfrm>
            <a:off x="451338" y="3716338"/>
            <a:ext cx="3788020" cy="165735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3" name="Line 11"/>
          <p:cNvSpPr>
            <a:spLocks noChangeShapeType="1"/>
          </p:cNvSpPr>
          <p:nvPr/>
        </p:nvSpPr>
        <p:spPr bwMode="auto">
          <a:xfrm>
            <a:off x="915866" y="3644901"/>
            <a:ext cx="4254011" cy="194627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4" name="Line 12"/>
          <p:cNvSpPr>
            <a:spLocks noChangeShapeType="1"/>
          </p:cNvSpPr>
          <p:nvPr/>
        </p:nvSpPr>
        <p:spPr bwMode="auto">
          <a:xfrm>
            <a:off x="1381859" y="3644901"/>
            <a:ext cx="5716465" cy="18002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5" name="Line 13"/>
          <p:cNvSpPr>
            <a:spLocks noChangeShapeType="1"/>
          </p:cNvSpPr>
          <p:nvPr/>
        </p:nvSpPr>
        <p:spPr bwMode="auto">
          <a:xfrm>
            <a:off x="517281" y="2420939"/>
            <a:ext cx="2725615" cy="13684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6" name="Line 14"/>
          <p:cNvSpPr>
            <a:spLocks noChangeShapeType="1"/>
          </p:cNvSpPr>
          <p:nvPr/>
        </p:nvSpPr>
        <p:spPr bwMode="auto">
          <a:xfrm>
            <a:off x="1115158" y="2420938"/>
            <a:ext cx="4321419" cy="18716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7" name="Line 15"/>
          <p:cNvSpPr>
            <a:spLocks noChangeShapeType="1"/>
          </p:cNvSpPr>
          <p:nvPr/>
        </p:nvSpPr>
        <p:spPr bwMode="auto">
          <a:xfrm>
            <a:off x="1714500" y="2420938"/>
            <a:ext cx="3853962" cy="14398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8" name="Oval 16"/>
          <p:cNvSpPr>
            <a:spLocks noChangeArrowheads="1"/>
          </p:cNvSpPr>
          <p:nvPr/>
        </p:nvSpPr>
        <p:spPr bwMode="auto">
          <a:xfrm>
            <a:off x="4173416" y="5373688"/>
            <a:ext cx="465992" cy="21590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9" name="Oval 17"/>
          <p:cNvSpPr>
            <a:spLocks noChangeArrowheads="1"/>
          </p:cNvSpPr>
          <p:nvPr/>
        </p:nvSpPr>
        <p:spPr bwMode="auto">
          <a:xfrm rot="1039446">
            <a:off x="3109546" y="3716338"/>
            <a:ext cx="665285" cy="36036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957647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37276" y="261610"/>
            <a:ext cx="8015018" cy="1015100"/>
          </a:xfrm>
          <a:solidFill>
            <a:srgbClr val="00B0F0"/>
          </a:solidFill>
        </p:spPr>
        <p:txBody>
          <a:bodyPr>
            <a:normAutofit/>
          </a:bodyPr>
          <a:lstStyle/>
          <a:p>
            <a:r>
              <a:rPr lang="ja-JP" altLang="en-US" sz="3600" dirty="0">
                <a:solidFill>
                  <a:schemeClr val="bg1"/>
                </a:solidFill>
              </a:rPr>
              <a:t>半導体のバンドギャップと透過光の色</a:t>
            </a:r>
          </a:p>
        </p:txBody>
      </p:sp>
      <p:grpSp>
        <p:nvGrpSpPr>
          <p:cNvPr id="20567" name="Group 87"/>
          <p:cNvGrpSpPr>
            <a:grpSpLocks/>
          </p:cNvGrpSpPr>
          <p:nvPr/>
        </p:nvGrpSpPr>
        <p:grpSpPr bwMode="auto">
          <a:xfrm>
            <a:off x="164123" y="1912938"/>
            <a:ext cx="8979877" cy="4945062"/>
            <a:chOff x="0" y="1090"/>
            <a:chExt cx="6128" cy="3115"/>
          </a:xfrm>
        </p:grpSpPr>
        <p:sp>
          <p:nvSpPr>
            <p:cNvPr id="20510" name="Text Box 30"/>
            <p:cNvSpPr txBox="1">
              <a:spLocks noChangeArrowheads="1"/>
            </p:cNvSpPr>
            <p:nvPr/>
          </p:nvSpPr>
          <p:spPr bwMode="auto">
            <a:xfrm>
              <a:off x="5636" y="3974"/>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1.5eV</a:t>
              </a:r>
            </a:p>
          </p:txBody>
        </p:sp>
        <p:grpSp>
          <p:nvGrpSpPr>
            <p:cNvPr id="20543" name="Group 63"/>
            <p:cNvGrpSpPr>
              <a:grpSpLocks/>
            </p:cNvGrpSpPr>
            <p:nvPr/>
          </p:nvGrpSpPr>
          <p:grpSpPr bwMode="auto">
            <a:xfrm>
              <a:off x="77" y="1308"/>
              <a:ext cx="5941" cy="579"/>
              <a:chOff x="299" y="3209"/>
              <a:chExt cx="5941" cy="546"/>
            </a:xfrm>
          </p:grpSpPr>
          <p:pic>
            <p:nvPicPr>
              <p:cNvPr id="20544" name="Picture 64"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3209"/>
                <a:ext cx="4037" cy="543"/>
              </a:xfrm>
              <a:prstGeom prst="rect">
                <a:avLst/>
              </a:prstGeom>
              <a:noFill/>
              <a:extLst>
                <a:ext uri="{909E8E84-426E-40DD-AFC4-6F175D3DCCD1}">
                  <a14:hiddenFill xmlns:a14="http://schemas.microsoft.com/office/drawing/2010/main">
                    <a:solidFill>
                      <a:srgbClr val="FFFFFF"/>
                    </a:solidFill>
                  </a14:hiddenFill>
                </a:ext>
              </a:extLst>
            </p:spPr>
          </p:pic>
          <p:sp>
            <p:nvSpPr>
              <p:cNvPr id="20545" name="Rectangle 65"/>
              <p:cNvSpPr>
                <a:spLocks noChangeArrowheads="1"/>
              </p:cNvSpPr>
              <p:nvPr/>
            </p:nvSpPr>
            <p:spPr bwMode="auto">
              <a:xfrm>
                <a:off x="5328" y="3223"/>
                <a:ext cx="912" cy="521"/>
              </a:xfrm>
              <a:prstGeom prst="rect">
                <a:avLst/>
              </a:prstGeom>
              <a:noFill/>
              <a:ln>
                <a:noFill/>
              </a:ln>
              <a:effectLst/>
              <a:extLst>
                <a:ext uri="{909E8E84-426E-40DD-AFC4-6F175D3DCCD1}">
                  <a14:hiddenFill xmlns:a14="http://schemas.microsoft.com/office/drawing/2010/main">
                    <a:solidFill>
                      <a:srgbClr val="4D4D4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20546" name="Rectangle 66"/>
              <p:cNvSpPr>
                <a:spLocks noChangeArrowheads="1"/>
              </p:cNvSpPr>
              <p:nvPr/>
            </p:nvSpPr>
            <p:spPr bwMode="auto">
              <a:xfrm>
                <a:off x="299" y="3213"/>
                <a:ext cx="997" cy="5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grpSp>
        <p:grpSp>
          <p:nvGrpSpPr>
            <p:cNvPr id="20539" name="Group 59"/>
            <p:cNvGrpSpPr>
              <a:grpSpLocks/>
            </p:cNvGrpSpPr>
            <p:nvPr/>
          </p:nvGrpSpPr>
          <p:grpSpPr bwMode="auto">
            <a:xfrm>
              <a:off x="77" y="1708"/>
              <a:ext cx="5941" cy="546"/>
              <a:chOff x="299" y="3209"/>
              <a:chExt cx="5941" cy="546"/>
            </a:xfrm>
          </p:grpSpPr>
          <p:pic>
            <p:nvPicPr>
              <p:cNvPr id="20540" name="Picture 60"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3209"/>
                <a:ext cx="4037" cy="543"/>
              </a:xfrm>
              <a:prstGeom prst="rect">
                <a:avLst/>
              </a:prstGeom>
              <a:noFill/>
              <a:extLst>
                <a:ext uri="{909E8E84-426E-40DD-AFC4-6F175D3DCCD1}">
                  <a14:hiddenFill xmlns:a14="http://schemas.microsoft.com/office/drawing/2010/main">
                    <a:solidFill>
                      <a:srgbClr val="FFFFFF"/>
                    </a:solidFill>
                  </a14:hiddenFill>
                </a:ext>
              </a:extLst>
            </p:spPr>
          </p:pic>
          <p:sp>
            <p:nvSpPr>
              <p:cNvPr id="20541" name="Rectangle 61"/>
              <p:cNvSpPr>
                <a:spLocks noChangeArrowheads="1"/>
              </p:cNvSpPr>
              <p:nvPr/>
            </p:nvSpPr>
            <p:spPr bwMode="auto">
              <a:xfrm>
                <a:off x="5328" y="3223"/>
                <a:ext cx="912" cy="521"/>
              </a:xfrm>
              <a:prstGeom prst="rect">
                <a:avLst/>
              </a:prstGeom>
              <a:noFill/>
              <a:ln>
                <a:noFill/>
              </a:ln>
              <a:effectLst/>
              <a:extLst>
                <a:ext uri="{909E8E84-426E-40DD-AFC4-6F175D3DCCD1}">
                  <a14:hiddenFill xmlns:a14="http://schemas.microsoft.com/office/drawing/2010/main">
                    <a:solidFill>
                      <a:srgbClr val="4D4D4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20542" name="Rectangle 62"/>
              <p:cNvSpPr>
                <a:spLocks noChangeArrowheads="1"/>
              </p:cNvSpPr>
              <p:nvPr/>
            </p:nvSpPr>
            <p:spPr bwMode="auto">
              <a:xfrm>
                <a:off x="299" y="3213"/>
                <a:ext cx="997" cy="5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533" name="Group 53"/>
            <p:cNvGrpSpPr>
              <a:grpSpLocks/>
            </p:cNvGrpSpPr>
            <p:nvPr/>
          </p:nvGrpSpPr>
          <p:grpSpPr bwMode="auto">
            <a:xfrm>
              <a:off x="77" y="2085"/>
              <a:ext cx="5941" cy="579"/>
              <a:chOff x="299" y="3209"/>
              <a:chExt cx="5941" cy="546"/>
            </a:xfrm>
          </p:grpSpPr>
          <p:pic>
            <p:nvPicPr>
              <p:cNvPr id="20534" name="Picture 54"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3209"/>
                <a:ext cx="4037" cy="543"/>
              </a:xfrm>
              <a:prstGeom prst="rect">
                <a:avLst/>
              </a:prstGeom>
              <a:noFill/>
              <a:extLst>
                <a:ext uri="{909E8E84-426E-40DD-AFC4-6F175D3DCCD1}">
                  <a14:hiddenFill xmlns:a14="http://schemas.microsoft.com/office/drawing/2010/main">
                    <a:solidFill>
                      <a:srgbClr val="FFFFFF"/>
                    </a:solidFill>
                  </a14:hiddenFill>
                </a:ext>
              </a:extLst>
            </p:spPr>
          </p:pic>
          <p:sp>
            <p:nvSpPr>
              <p:cNvPr id="20535" name="Rectangle 55"/>
              <p:cNvSpPr>
                <a:spLocks noChangeArrowheads="1"/>
              </p:cNvSpPr>
              <p:nvPr/>
            </p:nvSpPr>
            <p:spPr bwMode="auto">
              <a:xfrm>
                <a:off x="5328" y="3223"/>
                <a:ext cx="912" cy="521"/>
              </a:xfrm>
              <a:prstGeom prst="rect">
                <a:avLst/>
              </a:prstGeom>
              <a:noFill/>
              <a:ln>
                <a:noFill/>
              </a:ln>
              <a:effectLst/>
              <a:extLst>
                <a:ext uri="{909E8E84-426E-40DD-AFC4-6F175D3DCCD1}">
                  <a14:hiddenFill xmlns:a14="http://schemas.microsoft.com/office/drawing/2010/main">
                    <a:solidFill>
                      <a:srgbClr val="4D4D4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20536" name="Rectangle 56"/>
              <p:cNvSpPr>
                <a:spLocks noChangeArrowheads="1"/>
              </p:cNvSpPr>
              <p:nvPr/>
            </p:nvSpPr>
            <p:spPr bwMode="auto">
              <a:xfrm>
                <a:off x="299" y="3213"/>
                <a:ext cx="997" cy="5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529" name="Group 49"/>
            <p:cNvGrpSpPr>
              <a:grpSpLocks/>
            </p:cNvGrpSpPr>
            <p:nvPr/>
          </p:nvGrpSpPr>
          <p:grpSpPr bwMode="auto">
            <a:xfrm>
              <a:off x="77" y="2456"/>
              <a:ext cx="5941" cy="583"/>
              <a:chOff x="299" y="3209"/>
              <a:chExt cx="5941" cy="550"/>
            </a:xfrm>
          </p:grpSpPr>
          <p:pic>
            <p:nvPicPr>
              <p:cNvPr id="20530" name="Picture 50"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3209"/>
                <a:ext cx="4037" cy="543"/>
              </a:xfrm>
              <a:prstGeom prst="rect">
                <a:avLst/>
              </a:prstGeom>
              <a:noFill/>
              <a:extLst>
                <a:ext uri="{909E8E84-426E-40DD-AFC4-6F175D3DCCD1}">
                  <a14:hiddenFill xmlns:a14="http://schemas.microsoft.com/office/drawing/2010/main">
                    <a:solidFill>
                      <a:srgbClr val="FFFFFF"/>
                    </a:solidFill>
                  </a14:hiddenFill>
                </a:ext>
              </a:extLst>
            </p:spPr>
          </p:pic>
          <p:sp>
            <p:nvSpPr>
              <p:cNvPr id="20531" name="Rectangle 51"/>
              <p:cNvSpPr>
                <a:spLocks noChangeArrowheads="1"/>
              </p:cNvSpPr>
              <p:nvPr/>
            </p:nvSpPr>
            <p:spPr bwMode="auto">
              <a:xfrm>
                <a:off x="5328" y="3238"/>
                <a:ext cx="912" cy="521"/>
              </a:xfrm>
              <a:prstGeom prst="rect">
                <a:avLst/>
              </a:prstGeom>
              <a:noFill/>
              <a:ln>
                <a:noFill/>
              </a:ln>
              <a:effectLst/>
              <a:extLst>
                <a:ext uri="{909E8E84-426E-40DD-AFC4-6F175D3DCCD1}">
                  <a14:hiddenFill xmlns:a14="http://schemas.microsoft.com/office/drawing/2010/main">
                    <a:solidFill>
                      <a:srgbClr val="4D4D4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20532" name="Rectangle 52"/>
              <p:cNvSpPr>
                <a:spLocks noChangeArrowheads="1"/>
              </p:cNvSpPr>
              <p:nvPr/>
            </p:nvSpPr>
            <p:spPr bwMode="auto">
              <a:xfrm>
                <a:off x="299" y="3213"/>
                <a:ext cx="997" cy="5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525" name="Group 45"/>
            <p:cNvGrpSpPr>
              <a:grpSpLocks/>
            </p:cNvGrpSpPr>
            <p:nvPr/>
          </p:nvGrpSpPr>
          <p:grpSpPr bwMode="auto">
            <a:xfrm>
              <a:off x="77" y="2857"/>
              <a:ext cx="5941" cy="546"/>
              <a:chOff x="299" y="3209"/>
              <a:chExt cx="5941" cy="546"/>
            </a:xfrm>
          </p:grpSpPr>
          <p:pic>
            <p:nvPicPr>
              <p:cNvPr id="20526" name="Picture 46"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3209"/>
                <a:ext cx="4037" cy="543"/>
              </a:xfrm>
              <a:prstGeom prst="rect">
                <a:avLst/>
              </a:prstGeom>
              <a:noFill/>
              <a:extLst>
                <a:ext uri="{909E8E84-426E-40DD-AFC4-6F175D3DCCD1}">
                  <a14:hiddenFill xmlns:a14="http://schemas.microsoft.com/office/drawing/2010/main">
                    <a:solidFill>
                      <a:srgbClr val="FFFFFF"/>
                    </a:solidFill>
                  </a14:hiddenFill>
                </a:ext>
              </a:extLst>
            </p:spPr>
          </p:pic>
          <p:sp>
            <p:nvSpPr>
              <p:cNvPr id="20527" name="Rectangle 47"/>
              <p:cNvSpPr>
                <a:spLocks noChangeArrowheads="1"/>
              </p:cNvSpPr>
              <p:nvPr/>
            </p:nvSpPr>
            <p:spPr bwMode="auto">
              <a:xfrm>
                <a:off x="5328" y="3223"/>
                <a:ext cx="912" cy="521"/>
              </a:xfrm>
              <a:prstGeom prst="rect">
                <a:avLst/>
              </a:prstGeom>
              <a:noFill/>
              <a:ln>
                <a:noFill/>
              </a:ln>
              <a:effectLst/>
              <a:extLst>
                <a:ext uri="{909E8E84-426E-40DD-AFC4-6F175D3DCCD1}">
                  <a14:hiddenFill xmlns:a14="http://schemas.microsoft.com/office/drawing/2010/main">
                    <a:solidFill>
                      <a:srgbClr val="4D4D4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20528" name="Rectangle 48"/>
              <p:cNvSpPr>
                <a:spLocks noChangeArrowheads="1"/>
              </p:cNvSpPr>
              <p:nvPr/>
            </p:nvSpPr>
            <p:spPr bwMode="auto">
              <a:xfrm>
                <a:off x="299" y="3213"/>
                <a:ext cx="997" cy="5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523" name="Group 43"/>
            <p:cNvGrpSpPr>
              <a:grpSpLocks/>
            </p:cNvGrpSpPr>
            <p:nvPr/>
          </p:nvGrpSpPr>
          <p:grpSpPr bwMode="auto">
            <a:xfrm>
              <a:off x="77" y="3209"/>
              <a:ext cx="5941" cy="546"/>
              <a:chOff x="299" y="3209"/>
              <a:chExt cx="5941" cy="546"/>
            </a:xfrm>
          </p:grpSpPr>
          <p:pic>
            <p:nvPicPr>
              <p:cNvPr id="20486" name="Picture 6"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 y="3209"/>
                <a:ext cx="4037" cy="543"/>
              </a:xfrm>
              <a:prstGeom prst="rect">
                <a:avLst/>
              </a:prstGeom>
              <a:noFill/>
              <a:extLst>
                <a:ext uri="{909E8E84-426E-40DD-AFC4-6F175D3DCCD1}">
                  <a14:hiddenFill xmlns:a14="http://schemas.microsoft.com/office/drawing/2010/main">
                    <a:solidFill>
                      <a:srgbClr val="FFFFFF"/>
                    </a:solidFill>
                  </a14:hiddenFill>
                </a:ext>
              </a:extLst>
            </p:spPr>
          </p:pic>
          <p:sp>
            <p:nvSpPr>
              <p:cNvPr id="20511" name="Rectangle 31"/>
              <p:cNvSpPr>
                <a:spLocks noChangeArrowheads="1"/>
              </p:cNvSpPr>
              <p:nvPr/>
            </p:nvSpPr>
            <p:spPr bwMode="auto">
              <a:xfrm>
                <a:off x="5328" y="3223"/>
                <a:ext cx="912" cy="52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20520" name="Rectangle 40"/>
              <p:cNvSpPr>
                <a:spLocks noChangeArrowheads="1"/>
              </p:cNvSpPr>
              <p:nvPr/>
            </p:nvSpPr>
            <p:spPr bwMode="auto">
              <a:xfrm>
                <a:off x="299" y="3213"/>
                <a:ext cx="997" cy="54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500" name="Rectangle 20"/>
            <p:cNvSpPr>
              <a:spLocks noChangeArrowheads="1"/>
            </p:cNvSpPr>
            <p:nvPr/>
          </p:nvSpPr>
          <p:spPr bwMode="auto">
            <a:xfrm>
              <a:off x="73" y="1736"/>
              <a:ext cx="2065" cy="311"/>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1">
                  <a:solidFill>
                    <a:srgbClr val="FFFF00"/>
                  </a:solidFill>
                </a:rPr>
                <a:t>CdS</a:t>
              </a:r>
            </a:p>
          </p:txBody>
        </p:sp>
        <p:sp>
          <p:nvSpPr>
            <p:cNvPr id="20499" name="Rectangle 19"/>
            <p:cNvSpPr>
              <a:spLocks noChangeArrowheads="1"/>
            </p:cNvSpPr>
            <p:nvPr/>
          </p:nvSpPr>
          <p:spPr bwMode="auto">
            <a:xfrm>
              <a:off x="81" y="2119"/>
              <a:ext cx="2762" cy="300"/>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1">
                  <a:solidFill>
                    <a:srgbClr val="FF6600"/>
                  </a:solidFill>
                </a:rPr>
                <a:t>GaP</a:t>
              </a:r>
            </a:p>
          </p:txBody>
        </p:sp>
        <p:sp>
          <p:nvSpPr>
            <p:cNvPr id="20497" name="Rectangle 17"/>
            <p:cNvSpPr>
              <a:spLocks noChangeArrowheads="1"/>
            </p:cNvSpPr>
            <p:nvPr/>
          </p:nvSpPr>
          <p:spPr bwMode="auto">
            <a:xfrm>
              <a:off x="91" y="2483"/>
              <a:ext cx="3427" cy="322"/>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1">
                  <a:solidFill>
                    <a:srgbClr val="FF0000"/>
                  </a:solidFill>
                </a:rPr>
                <a:t>HgS</a:t>
              </a:r>
            </a:p>
          </p:txBody>
        </p:sp>
        <p:sp>
          <p:nvSpPr>
            <p:cNvPr id="20498" name="Rectangle 18"/>
            <p:cNvSpPr>
              <a:spLocks noChangeArrowheads="1"/>
            </p:cNvSpPr>
            <p:nvPr/>
          </p:nvSpPr>
          <p:spPr bwMode="auto">
            <a:xfrm>
              <a:off x="70" y="2861"/>
              <a:ext cx="5410" cy="300"/>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1" dirty="0" err="1">
                  <a:solidFill>
                    <a:schemeClr val="bg1">
                      <a:lumMod val="85000"/>
                    </a:schemeClr>
                  </a:solidFill>
                </a:rPr>
                <a:t>GaAs</a:t>
              </a:r>
              <a:endParaRPr lang="en-US" altLang="ja-JP" sz="1800" b="1" dirty="0">
                <a:solidFill>
                  <a:schemeClr val="bg1">
                    <a:lumMod val="85000"/>
                  </a:schemeClr>
                </a:solidFill>
              </a:endParaRPr>
            </a:p>
          </p:txBody>
        </p:sp>
        <p:sp>
          <p:nvSpPr>
            <p:cNvPr id="20494" name="Rectangle 14"/>
            <p:cNvSpPr>
              <a:spLocks noChangeArrowheads="1"/>
            </p:cNvSpPr>
            <p:nvPr/>
          </p:nvSpPr>
          <p:spPr bwMode="auto">
            <a:xfrm>
              <a:off x="65" y="2104"/>
              <a:ext cx="5953" cy="32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3" name="Rectangle 13"/>
            <p:cNvSpPr>
              <a:spLocks noChangeArrowheads="1"/>
            </p:cNvSpPr>
            <p:nvPr/>
          </p:nvSpPr>
          <p:spPr bwMode="auto">
            <a:xfrm>
              <a:off x="44" y="2503"/>
              <a:ext cx="5974" cy="29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7" name="Rectangle 7"/>
            <p:cNvSpPr>
              <a:spLocks noChangeArrowheads="1"/>
            </p:cNvSpPr>
            <p:nvPr/>
          </p:nvSpPr>
          <p:spPr bwMode="auto">
            <a:xfrm>
              <a:off x="74" y="2866"/>
              <a:ext cx="5944" cy="2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8" name="Line 8"/>
            <p:cNvSpPr>
              <a:spLocks noChangeShapeType="1"/>
            </p:cNvSpPr>
            <p:nvPr/>
          </p:nvSpPr>
          <p:spPr bwMode="auto">
            <a:xfrm>
              <a:off x="1287" y="1090"/>
              <a:ext cx="0" cy="264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9" name="Line 9"/>
            <p:cNvSpPr>
              <a:spLocks noChangeShapeType="1"/>
            </p:cNvSpPr>
            <p:nvPr/>
          </p:nvSpPr>
          <p:spPr bwMode="auto">
            <a:xfrm>
              <a:off x="2274" y="1110"/>
              <a:ext cx="0" cy="264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1" name="Line 11"/>
            <p:cNvSpPr>
              <a:spLocks noChangeShapeType="1"/>
            </p:cNvSpPr>
            <p:nvPr/>
          </p:nvSpPr>
          <p:spPr bwMode="auto">
            <a:xfrm flipV="1">
              <a:off x="3234" y="1097"/>
              <a:ext cx="0" cy="264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2" name="Line 12"/>
            <p:cNvSpPr>
              <a:spLocks noChangeShapeType="1"/>
            </p:cNvSpPr>
            <p:nvPr/>
          </p:nvSpPr>
          <p:spPr bwMode="auto">
            <a:xfrm flipV="1">
              <a:off x="4297" y="1119"/>
              <a:ext cx="0" cy="261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5" name="Rectangle 15"/>
            <p:cNvSpPr>
              <a:spLocks noChangeArrowheads="1"/>
            </p:cNvSpPr>
            <p:nvPr/>
          </p:nvSpPr>
          <p:spPr bwMode="auto">
            <a:xfrm>
              <a:off x="63" y="1748"/>
              <a:ext cx="5955" cy="3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6" name="Rectangle 16"/>
            <p:cNvSpPr>
              <a:spLocks noChangeArrowheads="1"/>
            </p:cNvSpPr>
            <p:nvPr/>
          </p:nvSpPr>
          <p:spPr bwMode="auto">
            <a:xfrm>
              <a:off x="88" y="1331"/>
              <a:ext cx="5930" cy="33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01" name="Line 21"/>
            <p:cNvSpPr>
              <a:spLocks noChangeShapeType="1"/>
            </p:cNvSpPr>
            <p:nvPr/>
          </p:nvSpPr>
          <p:spPr bwMode="auto">
            <a:xfrm>
              <a:off x="0" y="3932"/>
              <a:ext cx="57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2" name="Line 22"/>
            <p:cNvSpPr>
              <a:spLocks noChangeShapeType="1"/>
            </p:cNvSpPr>
            <p:nvPr/>
          </p:nvSpPr>
          <p:spPr bwMode="auto">
            <a:xfrm>
              <a:off x="1417" y="3810"/>
              <a:ext cx="0" cy="1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3" name="Line 23"/>
            <p:cNvSpPr>
              <a:spLocks noChangeShapeType="1"/>
            </p:cNvSpPr>
            <p:nvPr/>
          </p:nvSpPr>
          <p:spPr bwMode="auto">
            <a:xfrm>
              <a:off x="2185" y="3825"/>
              <a:ext cx="0"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4" name="Line 24"/>
            <p:cNvSpPr>
              <a:spLocks noChangeShapeType="1"/>
            </p:cNvSpPr>
            <p:nvPr/>
          </p:nvSpPr>
          <p:spPr bwMode="auto">
            <a:xfrm>
              <a:off x="3539" y="3828"/>
              <a:ext cx="0"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5" name="Line 25"/>
            <p:cNvSpPr>
              <a:spLocks noChangeShapeType="1"/>
            </p:cNvSpPr>
            <p:nvPr/>
          </p:nvSpPr>
          <p:spPr bwMode="auto">
            <a:xfrm>
              <a:off x="5580" y="3831"/>
              <a:ext cx="0"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7" name="Text Box 27"/>
            <p:cNvSpPr txBox="1">
              <a:spLocks noChangeArrowheads="1"/>
            </p:cNvSpPr>
            <p:nvPr/>
          </p:nvSpPr>
          <p:spPr bwMode="auto">
            <a:xfrm>
              <a:off x="1226" y="3952"/>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3eV</a:t>
              </a:r>
            </a:p>
          </p:txBody>
        </p:sp>
        <p:sp>
          <p:nvSpPr>
            <p:cNvPr id="20508" name="Text Box 28"/>
            <p:cNvSpPr txBox="1">
              <a:spLocks noChangeArrowheads="1"/>
            </p:cNvSpPr>
            <p:nvPr/>
          </p:nvSpPr>
          <p:spPr bwMode="auto">
            <a:xfrm>
              <a:off x="1969" y="3952"/>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2.5eV</a:t>
              </a:r>
            </a:p>
          </p:txBody>
        </p:sp>
        <p:sp>
          <p:nvSpPr>
            <p:cNvPr id="20509" name="Text Box 29"/>
            <p:cNvSpPr txBox="1">
              <a:spLocks noChangeArrowheads="1"/>
            </p:cNvSpPr>
            <p:nvPr/>
          </p:nvSpPr>
          <p:spPr bwMode="auto">
            <a:xfrm>
              <a:off x="3364" y="3952"/>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2eV</a:t>
              </a:r>
            </a:p>
          </p:txBody>
        </p:sp>
        <p:sp>
          <p:nvSpPr>
            <p:cNvPr id="20515" name="Text Box 35"/>
            <p:cNvSpPr txBox="1">
              <a:spLocks noChangeArrowheads="1"/>
            </p:cNvSpPr>
            <p:nvPr/>
          </p:nvSpPr>
          <p:spPr bwMode="auto">
            <a:xfrm>
              <a:off x="5082" y="3558"/>
              <a:ext cx="5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600" b="1">
                  <a:solidFill>
                    <a:schemeClr val="bg1"/>
                  </a:solidFill>
                  <a:latin typeface="Lucida Console" pitchFamily="49" charset="0"/>
                  <a:ea typeface="HG丸ｺﾞｼｯｸM-PRO" pitchFamily="50" charset="-128"/>
                </a:rPr>
                <a:t>800nm</a:t>
              </a:r>
            </a:p>
          </p:txBody>
        </p:sp>
        <p:sp>
          <p:nvSpPr>
            <p:cNvPr id="20516" name="Line 36"/>
            <p:cNvSpPr>
              <a:spLocks noChangeShapeType="1"/>
            </p:cNvSpPr>
            <p:nvPr/>
          </p:nvSpPr>
          <p:spPr bwMode="auto">
            <a:xfrm>
              <a:off x="5339" y="3212"/>
              <a:ext cx="0" cy="39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1" name="Text Box 41"/>
            <p:cNvSpPr txBox="1">
              <a:spLocks noChangeArrowheads="1"/>
            </p:cNvSpPr>
            <p:nvPr/>
          </p:nvSpPr>
          <p:spPr bwMode="auto">
            <a:xfrm>
              <a:off x="101" y="3583"/>
              <a:ext cx="5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600" b="1">
                  <a:solidFill>
                    <a:schemeClr val="bg1"/>
                  </a:solidFill>
                  <a:latin typeface="Lucida Console" pitchFamily="49" charset="0"/>
                  <a:ea typeface="HG丸ｺﾞｼｯｸM-PRO" pitchFamily="50" charset="-128"/>
                </a:rPr>
                <a:t>300nm</a:t>
              </a:r>
            </a:p>
          </p:txBody>
        </p:sp>
        <p:sp>
          <p:nvSpPr>
            <p:cNvPr id="20522" name="Line 42"/>
            <p:cNvSpPr>
              <a:spLocks noChangeShapeType="1"/>
            </p:cNvSpPr>
            <p:nvPr/>
          </p:nvSpPr>
          <p:spPr bwMode="auto">
            <a:xfrm>
              <a:off x="357" y="3226"/>
              <a:ext cx="0" cy="39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7" name="Rectangle 67"/>
            <p:cNvSpPr>
              <a:spLocks noChangeArrowheads="1"/>
            </p:cNvSpPr>
            <p:nvPr/>
          </p:nvSpPr>
          <p:spPr bwMode="auto">
            <a:xfrm>
              <a:off x="65" y="1338"/>
              <a:ext cx="758" cy="333"/>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800" b="1" dirty="0">
                  <a:solidFill>
                    <a:schemeClr val="bg1"/>
                  </a:solidFill>
                </a:rPr>
                <a:t>　　</a:t>
              </a:r>
              <a:r>
                <a:rPr lang="en-US" altLang="ja-JP" sz="1800" b="1" dirty="0" err="1">
                  <a:solidFill>
                    <a:schemeClr val="bg1"/>
                  </a:solidFill>
                </a:rPr>
                <a:t>ZnS</a:t>
              </a:r>
              <a:endParaRPr lang="en-US" altLang="ja-JP" sz="1800" b="1" dirty="0">
                <a:solidFill>
                  <a:schemeClr val="bg1"/>
                </a:solidFill>
              </a:endParaRPr>
            </a:p>
          </p:txBody>
        </p:sp>
        <p:sp>
          <p:nvSpPr>
            <p:cNvPr id="20548" name="Rectangle 68"/>
            <p:cNvSpPr>
              <a:spLocks noChangeArrowheads="1"/>
            </p:cNvSpPr>
            <p:nvPr/>
          </p:nvSpPr>
          <p:spPr bwMode="auto">
            <a:xfrm>
              <a:off x="62" y="2853"/>
              <a:ext cx="5956" cy="3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b="1">
                <a:solidFill>
                  <a:schemeClr val="bg1"/>
                </a:solidFill>
              </a:endParaRPr>
            </a:p>
          </p:txBody>
        </p:sp>
        <p:sp>
          <p:nvSpPr>
            <p:cNvPr id="20549" name="Text Box 69"/>
            <p:cNvSpPr txBox="1">
              <a:spLocks noChangeArrowheads="1"/>
            </p:cNvSpPr>
            <p:nvPr/>
          </p:nvSpPr>
          <p:spPr bwMode="auto">
            <a:xfrm>
              <a:off x="2799" y="2511"/>
              <a:ext cx="60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err="1">
                  <a:solidFill>
                    <a:schemeClr val="bg1"/>
                  </a:solidFill>
                </a:rPr>
                <a:t>Eg</a:t>
              </a:r>
              <a:r>
                <a:rPr lang="en-US" altLang="ja-JP" sz="1800" dirty="0">
                  <a:solidFill>
                    <a:schemeClr val="bg1"/>
                  </a:solidFill>
                </a:rPr>
                <a:t>=2eV</a:t>
              </a:r>
            </a:p>
          </p:txBody>
        </p:sp>
        <p:sp>
          <p:nvSpPr>
            <p:cNvPr id="20550" name="Text Box 70"/>
            <p:cNvSpPr txBox="1">
              <a:spLocks noChangeArrowheads="1"/>
            </p:cNvSpPr>
            <p:nvPr/>
          </p:nvSpPr>
          <p:spPr bwMode="auto">
            <a:xfrm>
              <a:off x="2080" y="2168"/>
              <a:ext cx="7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err="1">
                  <a:solidFill>
                    <a:schemeClr val="bg1"/>
                  </a:solidFill>
                </a:rPr>
                <a:t>Eg</a:t>
              </a:r>
              <a:r>
                <a:rPr lang="en-US" altLang="ja-JP" sz="1800" dirty="0">
                  <a:solidFill>
                    <a:schemeClr val="bg1"/>
                  </a:solidFill>
                </a:rPr>
                <a:t>=2.2eV</a:t>
              </a:r>
            </a:p>
          </p:txBody>
        </p:sp>
        <p:sp>
          <p:nvSpPr>
            <p:cNvPr id="20551" name="Text Box 71"/>
            <p:cNvSpPr txBox="1">
              <a:spLocks noChangeArrowheads="1"/>
            </p:cNvSpPr>
            <p:nvPr/>
          </p:nvSpPr>
          <p:spPr bwMode="auto">
            <a:xfrm>
              <a:off x="1348" y="1814"/>
              <a:ext cx="7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err="1">
                  <a:solidFill>
                    <a:schemeClr val="bg1"/>
                  </a:solidFill>
                </a:rPr>
                <a:t>Eg</a:t>
              </a:r>
              <a:r>
                <a:rPr lang="en-US" altLang="ja-JP" sz="1800" dirty="0">
                  <a:solidFill>
                    <a:schemeClr val="bg1"/>
                  </a:solidFill>
                </a:rPr>
                <a:t>=2.6eV</a:t>
              </a:r>
            </a:p>
          </p:txBody>
        </p:sp>
        <p:sp>
          <p:nvSpPr>
            <p:cNvPr id="20553" name="Text Box 73"/>
            <p:cNvSpPr txBox="1">
              <a:spLocks noChangeArrowheads="1"/>
            </p:cNvSpPr>
            <p:nvPr/>
          </p:nvSpPr>
          <p:spPr bwMode="auto">
            <a:xfrm>
              <a:off x="817" y="1382"/>
              <a:ext cx="82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266700" algn="l"/>
                </a:tabLst>
                <a:defRPr kumimoji="1">
                  <a:solidFill>
                    <a:schemeClr val="tx1"/>
                  </a:solidFill>
                  <a:latin typeface="Arial" charset="0"/>
                  <a:ea typeface="ＭＳ Ｐゴシック" charset="-128"/>
                </a:defRPr>
              </a:lvl1pPr>
              <a:lvl2pPr>
                <a:tabLst>
                  <a:tab pos="266700" algn="l"/>
                </a:tabLst>
                <a:defRPr kumimoji="1">
                  <a:solidFill>
                    <a:schemeClr val="tx1"/>
                  </a:solidFill>
                  <a:latin typeface="Arial" charset="0"/>
                  <a:ea typeface="ＭＳ Ｐゴシック" charset="-128"/>
                </a:defRPr>
              </a:lvl2pPr>
              <a:lvl3pPr>
                <a:tabLst>
                  <a:tab pos="266700" algn="l"/>
                </a:tabLst>
                <a:defRPr kumimoji="1">
                  <a:solidFill>
                    <a:schemeClr val="tx1"/>
                  </a:solidFill>
                  <a:latin typeface="Arial" charset="0"/>
                  <a:ea typeface="ＭＳ Ｐゴシック" charset="-128"/>
                </a:defRPr>
              </a:lvl3pPr>
              <a:lvl4pPr>
                <a:tabLst>
                  <a:tab pos="266700" algn="l"/>
                </a:tabLst>
                <a:defRPr kumimoji="1">
                  <a:solidFill>
                    <a:schemeClr val="tx1"/>
                  </a:solidFill>
                  <a:latin typeface="Arial" charset="0"/>
                  <a:ea typeface="ＭＳ Ｐゴシック" charset="-128"/>
                </a:defRPr>
              </a:lvl4pPr>
              <a:lvl5pPr>
                <a:tabLst>
                  <a:tab pos="266700" algn="l"/>
                </a:tabLst>
                <a:defRPr kumimoji="1">
                  <a:solidFill>
                    <a:schemeClr val="tx1"/>
                  </a:solidFill>
                  <a:latin typeface="Arial" charset="0"/>
                  <a:ea typeface="ＭＳ Ｐゴシック" charset="-128"/>
                </a:defRPr>
              </a:lvl5pPr>
              <a:lvl6pPr fontAlgn="base">
                <a:spcBef>
                  <a:spcPct val="0"/>
                </a:spcBef>
                <a:spcAft>
                  <a:spcPct val="0"/>
                </a:spcAft>
                <a:tabLst>
                  <a:tab pos="266700" algn="l"/>
                </a:tabLst>
                <a:defRPr kumimoji="1">
                  <a:solidFill>
                    <a:schemeClr val="tx1"/>
                  </a:solidFill>
                  <a:latin typeface="Arial" charset="0"/>
                  <a:ea typeface="ＭＳ Ｐゴシック" charset="-128"/>
                </a:defRPr>
              </a:lvl6pPr>
              <a:lvl7pPr fontAlgn="base">
                <a:spcBef>
                  <a:spcPct val="0"/>
                </a:spcBef>
                <a:spcAft>
                  <a:spcPct val="0"/>
                </a:spcAft>
                <a:tabLst>
                  <a:tab pos="266700" algn="l"/>
                </a:tabLst>
                <a:defRPr kumimoji="1">
                  <a:solidFill>
                    <a:schemeClr val="tx1"/>
                  </a:solidFill>
                  <a:latin typeface="Arial" charset="0"/>
                  <a:ea typeface="ＭＳ Ｐゴシック" charset="-128"/>
                </a:defRPr>
              </a:lvl7pPr>
              <a:lvl8pPr fontAlgn="base">
                <a:spcBef>
                  <a:spcPct val="0"/>
                </a:spcBef>
                <a:spcAft>
                  <a:spcPct val="0"/>
                </a:spcAft>
                <a:tabLst>
                  <a:tab pos="266700" algn="l"/>
                </a:tabLst>
                <a:defRPr kumimoji="1">
                  <a:solidFill>
                    <a:schemeClr val="tx1"/>
                  </a:solidFill>
                  <a:latin typeface="Arial" charset="0"/>
                  <a:ea typeface="ＭＳ Ｐゴシック" charset="-128"/>
                </a:defRPr>
              </a:lvl8pPr>
              <a:lvl9pPr fontAlgn="base">
                <a:spcBef>
                  <a:spcPct val="0"/>
                </a:spcBef>
                <a:spcAft>
                  <a:spcPct val="0"/>
                </a:spcAft>
                <a:tabLst>
                  <a:tab pos="266700" algn="l"/>
                </a:tabLst>
                <a:defRPr kumimoji="1">
                  <a:solidFill>
                    <a:schemeClr val="tx1"/>
                  </a:solidFill>
                  <a:latin typeface="Arial" charset="0"/>
                  <a:ea typeface="ＭＳ Ｐゴシック" charset="-128"/>
                </a:defRPr>
              </a:lvl9pPr>
            </a:lstStyle>
            <a:p>
              <a:r>
                <a:rPr lang="en-US" altLang="ja-JP" sz="1800" dirty="0" err="1"/>
                <a:t>Eg</a:t>
              </a:r>
              <a:r>
                <a:rPr lang="en-US" altLang="ja-JP" sz="1800" dirty="0"/>
                <a:t>=3.5eV</a:t>
              </a:r>
            </a:p>
          </p:txBody>
        </p:sp>
        <p:sp>
          <p:nvSpPr>
            <p:cNvPr id="20554" name="Text Box 74"/>
            <p:cNvSpPr txBox="1">
              <a:spLocks noChangeArrowheads="1"/>
            </p:cNvSpPr>
            <p:nvPr/>
          </p:nvSpPr>
          <p:spPr bwMode="auto">
            <a:xfrm>
              <a:off x="4586" y="2880"/>
              <a:ext cx="7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err="1">
                  <a:solidFill>
                    <a:schemeClr val="bg1"/>
                  </a:solidFill>
                </a:rPr>
                <a:t>Eg</a:t>
              </a:r>
              <a:r>
                <a:rPr lang="en-US" altLang="ja-JP" sz="1800" dirty="0">
                  <a:solidFill>
                    <a:schemeClr val="bg1"/>
                  </a:solidFill>
                </a:rPr>
                <a:t>=1.5eV</a:t>
              </a:r>
            </a:p>
          </p:txBody>
        </p:sp>
        <p:sp>
          <p:nvSpPr>
            <p:cNvPr id="20555" name="Text Box 75"/>
            <p:cNvSpPr txBox="1">
              <a:spLocks noChangeArrowheads="1"/>
            </p:cNvSpPr>
            <p:nvPr/>
          </p:nvSpPr>
          <p:spPr bwMode="auto">
            <a:xfrm>
              <a:off x="5602" y="1362"/>
              <a:ext cx="2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白</a:t>
              </a:r>
            </a:p>
          </p:txBody>
        </p:sp>
        <p:sp>
          <p:nvSpPr>
            <p:cNvPr id="20556" name="Text Box 76"/>
            <p:cNvSpPr txBox="1">
              <a:spLocks noChangeArrowheads="1"/>
            </p:cNvSpPr>
            <p:nvPr/>
          </p:nvSpPr>
          <p:spPr bwMode="auto">
            <a:xfrm>
              <a:off x="5615" y="1797"/>
              <a:ext cx="2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FFC000"/>
                  </a:solidFill>
                </a:rPr>
                <a:t>黄</a:t>
              </a:r>
            </a:p>
          </p:txBody>
        </p:sp>
        <p:sp>
          <p:nvSpPr>
            <p:cNvPr id="20557" name="Text Box 77"/>
            <p:cNvSpPr txBox="1">
              <a:spLocks noChangeArrowheads="1"/>
            </p:cNvSpPr>
            <p:nvPr/>
          </p:nvSpPr>
          <p:spPr bwMode="auto">
            <a:xfrm>
              <a:off x="5605" y="2152"/>
              <a:ext cx="2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FF9900"/>
                  </a:solidFill>
                </a:rPr>
                <a:t>橙</a:t>
              </a:r>
            </a:p>
          </p:txBody>
        </p:sp>
        <p:sp>
          <p:nvSpPr>
            <p:cNvPr id="20558" name="Text Box 78"/>
            <p:cNvSpPr txBox="1">
              <a:spLocks noChangeArrowheads="1"/>
            </p:cNvSpPr>
            <p:nvPr/>
          </p:nvSpPr>
          <p:spPr bwMode="auto">
            <a:xfrm>
              <a:off x="5616" y="2539"/>
              <a:ext cx="2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FF0000"/>
                  </a:solidFill>
                </a:rPr>
                <a:t>赤</a:t>
              </a:r>
            </a:p>
          </p:txBody>
        </p:sp>
        <p:sp>
          <p:nvSpPr>
            <p:cNvPr id="20559" name="Text Box 79"/>
            <p:cNvSpPr txBox="1">
              <a:spLocks noChangeArrowheads="1"/>
            </p:cNvSpPr>
            <p:nvPr/>
          </p:nvSpPr>
          <p:spPr bwMode="auto">
            <a:xfrm>
              <a:off x="5605" y="2894"/>
              <a:ext cx="2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chemeClr val="bg1"/>
                  </a:solidFill>
                </a:rPr>
                <a:t>黒</a:t>
              </a:r>
            </a:p>
          </p:txBody>
        </p:sp>
        <p:sp>
          <p:nvSpPr>
            <p:cNvPr id="20519" name="Line 39"/>
            <p:cNvSpPr>
              <a:spLocks noChangeShapeType="1"/>
            </p:cNvSpPr>
            <p:nvPr/>
          </p:nvSpPr>
          <p:spPr bwMode="auto">
            <a:xfrm flipV="1">
              <a:off x="354" y="1130"/>
              <a:ext cx="0" cy="261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13" name="Line 33"/>
            <p:cNvSpPr>
              <a:spLocks noChangeShapeType="1"/>
            </p:cNvSpPr>
            <p:nvPr/>
          </p:nvSpPr>
          <p:spPr bwMode="auto">
            <a:xfrm flipV="1">
              <a:off x="5339" y="1130"/>
              <a:ext cx="0" cy="261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0" name="Line 80"/>
            <p:cNvSpPr>
              <a:spLocks noChangeShapeType="1"/>
            </p:cNvSpPr>
            <p:nvPr/>
          </p:nvSpPr>
          <p:spPr bwMode="auto">
            <a:xfrm>
              <a:off x="844" y="3802"/>
              <a:ext cx="0" cy="1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1" name="Text Box 81"/>
            <p:cNvSpPr txBox="1">
              <a:spLocks noChangeArrowheads="1"/>
            </p:cNvSpPr>
            <p:nvPr/>
          </p:nvSpPr>
          <p:spPr bwMode="auto">
            <a:xfrm>
              <a:off x="609" y="3955"/>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3.5eV</a:t>
              </a:r>
            </a:p>
          </p:txBody>
        </p:sp>
        <p:sp>
          <p:nvSpPr>
            <p:cNvPr id="20562" name="Line 82"/>
            <p:cNvSpPr>
              <a:spLocks noChangeShapeType="1"/>
            </p:cNvSpPr>
            <p:nvPr/>
          </p:nvSpPr>
          <p:spPr bwMode="auto">
            <a:xfrm>
              <a:off x="449" y="3805"/>
              <a:ext cx="0" cy="1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3" name="Text Box 83"/>
            <p:cNvSpPr txBox="1">
              <a:spLocks noChangeArrowheads="1"/>
            </p:cNvSpPr>
            <p:nvPr/>
          </p:nvSpPr>
          <p:spPr bwMode="auto">
            <a:xfrm>
              <a:off x="199" y="3933"/>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4eV</a:t>
              </a:r>
            </a:p>
          </p:txBody>
        </p:sp>
        <p:sp>
          <p:nvSpPr>
            <p:cNvPr id="20565" name="Line 85"/>
            <p:cNvSpPr>
              <a:spLocks noChangeShapeType="1"/>
            </p:cNvSpPr>
            <p:nvPr/>
          </p:nvSpPr>
          <p:spPr bwMode="auto">
            <a:xfrm flipH="1">
              <a:off x="820" y="1617"/>
              <a:ext cx="5162" cy="0"/>
            </a:xfrm>
            <a:prstGeom prst="line">
              <a:avLst/>
            </a:prstGeom>
            <a:noFill/>
            <a:ln w="38100">
              <a:solidFill>
                <a:srgbClr val="66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6" name="Text Box 86"/>
            <p:cNvSpPr txBox="1">
              <a:spLocks noChangeArrowheads="1"/>
            </p:cNvSpPr>
            <p:nvPr/>
          </p:nvSpPr>
          <p:spPr bwMode="auto">
            <a:xfrm>
              <a:off x="3453" y="1384"/>
              <a:ext cx="59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透過域</a:t>
              </a:r>
            </a:p>
          </p:txBody>
        </p:sp>
      </p:grpSp>
      <p:sp>
        <p:nvSpPr>
          <p:cNvPr id="20568" name="Rectangle 88"/>
          <p:cNvSpPr>
            <a:spLocks noGrp="1" noChangeArrowheads="1"/>
          </p:cNvSpPr>
          <p:nvPr>
            <p:ph type="body" idx="1"/>
          </p:nvPr>
        </p:nvSpPr>
        <p:spPr>
          <a:xfrm>
            <a:off x="301925" y="1422251"/>
            <a:ext cx="8229600" cy="741362"/>
          </a:xfrm>
        </p:spPr>
        <p:txBody>
          <a:bodyPr anchor="ctr"/>
          <a:lstStyle/>
          <a:p>
            <a:r>
              <a:rPr lang="ja-JP" altLang="en-US" dirty="0"/>
              <a:t>吸収される色の補色が見える</a:t>
            </a:r>
          </a:p>
        </p:txBody>
      </p:sp>
    </p:spTree>
    <p:extLst>
      <p:ext uri="{BB962C8B-B14F-4D97-AF65-F5344CB8AC3E}">
        <p14:creationId xmlns:p14="http://schemas.microsoft.com/office/powerpoint/2010/main" val="768349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1" y="274638"/>
            <a:ext cx="4048858" cy="1143000"/>
          </a:xfrm>
          <a:solidFill>
            <a:srgbClr val="00B0F0"/>
          </a:solidFill>
        </p:spPr>
        <p:txBody>
          <a:bodyPr/>
          <a:lstStyle/>
          <a:p>
            <a:r>
              <a:rPr lang="ja-JP" altLang="en-US" dirty="0">
                <a:solidFill>
                  <a:schemeClr val="bg1"/>
                </a:solidFill>
              </a:rPr>
              <a:t>半導体の色</a:t>
            </a:r>
          </a:p>
        </p:txBody>
      </p:sp>
      <p:sp>
        <p:nvSpPr>
          <p:cNvPr id="12296" name="Rectangle 8"/>
          <p:cNvSpPr>
            <a:spLocks noGrp="1" noChangeArrowheads="1"/>
          </p:cNvSpPr>
          <p:nvPr>
            <p:ph type="body" sz="half" idx="1"/>
          </p:nvPr>
        </p:nvSpPr>
        <p:spPr/>
        <p:txBody>
          <a:bodyPr/>
          <a:lstStyle/>
          <a:p>
            <a:r>
              <a:rPr lang="ja-JP" altLang="en-US" sz="2800" dirty="0"/>
              <a:t>透過光の色</a:t>
            </a:r>
          </a:p>
          <a:p>
            <a:pPr lvl="1"/>
            <a:r>
              <a:rPr lang="ja-JP" altLang="en-US" sz="2400" dirty="0"/>
              <a:t>バンドギャップより低いエネルギーの光を全部通す</a:t>
            </a:r>
          </a:p>
          <a:p>
            <a:pPr lvl="1"/>
            <a:r>
              <a:rPr lang="en-US" altLang="ja-JP" sz="2400" dirty="0" err="1"/>
              <a:t>Eg</a:t>
            </a:r>
            <a:r>
              <a:rPr lang="en-US" altLang="ja-JP" sz="2400" dirty="0"/>
              <a:t>&gt;3.3eV</a:t>
            </a:r>
            <a:r>
              <a:rPr lang="ja-JP" altLang="en-US" sz="2400" dirty="0"/>
              <a:t>：無色透明</a:t>
            </a:r>
          </a:p>
          <a:p>
            <a:pPr lvl="1"/>
            <a:r>
              <a:rPr lang="en-US" altLang="ja-JP" sz="2400" dirty="0" err="1"/>
              <a:t>Eg</a:t>
            </a:r>
            <a:r>
              <a:rPr lang="en-US" altLang="ja-JP" sz="2400" dirty="0"/>
              <a:t>=2.6eV</a:t>
            </a:r>
            <a:r>
              <a:rPr lang="ja-JP" altLang="en-US" sz="2400" dirty="0"/>
              <a:t>：黄色</a:t>
            </a:r>
          </a:p>
          <a:p>
            <a:pPr lvl="1"/>
            <a:r>
              <a:rPr lang="en-US" altLang="ja-JP" sz="2400" dirty="0" err="1"/>
              <a:t>Eg</a:t>
            </a:r>
            <a:r>
              <a:rPr lang="en-US" altLang="ja-JP" sz="2400" dirty="0"/>
              <a:t>=2.3eV</a:t>
            </a:r>
            <a:r>
              <a:rPr lang="ja-JP" altLang="en-US" sz="2400" dirty="0"/>
              <a:t>：橙色</a:t>
            </a:r>
          </a:p>
          <a:p>
            <a:pPr lvl="1"/>
            <a:r>
              <a:rPr lang="en-US" altLang="ja-JP" sz="2400" dirty="0" err="1"/>
              <a:t>Eg</a:t>
            </a:r>
            <a:r>
              <a:rPr lang="en-US" altLang="ja-JP" sz="2400" dirty="0"/>
              <a:t>=2.0eV</a:t>
            </a:r>
            <a:r>
              <a:rPr lang="ja-JP" altLang="en-US" sz="2400" dirty="0"/>
              <a:t>：赤色</a:t>
            </a:r>
          </a:p>
          <a:p>
            <a:pPr lvl="1"/>
            <a:r>
              <a:rPr lang="en-US" altLang="ja-JP" sz="2400" dirty="0" err="1"/>
              <a:t>Eg</a:t>
            </a:r>
            <a:r>
              <a:rPr lang="en-US" altLang="ja-JP" sz="2400" dirty="0"/>
              <a:t>&lt;1.7eV</a:t>
            </a:r>
            <a:r>
              <a:rPr lang="ja-JP" altLang="en-US" sz="2400" dirty="0"/>
              <a:t>：</a:t>
            </a:r>
            <a:r>
              <a:rPr lang="ja-JP" altLang="en-US" sz="2400" dirty="0" smtClean="0"/>
              <a:t>不透明</a:t>
            </a:r>
            <a:endParaRPr lang="ja-JP" altLang="en-US" sz="2400" dirty="0"/>
          </a:p>
        </p:txBody>
      </p:sp>
      <p:pic>
        <p:nvPicPr>
          <p:cNvPr id="12298" name="Picture 10" descr="silicon_anstrogov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492375"/>
            <a:ext cx="174673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zinc_selenide_iivi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031" y="2492376"/>
            <a:ext cx="1594338" cy="1427163"/>
          </a:xfrm>
          <a:prstGeom prst="rect">
            <a:avLst/>
          </a:prstGeom>
          <a:noFill/>
          <a:extLst>
            <a:ext uri="{909E8E84-426E-40DD-AFC4-6F175D3DCCD1}">
              <a14:hiddenFill xmlns:a14="http://schemas.microsoft.com/office/drawing/2010/main">
                <a:solidFill>
                  <a:srgbClr val="FFFFFF"/>
                </a:solidFill>
              </a14:hiddenFill>
            </a:ext>
          </a:extLst>
        </p:spPr>
      </p:pic>
      <p:sp>
        <p:nvSpPr>
          <p:cNvPr id="12300" name="Rectangle 12"/>
          <p:cNvSpPr>
            <a:spLocks noChangeArrowheads="1"/>
          </p:cNvSpPr>
          <p:nvPr/>
        </p:nvSpPr>
        <p:spPr bwMode="auto">
          <a:xfrm>
            <a:off x="6632331" y="5942014"/>
            <a:ext cx="21277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ja-JP" sz="1800" b="1"/>
              <a:t>HgS</a:t>
            </a:r>
          </a:p>
          <a:p>
            <a:pPr algn="ctr"/>
            <a:r>
              <a:rPr lang="en-US" altLang="ja-JP" sz="1800" b="1"/>
              <a:t>www.lotzorox.com/cinn3b.JPG</a:t>
            </a:r>
            <a:r>
              <a:rPr lang="en-US" altLang="ja-JP" sz="1800"/>
              <a:t> </a:t>
            </a:r>
          </a:p>
        </p:txBody>
      </p:sp>
      <p:pic>
        <p:nvPicPr>
          <p:cNvPr id="12301" name="Picture 13" descr="mercury_sulfide_cinna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331" y="4652964"/>
            <a:ext cx="1821474" cy="1336675"/>
          </a:xfrm>
          <a:prstGeom prst="rect">
            <a:avLst/>
          </a:prstGeom>
          <a:noFill/>
          <a:extLst>
            <a:ext uri="{909E8E84-426E-40DD-AFC4-6F175D3DCCD1}">
              <a14:hiddenFill xmlns:a14="http://schemas.microsoft.com/office/drawing/2010/main">
                <a:solidFill>
                  <a:srgbClr val="FFFFFF"/>
                </a:solidFill>
              </a14:hiddenFill>
            </a:ext>
          </a:extLst>
        </p:spPr>
      </p:pic>
      <p:sp>
        <p:nvSpPr>
          <p:cNvPr id="12302" name="Rectangle 14"/>
          <p:cNvSpPr>
            <a:spLocks noChangeArrowheads="1"/>
          </p:cNvSpPr>
          <p:nvPr/>
        </p:nvSpPr>
        <p:spPr bwMode="auto">
          <a:xfrm>
            <a:off x="6534221" y="3860800"/>
            <a:ext cx="22418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b="1"/>
              <a:t>ZnSe, ZnS</a:t>
            </a:r>
          </a:p>
          <a:p>
            <a:pPr algn="ctr"/>
            <a:r>
              <a:rPr lang="en-US" altLang="ja-JP" sz="1800"/>
              <a:t>http://www.ii-vi.com/</a:t>
            </a:r>
          </a:p>
        </p:txBody>
      </p:sp>
      <p:pic>
        <p:nvPicPr>
          <p:cNvPr id="12303" name="Picture 15" descr="materials-gaas_iiVi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24401"/>
            <a:ext cx="1770185" cy="1514475"/>
          </a:xfrm>
          <a:prstGeom prst="rect">
            <a:avLst/>
          </a:prstGeom>
          <a:noFill/>
          <a:extLst>
            <a:ext uri="{909E8E84-426E-40DD-AFC4-6F175D3DCCD1}">
              <a14:hiddenFill xmlns:a14="http://schemas.microsoft.com/office/drawing/2010/main">
                <a:solidFill>
                  <a:srgbClr val="FFFFFF"/>
                </a:solidFill>
              </a14:hiddenFill>
            </a:ext>
          </a:extLst>
        </p:spPr>
      </p:pic>
      <p:sp>
        <p:nvSpPr>
          <p:cNvPr id="12304" name="Rectangle 16"/>
          <p:cNvSpPr>
            <a:spLocks noChangeArrowheads="1"/>
          </p:cNvSpPr>
          <p:nvPr/>
        </p:nvSpPr>
        <p:spPr bwMode="auto">
          <a:xfrm>
            <a:off x="4274598" y="6216650"/>
            <a:ext cx="22418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b="1"/>
              <a:t>GaAs</a:t>
            </a:r>
          </a:p>
          <a:p>
            <a:pPr algn="ctr"/>
            <a:r>
              <a:rPr lang="en-US" altLang="ja-JP" sz="1800"/>
              <a:t>http://www.ii-vi.com/</a:t>
            </a:r>
          </a:p>
        </p:txBody>
      </p:sp>
      <p:pic>
        <p:nvPicPr>
          <p:cNvPr id="12305" name="Picture 17" descr="materials-germanium_iivi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1623" y="333375"/>
            <a:ext cx="1812681" cy="1550988"/>
          </a:xfrm>
          <a:prstGeom prst="rect">
            <a:avLst/>
          </a:prstGeom>
          <a:noFill/>
          <a:extLst>
            <a:ext uri="{909E8E84-426E-40DD-AFC4-6F175D3DCCD1}">
              <a14:hiddenFill xmlns:a14="http://schemas.microsoft.com/office/drawing/2010/main">
                <a:solidFill>
                  <a:srgbClr val="FFFFFF"/>
                </a:solidFill>
              </a14:hiddenFill>
            </a:ext>
          </a:extLst>
        </p:spPr>
      </p:pic>
      <p:sp>
        <p:nvSpPr>
          <p:cNvPr id="12306" name="Rectangle 18"/>
          <p:cNvSpPr>
            <a:spLocks noChangeArrowheads="1"/>
          </p:cNvSpPr>
          <p:nvPr/>
        </p:nvSpPr>
        <p:spPr bwMode="auto">
          <a:xfrm>
            <a:off x="6601628" y="1773238"/>
            <a:ext cx="22418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b="1"/>
              <a:t>Ge</a:t>
            </a:r>
          </a:p>
          <a:p>
            <a:pPr algn="ctr"/>
            <a:r>
              <a:rPr lang="en-US" altLang="ja-JP" sz="1800"/>
              <a:t>http://www.ii-vi.com/</a:t>
            </a:r>
          </a:p>
        </p:txBody>
      </p:sp>
      <p:sp>
        <p:nvSpPr>
          <p:cNvPr id="12307" name="Rectangle 19"/>
          <p:cNvSpPr>
            <a:spLocks noChangeArrowheads="1"/>
          </p:cNvSpPr>
          <p:nvPr/>
        </p:nvSpPr>
        <p:spPr bwMode="auto">
          <a:xfrm>
            <a:off x="4094596" y="4005263"/>
            <a:ext cx="27074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b="1"/>
              <a:t>Si</a:t>
            </a:r>
          </a:p>
          <a:p>
            <a:pPr algn="ctr"/>
            <a:r>
              <a:rPr lang="en-US" altLang="ja-JP" sz="1800"/>
              <a:t>http://www.anstro.gov.au/</a:t>
            </a:r>
          </a:p>
        </p:txBody>
      </p:sp>
      <p:pic>
        <p:nvPicPr>
          <p:cNvPr id="12309" name="Picture 21" descr="synthetic_diamond_high_puritytri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33375"/>
            <a:ext cx="1528397" cy="1427163"/>
          </a:xfrm>
          <a:prstGeom prst="rect">
            <a:avLst/>
          </a:prstGeom>
          <a:noFill/>
          <a:extLst>
            <a:ext uri="{909E8E84-426E-40DD-AFC4-6F175D3DCCD1}">
              <a14:hiddenFill xmlns:a14="http://schemas.microsoft.com/office/drawing/2010/main">
                <a:solidFill>
                  <a:srgbClr val="FFFFFF"/>
                </a:solidFill>
              </a14:hiddenFill>
            </a:ext>
          </a:extLst>
        </p:spPr>
      </p:pic>
      <p:sp>
        <p:nvSpPr>
          <p:cNvPr id="12310" name="Rectangle 22"/>
          <p:cNvSpPr>
            <a:spLocks noChangeArrowheads="1"/>
          </p:cNvSpPr>
          <p:nvPr/>
        </p:nvSpPr>
        <p:spPr bwMode="auto">
          <a:xfrm>
            <a:off x="4353364" y="1773238"/>
            <a:ext cx="22162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b="1"/>
              <a:t>diamond</a:t>
            </a:r>
          </a:p>
          <a:p>
            <a:pPr algn="ctr"/>
            <a:r>
              <a:rPr lang="en-US" altLang="ja-JP" sz="1800"/>
              <a:t>http://www.sei.co.jp/</a:t>
            </a:r>
          </a:p>
        </p:txBody>
      </p:sp>
      <p:cxnSp>
        <p:nvCxnSpPr>
          <p:cNvPr id="3" name="直線矢印コネクタ 2"/>
          <p:cNvCxnSpPr/>
          <p:nvPr/>
        </p:nvCxnSpPr>
        <p:spPr>
          <a:xfrm flipV="1">
            <a:off x="3838755" y="1837426"/>
            <a:ext cx="1035170" cy="1449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3312543" y="2846717"/>
            <a:ext cx="3786997" cy="85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3303917" y="4459857"/>
            <a:ext cx="3269411" cy="422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3571336" y="4934309"/>
            <a:ext cx="957532" cy="4226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510951" y="4011283"/>
            <a:ext cx="1311215" cy="8971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318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70C0"/>
                </a:solidFill>
              </a:rPr>
              <a:t>半導体の応用</a:t>
            </a:r>
            <a:endParaRPr kumimoji="1" lang="ja-JP" altLang="en-US" dirty="0">
              <a:solidFill>
                <a:srgbClr val="0070C0"/>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64" y="4531743"/>
            <a:ext cx="4343400" cy="1981200"/>
          </a:xfrm>
          <a:prstGeom prst="rect">
            <a:avLst/>
          </a:prstGeom>
        </p:spPr>
      </p:pic>
    </p:spTree>
    <p:extLst>
      <p:ext uri="{BB962C8B-B14F-4D97-AF65-F5344CB8AC3E}">
        <p14:creationId xmlns:p14="http://schemas.microsoft.com/office/powerpoint/2010/main" val="2460632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28650" y="365126"/>
            <a:ext cx="7842490" cy="1118617"/>
          </a:xfrm>
          <a:solidFill>
            <a:srgbClr val="00B0F0"/>
          </a:solidFill>
        </p:spPr>
        <p:txBody>
          <a:bodyPr/>
          <a:lstStyle/>
          <a:p>
            <a:r>
              <a:rPr lang="ja-JP" altLang="en-US" dirty="0">
                <a:solidFill>
                  <a:schemeClr val="bg1"/>
                </a:solidFill>
              </a:rPr>
              <a:t>半導体はどこに使われているか</a:t>
            </a:r>
          </a:p>
        </p:txBody>
      </p:sp>
      <p:sp>
        <p:nvSpPr>
          <p:cNvPr id="106499" name="Rectangle 3"/>
          <p:cNvSpPr>
            <a:spLocks noGrp="1" noChangeArrowheads="1"/>
          </p:cNvSpPr>
          <p:nvPr>
            <p:ph type="body" idx="1"/>
          </p:nvPr>
        </p:nvSpPr>
        <p:spPr>
          <a:xfrm>
            <a:off x="457200" y="1600201"/>
            <a:ext cx="8370277" cy="1677837"/>
          </a:xfrm>
        </p:spPr>
        <p:txBody>
          <a:bodyPr>
            <a:normAutofit/>
          </a:bodyPr>
          <a:lstStyle/>
          <a:p>
            <a:r>
              <a:rPr lang="ja-JP" altLang="en-US" sz="2400" dirty="0" smtClean="0"/>
              <a:t>スマートホン・</a:t>
            </a:r>
            <a:r>
              <a:rPr lang="ja-JP" altLang="en-US" sz="2400" dirty="0"/>
              <a:t>パソコン・ディジカメ・テレビ・ラジオ・ステレオ</a:t>
            </a:r>
            <a:r>
              <a:rPr lang="ja-JP" altLang="en-US" sz="2400" dirty="0" smtClean="0"/>
              <a:t>・交通</a:t>
            </a:r>
            <a:r>
              <a:rPr lang="en-US" altLang="ja-JP" sz="2400" dirty="0" smtClean="0"/>
              <a:t>IC</a:t>
            </a:r>
            <a:r>
              <a:rPr lang="ja-JP" altLang="en-US" sz="2400" dirty="0" smtClean="0"/>
              <a:t>カード・</a:t>
            </a:r>
            <a:r>
              <a:rPr lang="en-US" altLang="ja-JP" sz="2400" dirty="0" err="1"/>
              <a:t>i</a:t>
            </a:r>
            <a:r>
              <a:rPr lang="en-US" altLang="ja-JP" sz="2400" dirty="0"/>
              <a:t>-Pod</a:t>
            </a:r>
            <a:r>
              <a:rPr lang="ja-JP" altLang="en-US" sz="2400" dirty="0"/>
              <a:t>・冷蔵庫・電子レンジ・洗濯機・ガスメータ・自動車・ロボット・電車・航空機・太陽電池</a:t>
            </a:r>
            <a:r>
              <a:rPr lang="ja-JP" altLang="en-US" sz="2400" dirty="0" smtClean="0"/>
              <a:t>・</a:t>
            </a:r>
            <a:r>
              <a:rPr lang="en-US" altLang="ja-JP" sz="2400" dirty="0" smtClean="0"/>
              <a:t>LED</a:t>
            </a:r>
            <a:r>
              <a:rPr lang="ja-JP" altLang="en-US" sz="2400" dirty="0" smtClean="0"/>
              <a:t>照明・信号機・光通信</a:t>
            </a:r>
            <a:r>
              <a:rPr lang="ja-JP" altLang="en-US" sz="2400" dirty="0"/>
              <a:t>・・これらすべての機器に</a:t>
            </a:r>
            <a:r>
              <a:rPr lang="ja-JP" altLang="en-US" sz="2400" dirty="0" smtClean="0"/>
              <a:t>半導体が</a:t>
            </a:r>
            <a:r>
              <a:rPr lang="ja-JP" altLang="en-US" sz="2400" dirty="0"/>
              <a:t>用いられて</a:t>
            </a:r>
            <a:r>
              <a:rPr lang="ja-JP" altLang="en-US" sz="2400" dirty="0" smtClean="0"/>
              <a:t>いるのです。</a:t>
            </a:r>
            <a:endParaRPr lang="ja-JP" altLang="en-US" sz="2400" dirty="0"/>
          </a:p>
        </p:txBody>
      </p:sp>
      <p:grpSp>
        <p:nvGrpSpPr>
          <p:cNvPr id="2" name="グループ化 1"/>
          <p:cNvGrpSpPr/>
          <p:nvPr/>
        </p:nvGrpSpPr>
        <p:grpSpPr>
          <a:xfrm>
            <a:off x="319387" y="3345102"/>
            <a:ext cx="8453897" cy="3135401"/>
            <a:chOff x="397025" y="3534885"/>
            <a:chExt cx="8453897" cy="3135401"/>
          </a:xfrm>
        </p:grpSpPr>
        <p:pic>
          <p:nvPicPr>
            <p:cNvPr id="106515" name="Picture 19" descr="digic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869" y="3651790"/>
              <a:ext cx="164416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6516" name="Picture 20" descr="薄型テレビ"/>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86" y="4694208"/>
              <a:ext cx="175846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6517" name="Picture 21" descr="i-p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2310">
              <a:off x="4804000" y="3648974"/>
              <a:ext cx="791096" cy="1206741"/>
            </a:xfrm>
            <a:prstGeom prst="rect">
              <a:avLst/>
            </a:prstGeom>
            <a:noFill/>
            <a:extLst>
              <a:ext uri="{909E8E84-426E-40DD-AFC4-6F175D3DCCD1}">
                <a14:hiddenFill xmlns:a14="http://schemas.microsoft.com/office/drawing/2010/main">
                  <a:solidFill>
                    <a:srgbClr val="FFFFFF"/>
                  </a:solidFill>
                </a14:hiddenFill>
              </a:ext>
            </a:extLst>
          </p:spPr>
        </p:pic>
        <p:pic>
          <p:nvPicPr>
            <p:cNvPr id="106513" name="Picture 17" descr="LUV_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9877" y="5400286"/>
              <a:ext cx="1166446"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6518" name="Picture 22" descr="suic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6252" y="3534885"/>
              <a:ext cx="1118088" cy="1074738"/>
            </a:xfrm>
            <a:prstGeom prst="rect">
              <a:avLst/>
            </a:prstGeom>
            <a:noFill/>
            <a:extLst>
              <a:ext uri="{909E8E84-426E-40DD-AFC4-6F175D3DCCD1}">
                <a14:hiddenFill xmlns:a14="http://schemas.microsoft.com/office/drawing/2010/main">
                  <a:solidFill>
                    <a:srgbClr val="FFFFFF"/>
                  </a:solidFill>
                </a14:hiddenFill>
              </a:ext>
            </a:extLst>
          </p:spPr>
        </p:pic>
        <p:pic>
          <p:nvPicPr>
            <p:cNvPr id="106520" name="Picture 24" descr="アシモ"/>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6861" y="5056189"/>
              <a:ext cx="844061"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6522" name="Picture 26" descr="ToyotaMajest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9463" y="3701153"/>
              <a:ext cx="1532792" cy="1044575"/>
            </a:xfrm>
            <a:prstGeom prst="rect">
              <a:avLst/>
            </a:prstGeom>
            <a:noFill/>
            <a:extLst>
              <a:ext uri="{909E8E84-426E-40DD-AFC4-6F175D3DCCD1}">
                <a14:hiddenFill xmlns:a14="http://schemas.microsoft.com/office/drawing/2010/main">
                  <a:solidFill>
                    <a:srgbClr val="FFFFFF"/>
                  </a:solidFill>
                </a14:hiddenFill>
              </a:ext>
            </a:extLst>
          </p:spPr>
        </p:pic>
        <p:pic>
          <p:nvPicPr>
            <p:cNvPr id="106523" name="Picture 27" descr="700系新幹線"/>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0348" y="3560554"/>
              <a:ext cx="1670538" cy="1206500"/>
            </a:xfrm>
            <a:prstGeom prst="rect">
              <a:avLst/>
            </a:prstGeom>
            <a:noFill/>
            <a:extLst>
              <a:ext uri="{909E8E84-426E-40DD-AFC4-6F175D3DCCD1}">
                <a14:hiddenFill xmlns:a14="http://schemas.microsoft.com/office/drawing/2010/main">
                  <a:solidFill>
                    <a:srgbClr val="FFFFFF"/>
                  </a:solidFill>
                </a14:hiddenFill>
              </a:ext>
            </a:extLst>
          </p:spPr>
        </p:pic>
        <p:pic>
          <p:nvPicPr>
            <p:cNvPr id="106524" name="Picture 28" descr="AsaoPVst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2393" y="5116831"/>
              <a:ext cx="1756110" cy="13855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25" y="3621597"/>
              <a:ext cx="1792287"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293862">
            <a:off x="3647102" y="5549722"/>
            <a:ext cx="1198026" cy="8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6607" y="4795502"/>
            <a:ext cx="1079740" cy="114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944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28649" y="365126"/>
            <a:ext cx="6600287" cy="859825"/>
          </a:xfrm>
          <a:solidFill>
            <a:srgbClr val="00B0F0"/>
          </a:solidFill>
        </p:spPr>
        <p:txBody>
          <a:bodyPr/>
          <a:lstStyle/>
          <a:p>
            <a:r>
              <a:rPr lang="ja-JP" altLang="en-US" dirty="0">
                <a:solidFill>
                  <a:schemeClr val="bg1"/>
                </a:solidFill>
              </a:rPr>
              <a:t>応用される半導体の機能</a:t>
            </a:r>
          </a:p>
        </p:txBody>
      </p:sp>
      <p:sp>
        <p:nvSpPr>
          <p:cNvPr id="111619" name="Rectangle 3"/>
          <p:cNvSpPr>
            <a:spLocks noGrp="1" noChangeArrowheads="1"/>
          </p:cNvSpPr>
          <p:nvPr>
            <p:ph type="body" idx="1"/>
          </p:nvPr>
        </p:nvSpPr>
        <p:spPr>
          <a:xfrm>
            <a:off x="628649" y="1423359"/>
            <a:ext cx="7816611" cy="2648310"/>
          </a:xfrm>
        </p:spPr>
        <p:txBody>
          <a:bodyPr>
            <a:normAutofit lnSpcReduction="10000"/>
          </a:bodyPr>
          <a:lstStyle/>
          <a:p>
            <a:r>
              <a:rPr lang="ja-JP" altLang="en-US" dirty="0"/>
              <a:t>シリコン</a:t>
            </a:r>
            <a:r>
              <a:rPr lang="en-US" altLang="ja-JP" dirty="0"/>
              <a:t>(Si)</a:t>
            </a:r>
            <a:r>
              <a:rPr lang="ja-JP" altLang="en-US" dirty="0" err="1"/>
              <a:t>、</a:t>
            </a:r>
            <a:r>
              <a:rPr lang="ja-JP" altLang="en-US" dirty="0"/>
              <a:t>ガリウムヒ素</a:t>
            </a:r>
            <a:r>
              <a:rPr lang="en-US" altLang="ja-JP" dirty="0"/>
              <a:t>(</a:t>
            </a:r>
            <a:r>
              <a:rPr lang="en-US" altLang="ja-JP" dirty="0" err="1"/>
              <a:t>GaAs</a:t>
            </a:r>
            <a:r>
              <a:rPr lang="en-US" altLang="ja-JP" dirty="0" smtClean="0"/>
              <a:t>)</a:t>
            </a:r>
            <a:r>
              <a:rPr lang="ja-JP" altLang="en-US" dirty="0" err="1" smtClean="0"/>
              <a:t>、</a:t>
            </a:r>
            <a:r>
              <a:rPr lang="ja-JP" altLang="en-US" dirty="0" smtClean="0"/>
              <a:t>窒化ガリウム</a:t>
            </a:r>
            <a:r>
              <a:rPr lang="en-US" altLang="ja-JP" dirty="0" smtClean="0"/>
              <a:t>(</a:t>
            </a:r>
            <a:r>
              <a:rPr lang="en-US" altLang="ja-JP" dirty="0" err="1" smtClean="0"/>
              <a:t>GaN</a:t>
            </a:r>
            <a:r>
              <a:rPr lang="en-US" altLang="ja-JP" dirty="0" smtClean="0"/>
              <a:t>)</a:t>
            </a:r>
            <a:r>
              <a:rPr lang="ja-JP" altLang="en-US" dirty="0" smtClean="0"/>
              <a:t>などの半導体</a:t>
            </a:r>
            <a:r>
              <a:rPr lang="ja-JP" altLang="en-US" dirty="0"/>
              <a:t>そのものが機能を</a:t>
            </a:r>
            <a:r>
              <a:rPr lang="ja-JP" altLang="en-US" dirty="0" smtClean="0"/>
              <a:t>もつわけではありません。</a:t>
            </a:r>
            <a:endParaRPr lang="en-US" altLang="ja-JP" dirty="0" smtClean="0"/>
          </a:p>
          <a:p>
            <a:r>
              <a:rPr lang="en-US" altLang="ja-JP" dirty="0" smtClean="0">
                <a:solidFill>
                  <a:srgbClr val="FF0000"/>
                </a:solidFill>
              </a:rPr>
              <a:t>n</a:t>
            </a:r>
            <a:r>
              <a:rPr lang="ja-JP" altLang="en-US" dirty="0">
                <a:solidFill>
                  <a:srgbClr val="FF0000"/>
                </a:solidFill>
              </a:rPr>
              <a:t>型半導体と</a:t>
            </a:r>
            <a:r>
              <a:rPr lang="en-US" altLang="ja-JP" dirty="0">
                <a:solidFill>
                  <a:srgbClr val="FF0000"/>
                </a:solidFill>
              </a:rPr>
              <a:t>p</a:t>
            </a:r>
            <a:r>
              <a:rPr lang="ja-JP" altLang="en-US" dirty="0">
                <a:solidFill>
                  <a:srgbClr val="FF0000"/>
                </a:solidFill>
              </a:rPr>
              <a:t>型半導体</a:t>
            </a:r>
            <a:r>
              <a:rPr lang="ja-JP" altLang="en-US" dirty="0"/>
              <a:t>を組み合わせたダイオードやトランジスタがもつ機能が、信号の増幅、信号の制御、光電変換、光センシングなど利用されて</a:t>
            </a:r>
            <a:r>
              <a:rPr lang="ja-JP" altLang="en-US" dirty="0" smtClean="0"/>
              <a:t>いるのです。</a:t>
            </a:r>
            <a:endParaRPr lang="ja-JP" altLang="en-US" dirty="0"/>
          </a:p>
          <a:p>
            <a:endParaRPr lang="en-US" altLang="ja-JP" dirty="0"/>
          </a:p>
        </p:txBody>
      </p:sp>
      <p:sp>
        <p:nvSpPr>
          <p:cNvPr id="111621" name="Text Box 5"/>
          <p:cNvSpPr txBox="1">
            <a:spLocks noChangeArrowheads="1"/>
          </p:cNvSpPr>
          <p:nvPr/>
        </p:nvSpPr>
        <p:spPr bwMode="auto">
          <a:xfrm>
            <a:off x="0" y="6216650"/>
            <a:ext cx="41344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シリコン単結晶：超高純度・超低欠陥</a:t>
            </a:r>
          </a:p>
          <a:p>
            <a:r>
              <a:rPr lang="ja-JP" altLang="en-US" sz="1800"/>
              <a:t>これ自身では増幅などの機能を持たない</a:t>
            </a:r>
          </a:p>
        </p:txBody>
      </p:sp>
      <p:grpSp>
        <p:nvGrpSpPr>
          <p:cNvPr id="111627" name="Group 11"/>
          <p:cNvGrpSpPr>
            <a:grpSpLocks/>
          </p:cNvGrpSpPr>
          <p:nvPr/>
        </p:nvGrpSpPr>
        <p:grpSpPr bwMode="auto">
          <a:xfrm>
            <a:off x="533400" y="4411663"/>
            <a:ext cx="7841274" cy="1651000"/>
            <a:chOff x="364" y="2779"/>
            <a:chExt cx="5351" cy="1040"/>
          </a:xfrm>
        </p:grpSpPr>
        <p:pic>
          <p:nvPicPr>
            <p:cNvPr id="111620" name="Picture 4" descr="Silicon(Sumito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 y="2779"/>
              <a:ext cx="1528" cy="1040"/>
            </a:xfrm>
            <a:prstGeom prst="rect">
              <a:avLst/>
            </a:prstGeom>
            <a:noFill/>
            <a:extLst>
              <a:ext uri="{909E8E84-426E-40DD-AFC4-6F175D3DCCD1}">
                <a14:hiddenFill xmlns:a14="http://schemas.microsoft.com/office/drawing/2010/main">
                  <a:solidFill>
                    <a:srgbClr val="FFFFFF"/>
                  </a:solidFill>
                </a14:hiddenFill>
              </a:ext>
            </a:extLst>
          </p:spPr>
        </p:pic>
        <p:sp>
          <p:nvSpPr>
            <p:cNvPr id="111622" name="AutoShape 6"/>
            <p:cNvSpPr>
              <a:spLocks noChangeArrowheads="1"/>
            </p:cNvSpPr>
            <p:nvPr/>
          </p:nvSpPr>
          <p:spPr bwMode="auto">
            <a:xfrm>
              <a:off x="2056" y="3264"/>
              <a:ext cx="392" cy="224"/>
            </a:xfrm>
            <a:prstGeom prst="rightArrow">
              <a:avLst>
                <a:gd name="adj1" fmla="val 50000"/>
                <a:gd name="adj2" fmla="val 4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11623" name="Picture 7" descr="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 y="2879"/>
              <a:ext cx="1134" cy="899"/>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descr="wafer_under_pro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 y="3076"/>
              <a:ext cx="1473" cy="614"/>
            </a:xfrm>
            <a:prstGeom prst="rect">
              <a:avLst/>
            </a:prstGeom>
            <a:noFill/>
            <a:extLst>
              <a:ext uri="{909E8E84-426E-40DD-AFC4-6F175D3DCCD1}">
                <a14:hiddenFill xmlns:a14="http://schemas.microsoft.com/office/drawing/2010/main">
                  <a:solidFill>
                    <a:srgbClr val="FFFFFF"/>
                  </a:solidFill>
                </a14:hiddenFill>
              </a:ext>
            </a:extLst>
          </p:spPr>
        </p:pic>
        <p:sp>
          <p:nvSpPr>
            <p:cNvPr id="111625" name="AutoShape 9"/>
            <p:cNvSpPr>
              <a:spLocks noChangeArrowheads="1"/>
            </p:cNvSpPr>
            <p:nvPr/>
          </p:nvSpPr>
          <p:spPr bwMode="auto">
            <a:xfrm>
              <a:off x="4058" y="3247"/>
              <a:ext cx="392" cy="224"/>
            </a:xfrm>
            <a:prstGeom prst="rightArrow">
              <a:avLst>
                <a:gd name="adj1" fmla="val 50000"/>
                <a:gd name="adj2" fmla="val 4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1626" name="Text Box 10"/>
          <p:cNvSpPr txBox="1">
            <a:spLocks noChangeArrowheads="1"/>
          </p:cNvSpPr>
          <p:nvPr/>
        </p:nvSpPr>
        <p:spPr bwMode="auto">
          <a:xfrm>
            <a:off x="3761643" y="5851525"/>
            <a:ext cx="20938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リソグラフィによって</a:t>
            </a:r>
          </a:p>
          <a:p>
            <a:r>
              <a:rPr lang="ja-JP" altLang="en-US" sz="1800"/>
              <a:t>素子を構成</a:t>
            </a:r>
          </a:p>
        </p:txBody>
      </p:sp>
    </p:spTree>
    <p:extLst>
      <p:ext uri="{BB962C8B-B14F-4D97-AF65-F5344CB8AC3E}">
        <p14:creationId xmlns:p14="http://schemas.microsoft.com/office/powerpoint/2010/main" val="1059142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28650" y="365126"/>
            <a:ext cx="4590331" cy="1066859"/>
          </a:xfrm>
          <a:solidFill>
            <a:srgbClr val="00B0F0"/>
          </a:solidFill>
        </p:spPr>
        <p:txBody>
          <a:bodyPr/>
          <a:lstStyle/>
          <a:p>
            <a:r>
              <a:rPr lang="ja-JP" altLang="en-US" dirty="0">
                <a:solidFill>
                  <a:schemeClr val="bg1"/>
                </a:solidFill>
              </a:rPr>
              <a:t>半導体デバイス</a:t>
            </a:r>
          </a:p>
        </p:txBody>
      </p:sp>
      <p:sp>
        <p:nvSpPr>
          <p:cNvPr id="109571" name="Rectangle 3"/>
          <p:cNvSpPr>
            <a:spLocks noGrp="1" noChangeArrowheads="1"/>
          </p:cNvSpPr>
          <p:nvPr>
            <p:ph type="body" idx="1"/>
          </p:nvPr>
        </p:nvSpPr>
        <p:spPr>
          <a:xfrm>
            <a:off x="457200" y="1600201"/>
            <a:ext cx="5037826" cy="4525963"/>
          </a:xfrm>
        </p:spPr>
        <p:txBody>
          <a:bodyPr>
            <a:normAutofit/>
          </a:bodyPr>
          <a:lstStyle/>
          <a:p>
            <a:pPr>
              <a:lnSpc>
                <a:spcPct val="90000"/>
              </a:lnSpc>
            </a:pPr>
            <a:r>
              <a:rPr lang="ja-JP" altLang="en-US" sz="2800" dirty="0"/>
              <a:t>トランジスタ、ダイオード（半導体能動素子）</a:t>
            </a:r>
          </a:p>
          <a:p>
            <a:pPr>
              <a:lnSpc>
                <a:spcPct val="90000"/>
              </a:lnSpc>
            </a:pPr>
            <a:r>
              <a:rPr lang="en-US" altLang="ja-JP" sz="2800" dirty="0"/>
              <a:t>IC(</a:t>
            </a:r>
            <a:r>
              <a:rPr lang="ja-JP" altLang="en-US" sz="2800" dirty="0"/>
              <a:t>集積回路）：１つの基板上に複数個の電子部品（トランジスタ、抵抗器、キャパシタ、金属配線）などを作り込んだもの</a:t>
            </a:r>
          </a:p>
          <a:p>
            <a:pPr>
              <a:lnSpc>
                <a:spcPct val="90000"/>
              </a:lnSpc>
            </a:pPr>
            <a:r>
              <a:rPr lang="en-US" altLang="ja-JP" sz="2800" dirty="0"/>
              <a:t>LSI</a:t>
            </a:r>
            <a:r>
              <a:rPr lang="ja-JP" altLang="en-US" sz="2800" dirty="0"/>
              <a:t>（大規模集積回路）：コンピュータの</a:t>
            </a:r>
            <a:r>
              <a:rPr lang="en-US" altLang="ja-JP" sz="2800" dirty="0"/>
              <a:t>CPU</a:t>
            </a:r>
            <a:r>
              <a:rPr lang="ja-JP" altLang="en-US" sz="2800" dirty="0" err="1"/>
              <a:t>、</a:t>
            </a:r>
            <a:r>
              <a:rPr lang="en-US" altLang="ja-JP" sz="2800" dirty="0"/>
              <a:t>DRAM</a:t>
            </a:r>
            <a:r>
              <a:rPr lang="ja-JP" altLang="en-US" sz="2800" dirty="0"/>
              <a:t>などのように数百万個におよぶ電子部品から構成される素子</a:t>
            </a:r>
          </a:p>
        </p:txBody>
      </p:sp>
      <p:pic>
        <p:nvPicPr>
          <p:cNvPr id="109572" name="Picture 4" descr="2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577" y="4292601"/>
            <a:ext cx="3516923" cy="2066925"/>
          </a:xfrm>
          <a:prstGeom prst="rect">
            <a:avLst/>
          </a:prstGeom>
          <a:noFill/>
          <a:extLst>
            <a:ext uri="{909E8E84-426E-40DD-AFC4-6F175D3DCCD1}">
              <a14:hiddenFill xmlns:a14="http://schemas.microsoft.com/office/drawing/2010/main">
                <a:solidFill>
                  <a:srgbClr val="FFFFFF"/>
                </a:solidFill>
              </a14:hiddenFill>
            </a:ext>
          </a:extLst>
        </p:spPr>
      </p:pic>
      <p:sp>
        <p:nvSpPr>
          <p:cNvPr id="109573" name="Rectangle 5"/>
          <p:cNvSpPr>
            <a:spLocks noChangeArrowheads="1"/>
          </p:cNvSpPr>
          <p:nvPr/>
        </p:nvSpPr>
        <p:spPr bwMode="auto">
          <a:xfrm>
            <a:off x="2179027" y="6235978"/>
            <a:ext cx="51389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ja-JP" altLang="en-US" sz="1800"/>
              <a:t>：</a:t>
            </a:r>
            <a:r>
              <a:rPr lang="en-US" altLang="ja-JP" sz="1800" b="1">
                <a:hlinkClick r:id="rId3"/>
              </a:rPr>
              <a:t>www.necel.com/japanese/ news/0204/2304.html</a:t>
            </a:r>
            <a:r>
              <a:rPr lang="en-US" altLang="ja-JP" sz="1800"/>
              <a:t> </a:t>
            </a:r>
          </a:p>
        </p:txBody>
      </p:sp>
      <p:pic>
        <p:nvPicPr>
          <p:cNvPr id="109574" name="Picture 6" descr="transis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0524" y="1179514"/>
            <a:ext cx="5715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diode_pola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9031" y="981076"/>
            <a:ext cx="1581150" cy="1408113"/>
          </a:xfrm>
          <a:prstGeom prst="rect">
            <a:avLst/>
          </a:prstGeom>
          <a:noFill/>
          <a:extLst>
            <a:ext uri="{909E8E84-426E-40DD-AFC4-6F175D3DCCD1}">
              <a14:hiddenFill xmlns:a14="http://schemas.microsoft.com/office/drawing/2010/main">
                <a:solidFill>
                  <a:srgbClr val="FFFFFF"/>
                </a:solidFill>
              </a14:hiddenFill>
            </a:ext>
          </a:extLst>
        </p:spPr>
      </p:pic>
      <p:sp>
        <p:nvSpPr>
          <p:cNvPr id="109576" name="Text Box 8"/>
          <p:cNvSpPr txBox="1">
            <a:spLocks noChangeArrowheads="1"/>
          </p:cNvSpPr>
          <p:nvPr/>
        </p:nvSpPr>
        <p:spPr bwMode="auto">
          <a:xfrm>
            <a:off x="6614746" y="5897563"/>
            <a:ext cx="1292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システム</a:t>
            </a:r>
            <a:r>
              <a:rPr lang="en-US" altLang="ja-JP" sz="1800"/>
              <a:t>LSI</a:t>
            </a:r>
          </a:p>
        </p:txBody>
      </p:sp>
      <p:pic>
        <p:nvPicPr>
          <p:cNvPr id="109577" name="Picture 9" descr="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3747" y="2492376"/>
            <a:ext cx="1661746" cy="142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96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69857" y="511775"/>
            <a:ext cx="6539901" cy="1325563"/>
          </a:xfrm>
          <a:solidFill>
            <a:srgbClr val="00B0F0"/>
          </a:solidFill>
        </p:spPr>
        <p:txBody>
          <a:bodyPr>
            <a:normAutofit/>
          </a:bodyPr>
          <a:lstStyle/>
          <a:p>
            <a:r>
              <a:rPr lang="ja-JP" altLang="en-US" sz="4000" dirty="0">
                <a:solidFill>
                  <a:schemeClr val="bg1"/>
                </a:solidFill>
              </a:rPr>
              <a:t>基本になる半導体</a:t>
            </a:r>
            <a:r>
              <a:rPr lang="ja-JP" altLang="en-US" sz="4000" dirty="0" smtClean="0">
                <a:solidFill>
                  <a:schemeClr val="bg1"/>
                </a:solidFill>
              </a:rPr>
              <a:t>デバイス</a:t>
            </a:r>
            <a:r>
              <a:rPr lang="en-US" altLang="ja-JP" sz="4000" dirty="0" smtClean="0">
                <a:solidFill>
                  <a:schemeClr val="bg1"/>
                </a:solidFill>
              </a:rPr>
              <a:t/>
            </a:r>
            <a:br>
              <a:rPr lang="en-US" altLang="ja-JP" sz="4000" dirty="0" smtClean="0">
                <a:solidFill>
                  <a:schemeClr val="bg1"/>
                </a:solidFill>
              </a:rPr>
            </a:br>
            <a:r>
              <a:rPr lang="en-US" altLang="ja-JP" dirty="0" smtClean="0">
                <a:solidFill>
                  <a:schemeClr val="bg1"/>
                </a:solidFill>
              </a:rPr>
              <a:t>(</a:t>
            </a:r>
            <a:r>
              <a:rPr lang="en-US" altLang="ja-JP" dirty="0">
                <a:solidFill>
                  <a:schemeClr val="bg1"/>
                </a:solidFill>
              </a:rPr>
              <a:t>1</a:t>
            </a:r>
            <a:r>
              <a:rPr lang="en-US" altLang="ja-JP" dirty="0" smtClean="0">
                <a:solidFill>
                  <a:schemeClr val="bg1"/>
                </a:solidFill>
              </a:rPr>
              <a:t>)</a:t>
            </a:r>
            <a:r>
              <a:rPr lang="ja-JP" altLang="en-US" dirty="0" smtClean="0">
                <a:solidFill>
                  <a:schemeClr val="bg1"/>
                </a:solidFill>
              </a:rPr>
              <a:t>ダイオード</a:t>
            </a:r>
            <a:endParaRPr lang="en-US" altLang="ja-JP" dirty="0">
              <a:solidFill>
                <a:schemeClr val="bg1"/>
              </a:solidFill>
            </a:endParaRPr>
          </a:p>
        </p:txBody>
      </p:sp>
      <p:sp>
        <p:nvSpPr>
          <p:cNvPr id="112643" name="Rectangle 3"/>
          <p:cNvSpPr>
            <a:spLocks noGrp="1" noChangeArrowheads="1"/>
          </p:cNvSpPr>
          <p:nvPr>
            <p:ph type="body" idx="1"/>
          </p:nvPr>
        </p:nvSpPr>
        <p:spPr>
          <a:xfrm>
            <a:off x="396816" y="2234242"/>
            <a:ext cx="5986732" cy="1604514"/>
          </a:xfrm>
        </p:spPr>
        <p:txBody>
          <a:bodyPr/>
          <a:lstStyle/>
          <a:p>
            <a:r>
              <a:rPr lang="ja-JP" altLang="en-US" dirty="0" smtClean="0"/>
              <a:t>整流性</a:t>
            </a:r>
            <a:r>
              <a:rPr lang="ja-JP" altLang="en-US" dirty="0"/>
              <a:t>をもつ：順方向と逆方向で電流の流れやすさが</a:t>
            </a:r>
            <a:r>
              <a:rPr lang="ja-JP" altLang="en-US" dirty="0" smtClean="0"/>
              <a:t>異なる</a:t>
            </a:r>
            <a:endParaRPr lang="en-US" altLang="ja-JP" dirty="0" smtClean="0"/>
          </a:p>
          <a:p>
            <a:r>
              <a:rPr lang="ja-JP" altLang="en-US" dirty="0"/>
              <a:t>太陽電池</a:t>
            </a:r>
            <a:r>
              <a:rPr lang="ja-JP" altLang="en-US" dirty="0" smtClean="0"/>
              <a:t>も</a:t>
            </a:r>
            <a:r>
              <a:rPr lang="en-US" altLang="ja-JP" dirty="0" smtClean="0"/>
              <a:t>LED</a:t>
            </a:r>
            <a:r>
              <a:rPr lang="ja-JP" altLang="en-US" dirty="0" smtClean="0"/>
              <a:t>もダイオードです。</a:t>
            </a:r>
            <a:endParaRPr lang="ja-JP" altLang="en-US" dirty="0"/>
          </a:p>
          <a:p>
            <a:endParaRPr lang="en-US" altLang="ja-JP" dirty="0"/>
          </a:p>
        </p:txBody>
      </p:sp>
      <p:pic>
        <p:nvPicPr>
          <p:cNvPr id="112644" name="Picture 4" descr="diode_image2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908" y="2414588"/>
            <a:ext cx="2039815" cy="2235200"/>
          </a:xfrm>
          <a:prstGeom prst="rect">
            <a:avLst/>
          </a:prstGeom>
          <a:noFill/>
          <a:extLst>
            <a:ext uri="{909E8E84-426E-40DD-AFC4-6F175D3DCCD1}">
              <a14:hiddenFill xmlns:a14="http://schemas.microsoft.com/office/drawing/2010/main">
                <a:solidFill>
                  <a:srgbClr val="FFFFFF"/>
                </a:solidFill>
              </a14:hiddenFill>
            </a:ext>
          </a:extLst>
        </p:spPr>
      </p:pic>
      <p:pic>
        <p:nvPicPr>
          <p:cNvPr id="112645" name="Picture 5" descr="diode_picture"/>
          <p:cNvPicPr>
            <a:picLocks noChangeAspect="1" noChangeArrowheads="1"/>
          </p:cNvPicPr>
          <p:nvPr/>
        </p:nvPicPr>
        <p:blipFill>
          <a:blip r:embed="rId3">
            <a:lum contrast="22000"/>
            <a:extLst>
              <a:ext uri="{28A0092B-C50C-407E-A947-70E740481C1C}">
                <a14:useLocalDpi xmlns:a14="http://schemas.microsoft.com/office/drawing/2010/main" val="0"/>
              </a:ext>
            </a:extLst>
          </a:blip>
          <a:srcRect/>
          <a:stretch>
            <a:fillRect/>
          </a:stretch>
        </p:blipFill>
        <p:spPr bwMode="auto">
          <a:xfrm>
            <a:off x="7315200" y="1206500"/>
            <a:ext cx="1242646"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112672" name="Group 32"/>
          <p:cNvGrpSpPr>
            <a:grpSpLocks/>
          </p:cNvGrpSpPr>
          <p:nvPr/>
        </p:nvGrpSpPr>
        <p:grpSpPr bwMode="auto">
          <a:xfrm>
            <a:off x="414705" y="3998913"/>
            <a:ext cx="5575788" cy="2355850"/>
            <a:chOff x="274" y="1980"/>
            <a:chExt cx="3805" cy="1484"/>
          </a:xfrm>
        </p:grpSpPr>
        <p:sp>
          <p:nvSpPr>
            <p:cNvPr id="112646" name="Rectangle 6"/>
            <p:cNvSpPr>
              <a:spLocks noChangeArrowheads="1"/>
            </p:cNvSpPr>
            <p:nvPr/>
          </p:nvSpPr>
          <p:spPr bwMode="auto">
            <a:xfrm>
              <a:off x="274" y="2664"/>
              <a:ext cx="1136" cy="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a:t>n-type Si</a:t>
              </a:r>
            </a:p>
          </p:txBody>
        </p:sp>
        <p:sp>
          <p:nvSpPr>
            <p:cNvPr id="112648" name="Rectangle 8"/>
            <p:cNvSpPr>
              <a:spLocks noChangeArrowheads="1"/>
            </p:cNvSpPr>
            <p:nvPr/>
          </p:nvSpPr>
          <p:spPr bwMode="auto">
            <a:xfrm>
              <a:off x="1617" y="2663"/>
              <a:ext cx="1136" cy="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a:t>n-type Si</a:t>
              </a:r>
            </a:p>
          </p:txBody>
        </p:sp>
        <p:sp>
          <p:nvSpPr>
            <p:cNvPr id="112649" name="Rectangle 9"/>
            <p:cNvSpPr>
              <a:spLocks noChangeArrowheads="1"/>
            </p:cNvSpPr>
            <p:nvPr/>
          </p:nvSpPr>
          <p:spPr bwMode="auto">
            <a:xfrm>
              <a:off x="2943" y="2654"/>
              <a:ext cx="1136" cy="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ja-JP" sz="1800"/>
            </a:p>
            <a:p>
              <a:pPr algn="ctr"/>
              <a:endParaRPr lang="en-US" altLang="ja-JP" sz="1800"/>
            </a:p>
            <a:p>
              <a:pPr algn="ctr"/>
              <a:r>
                <a:rPr lang="en-US" altLang="ja-JP" sz="1800"/>
                <a:t>n-type Si</a:t>
              </a:r>
            </a:p>
          </p:txBody>
        </p:sp>
        <p:grpSp>
          <p:nvGrpSpPr>
            <p:cNvPr id="112658" name="Group 18"/>
            <p:cNvGrpSpPr>
              <a:grpSpLocks/>
            </p:cNvGrpSpPr>
            <p:nvPr/>
          </p:nvGrpSpPr>
          <p:grpSpPr bwMode="auto">
            <a:xfrm>
              <a:off x="1709" y="2358"/>
              <a:ext cx="928" cy="220"/>
              <a:chOff x="1819" y="2276"/>
              <a:chExt cx="928" cy="220"/>
            </a:xfrm>
          </p:grpSpPr>
          <p:sp>
            <p:nvSpPr>
              <p:cNvPr id="112650" name="Line 10"/>
              <p:cNvSpPr>
                <a:spLocks noChangeShapeType="1"/>
              </p:cNvSpPr>
              <p:nvPr/>
            </p:nvSpPr>
            <p:spPr bwMode="auto">
              <a:xfrm>
                <a:off x="1819" y="2277"/>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1" name="Line 11"/>
              <p:cNvSpPr>
                <a:spLocks noChangeShapeType="1"/>
              </p:cNvSpPr>
              <p:nvPr/>
            </p:nvSpPr>
            <p:spPr bwMode="auto">
              <a:xfrm>
                <a:off x="1955" y="2277"/>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2" name="Line 12"/>
              <p:cNvSpPr>
                <a:spLocks noChangeShapeType="1"/>
              </p:cNvSpPr>
              <p:nvPr/>
            </p:nvSpPr>
            <p:spPr bwMode="auto">
              <a:xfrm>
                <a:off x="2091" y="2277"/>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3" name="Line 13"/>
              <p:cNvSpPr>
                <a:spLocks noChangeShapeType="1"/>
              </p:cNvSpPr>
              <p:nvPr/>
            </p:nvSpPr>
            <p:spPr bwMode="auto">
              <a:xfrm>
                <a:off x="2227" y="2277"/>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4" name="Line 14"/>
              <p:cNvSpPr>
                <a:spLocks noChangeShapeType="1"/>
              </p:cNvSpPr>
              <p:nvPr/>
            </p:nvSpPr>
            <p:spPr bwMode="auto">
              <a:xfrm>
                <a:off x="2339" y="2276"/>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5" name="Line 15"/>
              <p:cNvSpPr>
                <a:spLocks noChangeShapeType="1"/>
              </p:cNvSpPr>
              <p:nvPr/>
            </p:nvSpPr>
            <p:spPr bwMode="auto">
              <a:xfrm>
                <a:off x="2475" y="2276"/>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6" name="Line 16"/>
              <p:cNvSpPr>
                <a:spLocks noChangeShapeType="1"/>
              </p:cNvSpPr>
              <p:nvPr/>
            </p:nvSpPr>
            <p:spPr bwMode="auto">
              <a:xfrm>
                <a:off x="2611" y="2276"/>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Line 17"/>
              <p:cNvSpPr>
                <a:spLocks noChangeShapeType="1"/>
              </p:cNvSpPr>
              <p:nvPr/>
            </p:nvSpPr>
            <p:spPr bwMode="auto">
              <a:xfrm>
                <a:off x="2747" y="2276"/>
                <a:ext cx="0" cy="2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59" name="Text Box 19"/>
            <p:cNvSpPr txBox="1">
              <a:spLocks noChangeArrowheads="1"/>
            </p:cNvSpPr>
            <p:nvPr/>
          </p:nvSpPr>
          <p:spPr bwMode="auto">
            <a:xfrm>
              <a:off x="1396" y="2144"/>
              <a:ext cx="15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ホウ素イオン打ち込み</a:t>
              </a:r>
            </a:p>
          </p:txBody>
        </p:sp>
        <p:sp>
          <p:nvSpPr>
            <p:cNvPr id="112660" name="Arc 20"/>
            <p:cNvSpPr>
              <a:spLocks/>
            </p:cNvSpPr>
            <p:nvPr/>
          </p:nvSpPr>
          <p:spPr bwMode="auto">
            <a:xfrm flipV="1">
              <a:off x="1701" y="2643"/>
              <a:ext cx="960" cy="229"/>
            </a:xfrm>
            <a:custGeom>
              <a:avLst/>
              <a:gdLst>
                <a:gd name="G0" fmla="+- 21569 0 0"/>
                <a:gd name="G1" fmla="+- 21600 0 0"/>
                <a:gd name="G2" fmla="+- 21600 0 0"/>
                <a:gd name="T0" fmla="*/ 0 w 43169"/>
                <a:gd name="T1" fmla="*/ 20449 h 21600"/>
                <a:gd name="T2" fmla="*/ 43169 w 43169"/>
                <a:gd name="T3" fmla="*/ 21600 h 21600"/>
                <a:gd name="T4" fmla="*/ 21569 w 43169"/>
                <a:gd name="T5" fmla="*/ 21600 h 21600"/>
              </a:gdLst>
              <a:ahLst/>
              <a:cxnLst>
                <a:cxn ang="0">
                  <a:pos x="T0" y="T1"/>
                </a:cxn>
                <a:cxn ang="0">
                  <a:pos x="T2" y="T3"/>
                </a:cxn>
                <a:cxn ang="0">
                  <a:pos x="T4" y="T5"/>
                </a:cxn>
              </a:cxnLst>
              <a:rect l="0" t="0" r="r" b="b"/>
              <a:pathLst>
                <a:path w="43169" h="21600" fill="none" extrusionOk="0">
                  <a:moveTo>
                    <a:pt x="-1" y="20448"/>
                  </a:moveTo>
                  <a:cubicBezTo>
                    <a:pt x="611" y="8983"/>
                    <a:pt x="10086" y="-1"/>
                    <a:pt x="21569" y="0"/>
                  </a:cubicBezTo>
                  <a:cubicBezTo>
                    <a:pt x="33498" y="0"/>
                    <a:pt x="43169" y="9670"/>
                    <a:pt x="43169" y="21600"/>
                  </a:cubicBezTo>
                </a:path>
                <a:path w="43169" h="21600" stroke="0" extrusionOk="0">
                  <a:moveTo>
                    <a:pt x="-1" y="20448"/>
                  </a:moveTo>
                  <a:cubicBezTo>
                    <a:pt x="611" y="8983"/>
                    <a:pt x="10086" y="-1"/>
                    <a:pt x="21569" y="0"/>
                  </a:cubicBezTo>
                  <a:cubicBezTo>
                    <a:pt x="33498" y="0"/>
                    <a:pt x="43169" y="9670"/>
                    <a:pt x="43169" y="21600"/>
                  </a:cubicBezTo>
                  <a:lnTo>
                    <a:pt x="21569" y="21600"/>
                  </a:lnTo>
                  <a:close/>
                </a:path>
              </a:pathLst>
            </a:custGeom>
            <a:gradFill rotWithShape="1">
              <a:gsLst>
                <a:gs pos="0">
                  <a:schemeClr val="accent1">
                    <a:alpha val="67999"/>
                  </a:schemeClr>
                </a:gs>
                <a:gs pos="100000">
                  <a:srgbClr val="FF93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61" name="Arc 21"/>
            <p:cNvSpPr>
              <a:spLocks/>
            </p:cNvSpPr>
            <p:nvPr/>
          </p:nvSpPr>
          <p:spPr bwMode="auto">
            <a:xfrm flipV="1">
              <a:off x="3018" y="2651"/>
              <a:ext cx="1014" cy="340"/>
            </a:xfrm>
            <a:custGeom>
              <a:avLst/>
              <a:gdLst>
                <a:gd name="G0" fmla="+- 21600 0 0"/>
                <a:gd name="G1" fmla="+- 21600 0 0"/>
                <a:gd name="G2" fmla="+- 21600 0 0"/>
                <a:gd name="T0" fmla="*/ 13 w 43200"/>
                <a:gd name="T1" fmla="*/ 22348 h 22348"/>
                <a:gd name="T2" fmla="*/ 43200 w 43200"/>
                <a:gd name="T3" fmla="*/ 21600 h 22348"/>
                <a:gd name="T4" fmla="*/ 21600 w 43200"/>
                <a:gd name="T5" fmla="*/ 21600 h 22348"/>
              </a:gdLst>
              <a:ahLst/>
              <a:cxnLst>
                <a:cxn ang="0">
                  <a:pos x="T0" y="T1"/>
                </a:cxn>
                <a:cxn ang="0">
                  <a:pos x="T2" y="T3"/>
                </a:cxn>
                <a:cxn ang="0">
                  <a:pos x="T4" y="T5"/>
                </a:cxn>
              </a:cxnLst>
              <a:rect l="0" t="0" r="r" b="b"/>
              <a:pathLst>
                <a:path w="43200" h="22348" fill="none" extrusionOk="0">
                  <a:moveTo>
                    <a:pt x="12" y="22348"/>
                  </a:moveTo>
                  <a:cubicBezTo>
                    <a:pt x="4" y="22098"/>
                    <a:pt x="0" y="21849"/>
                    <a:pt x="0" y="21600"/>
                  </a:cubicBezTo>
                  <a:cubicBezTo>
                    <a:pt x="0" y="9670"/>
                    <a:pt x="9670" y="0"/>
                    <a:pt x="21600" y="0"/>
                  </a:cubicBezTo>
                  <a:cubicBezTo>
                    <a:pt x="33529" y="-1"/>
                    <a:pt x="43199" y="9670"/>
                    <a:pt x="43200" y="21599"/>
                  </a:cubicBezTo>
                </a:path>
                <a:path w="43200" h="22348" stroke="0" extrusionOk="0">
                  <a:moveTo>
                    <a:pt x="12" y="22348"/>
                  </a:moveTo>
                  <a:cubicBezTo>
                    <a:pt x="4" y="22098"/>
                    <a:pt x="0" y="21849"/>
                    <a:pt x="0" y="21600"/>
                  </a:cubicBezTo>
                  <a:cubicBezTo>
                    <a:pt x="0" y="9670"/>
                    <a:pt x="9670" y="0"/>
                    <a:pt x="21600" y="0"/>
                  </a:cubicBezTo>
                  <a:cubicBezTo>
                    <a:pt x="33529" y="-1"/>
                    <a:pt x="43199" y="9670"/>
                    <a:pt x="43200" y="21599"/>
                  </a:cubicBezTo>
                  <a:lnTo>
                    <a:pt x="21600" y="21600"/>
                  </a:lnTo>
                  <a:close/>
                </a:path>
              </a:pathLst>
            </a:cu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ja-JP" altLang="ja-JP" sz="1800"/>
            </a:p>
          </p:txBody>
        </p:sp>
        <p:sp>
          <p:nvSpPr>
            <p:cNvPr id="112663" name="Rectangle 23"/>
            <p:cNvSpPr>
              <a:spLocks noChangeArrowheads="1"/>
            </p:cNvSpPr>
            <p:nvPr/>
          </p:nvSpPr>
          <p:spPr bwMode="auto">
            <a:xfrm>
              <a:off x="3191" y="2660"/>
              <a:ext cx="54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FF0000"/>
                  </a:solidFill>
                </a:rPr>
                <a:t>p-type</a:t>
              </a:r>
            </a:p>
          </p:txBody>
        </p:sp>
        <p:sp>
          <p:nvSpPr>
            <p:cNvPr id="112664" name="AutoShape 24"/>
            <p:cNvSpPr>
              <a:spLocks noChangeArrowheads="1"/>
            </p:cNvSpPr>
            <p:nvPr/>
          </p:nvSpPr>
          <p:spPr bwMode="auto">
            <a:xfrm>
              <a:off x="3064" y="2258"/>
              <a:ext cx="951" cy="238"/>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12665" name="Picture 25" descr="c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470" y="2056"/>
              <a:ext cx="164" cy="634"/>
            </a:xfrm>
            <a:prstGeom prst="rect">
              <a:avLst/>
            </a:prstGeom>
            <a:noFill/>
            <a:extLst>
              <a:ext uri="{909E8E84-426E-40DD-AFC4-6F175D3DCCD1}">
                <a14:hiddenFill xmlns:a14="http://schemas.microsoft.com/office/drawing/2010/main">
                  <a:solidFill>
                    <a:srgbClr val="FFFFFF"/>
                  </a:solidFill>
                </a14:hiddenFill>
              </a:ext>
            </a:extLst>
          </p:spPr>
        </p:pic>
        <p:sp>
          <p:nvSpPr>
            <p:cNvPr id="112666" name="Line 26"/>
            <p:cNvSpPr>
              <a:spLocks noChangeShapeType="1"/>
            </p:cNvSpPr>
            <p:nvPr/>
          </p:nvSpPr>
          <p:spPr bwMode="auto">
            <a:xfrm flipH="1">
              <a:off x="3099" y="2515"/>
              <a:ext cx="56" cy="63"/>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7" name="Line 27"/>
            <p:cNvSpPr>
              <a:spLocks noChangeShapeType="1"/>
            </p:cNvSpPr>
            <p:nvPr/>
          </p:nvSpPr>
          <p:spPr bwMode="auto">
            <a:xfrm flipH="1">
              <a:off x="3282" y="2496"/>
              <a:ext cx="37" cy="82"/>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8" name="Line 28"/>
            <p:cNvSpPr>
              <a:spLocks noChangeShapeType="1"/>
            </p:cNvSpPr>
            <p:nvPr/>
          </p:nvSpPr>
          <p:spPr bwMode="auto">
            <a:xfrm>
              <a:off x="3474" y="2496"/>
              <a:ext cx="9" cy="82"/>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9" name="Line 29"/>
            <p:cNvSpPr>
              <a:spLocks noChangeShapeType="1"/>
            </p:cNvSpPr>
            <p:nvPr/>
          </p:nvSpPr>
          <p:spPr bwMode="auto">
            <a:xfrm>
              <a:off x="3639" y="2496"/>
              <a:ext cx="64" cy="91"/>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0" name="Line 30"/>
            <p:cNvSpPr>
              <a:spLocks noChangeShapeType="1"/>
            </p:cNvSpPr>
            <p:nvPr/>
          </p:nvSpPr>
          <p:spPr bwMode="auto">
            <a:xfrm>
              <a:off x="3803" y="2478"/>
              <a:ext cx="128" cy="1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Text Box 31"/>
            <p:cNvSpPr txBox="1">
              <a:spLocks noChangeArrowheads="1"/>
            </p:cNvSpPr>
            <p:nvPr/>
          </p:nvSpPr>
          <p:spPr bwMode="auto">
            <a:xfrm>
              <a:off x="3151" y="1980"/>
              <a:ext cx="71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アニール</a:t>
              </a:r>
            </a:p>
          </p:txBody>
        </p:sp>
      </p:grpSp>
      <p:pic>
        <p:nvPicPr>
          <p:cNvPr id="112673" name="Picture 33" descr="diode_pola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6374" y="4784725"/>
            <a:ext cx="2026626" cy="180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40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dirty="0" smtClean="0">
                <a:solidFill>
                  <a:srgbClr val="7030A0"/>
                </a:solidFill>
              </a:rPr>
              <a:t>おことわり</a:t>
            </a:r>
            <a:r>
              <a:rPr kumimoji="1" lang="en-US" altLang="ja-JP" dirty="0" smtClean="0">
                <a:solidFill>
                  <a:srgbClr val="0070C0"/>
                </a:solidFill>
              </a:rPr>
              <a:t/>
            </a:r>
            <a:br>
              <a:rPr kumimoji="1" lang="en-US" altLang="ja-JP" dirty="0" smtClean="0">
                <a:solidFill>
                  <a:srgbClr val="0070C0"/>
                </a:solidFill>
              </a:rPr>
            </a:br>
            <a:r>
              <a:rPr kumimoji="1" lang="ja-JP" altLang="en-US" dirty="0" smtClean="0">
                <a:solidFill>
                  <a:srgbClr val="0070C0"/>
                </a:solidFill>
              </a:rPr>
              <a:t>タイトル変更について</a:t>
            </a:r>
            <a:endParaRPr kumimoji="1" lang="ja-JP" altLang="en-US" dirty="0">
              <a:solidFill>
                <a:srgbClr val="0070C0"/>
              </a:solidFill>
            </a:endParaRPr>
          </a:p>
        </p:txBody>
      </p:sp>
      <p:sp>
        <p:nvSpPr>
          <p:cNvPr id="3" name="コンテンツ プレースホルダー 2"/>
          <p:cNvSpPr>
            <a:spLocks noGrp="1"/>
          </p:cNvSpPr>
          <p:nvPr>
            <p:ph idx="1"/>
          </p:nvPr>
        </p:nvSpPr>
        <p:spPr>
          <a:xfrm>
            <a:off x="628650" y="1825625"/>
            <a:ext cx="7886700" cy="2358186"/>
          </a:xfrm>
          <a:solidFill>
            <a:srgbClr val="FFFFE7"/>
          </a:solidFill>
        </p:spPr>
        <p:txBody>
          <a:bodyPr>
            <a:normAutofit fontScale="85000" lnSpcReduction="20000"/>
          </a:bodyPr>
          <a:lstStyle/>
          <a:p>
            <a:r>
              <a:rPr kumimoji="1" lang="ja-JP" altLang="en-US" dirty="0" smtClean="0"/>
              <a:t>委員会から依頼されたタイトルは、リーフレットにあるように「太陽電池の</a:t>
            </a:r>
            <a:r>
              <a:rPr lang="ja-JP" altLang="en-US" dirty="0"/>
              <a:t>キホン－半導体の結晶が光を電気に変える 」</a:t>
            </a:r>
            <a:r>
              <a:rPr kumimoji="1" lang="ja-JP" altLang="en-US" dirty="0" smtClean="0"/>
              <a:t>でした。</a:t>
            </a:r>
            <a:endParaRPr kumimoji="1" lang="en-US" altLang="ja-JP" dirty="0" smtClean="0"/>
          </a:p>
          <a:p>
            <a:r>
              <a:rPr lang="en-US" altLang="ja-JP" dirty="0" smtClean="0"/>
              <a:t>10</a:t>
            </a:r>
            <a:r>
              <a:rPr lang="ja-JP" altLang="en-US" dirty="0" smtClean="0"/>
              <a:t>月</a:t>
            </a:r>
            <a:r>
              <a:rPr lang="en-US" altLang="ja-JP" dirty="0" smtClean="0"/>
              <a:t>7</a:t>
            </a:r>
            <a:r>
              <a:rPr lang="ja-JP" altLang="en-US" dirty="0" smtClean="0"/>
              <a:t>日、赤﨑・天野・中村３氏が</a:t>
            </a:r>
            <a:r>
              <a:rPr lang="ja-JP" altLang="en-US" dirty="0" smtClean="0">
                <a:solidFill>
                  <a:srgbClr val="0070C0"/>
                </a:solidFill>
              </a:rPr>
              <a:t>青色</a:t>
            </a:r>
            <a:r>
              <a:rPr lang="en-US" altLang="ja-JP" dirty="0" smtClean="0">
                <a:solidFill>
                  <a:srgbClr val="0070C0"/>
                </a:solidFill>
              </a:rPr>
              <a:t>LED</a:t>
            </a:r>
            <a:r>
              <a:rPr lang="ja-JP" altLang="en-US" dirty="0" smtClean="0"/>
              <a:t>の発明がノーベル物理学賞を受賞されたことを受けて、世界結晶年</a:t>
            </a:r>
            <a:r>
              <a:rPr lang="en-US" altLang="ja-JP" dirty="0" smtClean="0"/>
              <a:t>2014</a:t>
            </a:r>
            <a:r>
              <a:rPr lang="ja-JP" altLang="en-US" dirty="0" smtClean="0"/>
              <a:t>日本委員会実行委員会の高田委員長と話し合い、「</a:t>
            </a:r>
            <a:r>
              <a:rPr lang="ja-JP" altLang="en-US" b="1" dirty="0">
                <a:solidFill>
                  <a:srgbClr val="0070C0"/>
                </a:solidFill>
              </a:rPr>
              <a:t>太陽電池と発光ダイオード</a:t>
            </a:r>
            <a:r>
              <a:rPr lang="ja-JP" altLang="en-US" dirty="0" smtClean="0"/>
              <a:t>半導体</a:t>
            </a:r>
            <a:r>
              <a:rPr lang="ja-JP" altLang="en-US" dirty="0"/>
              <a:t>の結晶がむすぶ光と</a:t>
            </a:r>
            <a:r>
              <a:rPr lang="ja-JP" altLang="en-US" dirty="0" smtClean="0"/>
              <a:t>電気」に</a:t>
            </a:r>
            <a:r>
              <a:rPr lang="ja-JP" altLang="en-US" dirty="0" smtClean="0">
                <a:solidFill>
                  <a:srgbClr val="FF0000"/>
                </a:solidFill>
              </a:rPr>
              <a:t>変更</a:t>
            </a:r>
            <a:r>
              <a:rPr lang="ja-JP" altLang="en-US" dirty="0" smtClean="0"/>
              <a:t>しました。</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509543" y="2508873"/>
            <a:ext cx="2504483" cy="552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150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28650" y="250166"/>
            <a:ext cx="5979184" cy="1224951"/>
          </a:xfrm>
          <a:solidFill>
            <a:srgbClr val="00B0F0"/>
          </a:solidFill>
        </p:spPr>
        <p:txBody>
          <a:bodyPr>
            <a:noAutofit/>
          </a:bodyPr>
          <a:lstStyle/>
          <a:p>
            <a:r>
              <a:rPr lang="ja-JP" altLang="en-US" sz="3600" dirty="0">
                <a:solidFill>
                  <a:schemeClr val="bg1"/>
                </a:solidFill>
              </a:rPr>
              <a:t>基本になる半導体</a:t>
            </a:r>
            <a:r>
              <a:rPr lang="ja-JP" altLang="en-US" sz="3600" dirty="0" smtClean="0">
                <a:solidFill>
                  <a:schemeClr val="bg1"/>
                </a:solidFill>
              </a:rPr>
              <a:t>デバイス</a:t>
            </a:r>
            <a:r>
              <a:rPr lang="en-US" altLang="ja-JP" sz="3600" dirty="0" smtClean="0">
                <a:solidFill>
                  <a:schemeClr val="bg1"/>
                </a:solidFill>
              </a:rPr>
              <a:t/>
            </a:r>
            <a:br>
              <a:rPr lang="en-US" altLang="ja-JP" sz="3600" dirty="0" smtClean="0">
                <a:solidFill>
                  <a:schemeClr val="bg1"/>
                </a:solidFill>
              </a:rPr>
            </a:br>
            <a:r>
              <a:rPr lang="en-US" altLang="ja-JP" sz="3600" dirty="0" smtClean="0">
                <a:solidFill>
                  <a:schemeClr val="bg1"/>
                </a:solidFill>
              </a:rPr>
              <a:t>(</a:t>
            </a:r>
            <a:r>
              <a:rPr lang="en-US" altLang="ja-JP" sz="3600" dirty="0">
                <a:solidFill>
                  <a:schemeClr val="bg1"/>
                </a:solidFill>
              </a:rPr>
              <a:t>2</a:t>
            </a:r>
            <a:r>
              <a:rPr lang="en-US" altLang="ja-JP" sz="3600" dirty="0" smtClean="0">
                <a:solidFill>
                  <a:schemeClr val="bg1"/>
                </a:solidFill>
              </a:rPr>
              <a:t>)</a:t>
            </a:r>
            <a:r>
              <a:rPr lang="ja-JP" altLang="en-US" sz="3600" dirty="0" smtClean="0">
                <a:solidFill>
                  <a:schemeClr val="bg1"/>
                </a:solidFill>
              </a:rPr>
              <a:t>トランジスタ</a:t>
            </a:r>
            <a:endParaRPr lang="en-US" altLang="ja-JP" sz="3600" dirty="0">
              <a:solidFill>
                <a:schemeClr val="bg1"/>
              </a:solidFill>
            </a:endParaRPr>
          </a:p>
        </p:txBody>
      </p:sp>
      <p:sp>
        <p:nvSpPr>
          <p:cNvPr id="113667" name="Rectangle 3"/>
          <p:cNvSpPr>
            <a:spLocks noGrp="1" noChangeArrowheads="1"/>
          </p:cNvSpPr>
          <p:nvPr>
            <p:ph type="body" idx="1"/>
          </p:nvPr>
        </p:nvSpPr>
        <p:spPr>
          <a:xfrm>
            <a:off x="351335" y="1841740"/>
            <a:ext cx="4833140" cy="1091241"/>
          </a:xfrm>
        </p:spPr>
        <p:txBody>
          <a:bodyPr>
            <a:normAutofit/>
          </a:bodyPr>
          <a:lstStyle/>
          <a:p>
            <a:r>
              <a:rPr lang="ja-JP" altLang="en-US" dirty="0" smtClean="0"/>
              <a:t>ベース</a:t>
            </a:r>
            <a:r>
              <a:rPr lang="ja-JP" altLang="en-US" dirty="0"/>
              <a:t>電流</a:t>
            </a:r>
            <a:r>
              <a:rPr lang="en-US" altLang="ja-JP" dirty="0"/>
              <a:t>I</a:t>
            </a:r>
            <a:r>
              <a:rPr lang="en-US" altLang="ja-JP" sz="2000" dirty="0"/>
              <a:t>B</a:t>
            </a:r>
            <a:r>
              <a:rPr lang="ja-JP" altLang="en-US" dirty="0"/>
              <a:t>の制御による </a:t>
            </a:r>
            <a:r>
              <a:rPr lang="en-US" altLang="ja-JP" dirty="0" smtClean="0"/>
              <a:t/>
            </a:r>
            <a:br>
              <a:rPr lang="en-US" altLang="ja-JP" dirty="0" smtClean="0"/>
            </a:br>
            <a:r>
              <a:rPr lang="ja-JP" altLang="en-US" dirty="0" smtClean="0"/>
              <a:t>コレクタ</a:t>
            </a:r>
            <a:r>
              <a:rPr lang="ja-JP" altLang="en-US" dirty="0"/>
              <a:t>電流</a:t>
            </a:r>
            <a:r>
              <a:rPr lang="en-US" altLang="ja-JP" dirty="0"/>
              <a:t>I</a:t>
            </a:r>
            <a:r>
              <a:rPr lang="en-US" altLang="ja-JP" sz="2000" dirty="0"/>
              <a:t>C</a:t>
            </a:r>
            <a:r>
              <a:rPr lang="ja-JP" altLang="en-US" dirty="0"/>
              <a:t>の制御が可能</a:t>
            </a:r>
          </a:p>
          <a:p>
            <a:endParaRPr lang="en-US" altLang="ja-JP" dirty="0"/>
          </a:p>
        </p:txBody>
      </p:sp>
      <p:grpSp>
        <p:nvGrpSpPr>
          <p:cNvPr id="113751" name="Group 87"/>
          <p:cNvGrpSpPr>
            <a:grpSpLocks/>
          </p:cNvGrpSpPr>
          <p:nvPr/>
        </p:nvGrpSpPr>
        <p:grpSpPr bwMode="auto">
          <a:xfrm>
            <a:off x="429855" y="3034073"/>
            <a:ext cx="1956288" cy="2692400"/>
            <a:chOff x="841" y="2223"/>
            <a:chExt cx="1335" cy="1696"/>
          </a:xfrm>
        </p:grpSpPr>
        <p:sp>
          <p:nvSpPr>
            <p:cNvPr id="113697" name="Rectangle 33"/>
            <p:cNvSpPr>
              <a:spLocks noChangeArrowheads="1"/>
            </p:cNvSpPr>
            <p:nvPr/>
          </p:nvSpPr>
          <p:spPr bwMode="auto">
            <a:xfrm>
              <a:off x="841" y="2880"/>
              <a:ext cx="1335" cy="521"/>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99" name="Arc 35"/>
            <p:cNvSpPr>
              <a:spLocks/>
            </p:cNvSpPr>
            <p:nvPr/>
          </p:nvSpPr>
          <p:spPr bwMode="auto">
            <a:xfrm flipV="1">
              <a:off x="944" y="2862"/>
              <a:ext cx="1188" cy="348"/>
            </a:xfrm>
            <a:custGeom>
              <a:avLst/>
              <a:gdLst>
                <a:gd name="G0" fmla="+- 21596 0 0"/>
                <a:gd name="G1" fmla="+- 21600 0 0"/>
                <a:gd name="G2" fmla="+- 21600 0 0"/>
                <a:gd name="T0" fmla="*/ 0 w 43196"/>
                <a:gd name="T1" fmla="*/ 21184 h 21600"/>
                <a:gd name="T2" fmla="*/ 43196 w 43196"/>
                <a:gd name="T3" fmla="*/ 21600 h 21600"/>
                <a:gd name="T4" fmla="*/ 21596 w 43196"/>
                <a:gd name="T5" fmla="*/ 21600 h 21600"/>
              </a:gdLst>
              <a:ahLst/>
              <a:cxnLst>
                <a:cxn ang="0">
                  <a:pos x="T0" y="T1"/>
                </a:cxn>
                <a:cxn ang="0">
                  <a:pos x="T2" y="T3"/>
                </a:cxn>
                <a:cxn ang="0">
                  <a:pos x="T4" y="T5"/>
                </a:cxn>
              </a:cxnLst>
              <a:rect l="0" t="0" r="r" b="b"/>
              <a:pathLst>
                <a:path w="43196" h="21600" fill="none" extrusionOk="0">
                  <a:moveTo>
                    <a:pt x="0" y="21184"/>
                  </a:moveTo>
                  <a:cubicBezTo>
                    <a:pt x="226" y="9418"/>
                    <a:pt x="9828" y="-1"/>
                    <a:pt x="21596" y="0"/>
                  </a:cubicBezTo>
                  <a:cubicBezTo>
                    <a:pt x="33525" y="0"/>
                    <a:pt x="43196" y="9670"/>
                    <a:pt x="43196" y="21600"/>
                  </a:cubicBezTo>
                </a:path>
                <a:path w="43196" h="21600" stroke="0" extrusionOk="0">
                  <a:moveTo>
                    <a:pt x="0" y="21184"/>
                  </a:moveTo>
                  <a:cubicBezTo>
                    <a:pt x="226" y="9418"/>
                    <a:pt x="9828" y="-1"/>
                    <a:pt x="21596" y="0"/>
                  </a:cubicBezTo>
                  <a:cubicBezTo>
                    <a:pt x="33525" y="0"/>
                    <a:pt x="43196" y="9670"/>
                    <a:pt x="43196" y="21600"/>
                  </a:cubicBezTo>
                  <a:lnTo>
                    <a:pt x="21596" y="21600"/>
                  </a:lnTo>
                  <a:close/>
                </a:path>
              </a:pathLst>
            </a:custGeom>
            <a:solidFill>
              <a:srgbClr val="FFCC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0" name="Arc 36"/>
            <p:cNvSpPr>
              <a:spLocks/>
            </p:cNvSpPr>
            <p:nvPr/>
          </p:nvSpPr>
          <p:spPr bwMode="auto">
            <a:xfrm flipV="1">
              <a:off x="1106" y="2880"/>
              <a:ext cx="274" cy="128"/>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0" y="21600"/>
                  </a:moveTo>
                  <a:cubicBezTo>
                    <a:pt x="0" y="9670"/>
                    <a:pt x="9670" y="0"/>
                    <a:pt x="21600" y="0"/>
                  </a:cubicBezTo>
                  <a:cubicBezTo>
                    <a:pt x="33529" y="0"/>
                    <a:pt x="43200" y="9670"/>
                    <a:pt x="43200" y="21600"/>
                  </a:cubicBezTo>
                </a:path>
                <a:path w="43200" h="21600" stroke="0" extrusionOk="0">
                  <a:moveTo>
                    <a:pt x="0" y="21600"/>
                  </a:moveTo>
                  <a:cubicBezTo>
                    <a:pt x="0" y="9670"/>
                    <a:pt x="9670" y="0"/>
                    <a:pt x="21600" y="0"/>
                  </a:cubicBezTo>
                  <a:cubicBezTo>
                    <a:pt x="33529" y="0"/>
                    <a:pt x="43200" y="9670"/>
                    <a:pt x="43200" y="21600"/>
                  </a:cubicBezTo>
                  <a:lnTo>
                    <a:pt x="21600" y="21600"/>
                  </a:lnTo>
                  <a:close/>
                </a:path>
              </a:pathLst>
            </a:custGeom>
            <a:solidFill>
              <a:srgbClr val="CCFF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1" name="Text Box 37"/>
            <p:cNvSpPr txBox="1">
              <a:spLocks noChangeArrowheads="1"/>
            </p:cNvSpPr>
            <p:nvPr/>
          </p:nvSpPr>
          <p:spPr bwMode="auto">
            <a:xfrm>
              <a:off x="883" y="3195"/>
              <a:ext cx="54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n-type</a:t>
              </a:r>
            </a:p>
          </p:txBody>
        </p:sp>
        <p:sp>
          <p:nvSpPr>
            <p:cNvPr id="113702" name="Text Box 38"/>
            <p:cNvSpPr txBox="1">
              <a:spLocks noChangeArrowheads="1"/>
            </p:cNvSpPr>
            <p:nvPr/>
          </p:nvSpPr>
          <p:spPr bwMode="auto">
            <a:xfrm>
              <a:off x="1422" y="2910"/>
              <a:ext cx="54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FF0000"/>
                  </a:solidFill>
                </a:rPr>
                <a:t>p-type</a:t>
              </a:r>
            </a:p>
          </p:txBody>
        </p:sp>
        <p:sp>
          <p:nvSpPr>
            <p:cNvPr id="113703" name="Text Box 39"/>
            <p:cNvSpPr txBox="1">
              <a:spLocks noChangeArrowheads="1"/>
            </p:cNvSpPr>
            <p:nvPr/>
          </p:nvSpPr>
          <p:spPr bwMode="auto">
            <a:xfrm>
              <a:off x="1129" y="2811"/>
              <a:ext cx="209" cy="23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n</a:t>
              </a:r>
            </a:p>
          </p:txBody>
        </p:sp>
        <p:sp>
          <p:nvSpPr>
            <p:cNvPr id="113707" name="Rectangle 43"/>
            <p:cNvSpPr>
              <a:spLocks noChangeArrowheads="1"/>
            </p:cNvSpPr>
            <p:nvPr/>
          </p:nvSpPr>
          <p:spPr bwMode="auto">
            <a:xfrm>
              <a:off x="1115" y="2697"/>
              <a:ext cx="210" cy="16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8" name="Rectangle 44"/>
            <p:cNvSpPr>
              <a:spLocks noChangeArrowheads="1"/>
            </p:cNvSpPr>
            <p:nvPr/>
          </p:nvSpPr>
          <p:spPr bwMode="auto">
            <a:xfrm>
              <a:off x="1654" y="2697"/>
              <a:ext cx="210" cy="174"/>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4" name="Rectangle 40"/>
            <p:cNvSpPr>
              <a:spLocks noChangeArrowheads="1"/>
            </p:cNvSpPr>
            <p:nvPr/>
          </p:nvSpPr>
          <p:spPr bwMode="auto">
            <a:xfrm>
              <a:off x="841" y="2796"/>
              <a:ext cx="320" cy="8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5" name="Rectangle 41"/>
            <p:cNvSpPr>
              <a:spLocks noChangeArrowheads="1"/>
            </p:cNvSpPr>
            <p:nvPr/>
          </p:nvSpPr>
          <p:spPr bwMode="auto">
            <a:xfrm>
              <a:off x="1279" y="2796"/>
              <a:ext cx="420" cy="8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6" name="Rectangle 42"/>
            <p:cNvSpPr>
              <a:spLocks noChangeArrowheads="1"/>
            </p:cNvSpPr>
            <p:nvPr/>
          </p:nvSpPr>
          <p:spPr bwMode="auto">
            <a:xfrm>
              <a:off x="1809" y="2796"/>
              <a:ext cx="366" cy="8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09" name="Rectangle 45"/>
            <p:cNvSpPr>
              <a:spLocks noChangeArrowheads="1"/>
            </p:cNvSpPr>
            <p:nvPr/>
          </p:nvSpPr>
          <p:spPr bwMode="auto">
            <a:xfrm>
              <a:off x="1059" y="3409"/>
              <a:ext cx="978" cy="101"/>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3713" name="Group 49"/>
            <p:cNvGrpSpPr>
              <a:grpSpLocks/>
            </p:cNvGrpSpPr>
            <p:nvPr/>
          </p:nvGrpSpPr>
          <p:grpSpPr bwMode="auto">
            <a:xfrm>
              <a:off x="1471" y="3493"/>
              <a:ext cx="92" cy="310"/>
              <a:chOff x="4781" y="3493"/>
              <a:chExt cx="92" cy="310"/>
            </a:xfrm>
          </p:grpSpPr>
          <p:sp>
            <p:nvSpPr>
              <p:cNvPr id="113711" name="Oval 47"/>
              <p:cNvSpPr>
                <a:spLocks noChangeArrowheads="1"/>
              </p:cNvSpPr>
              <p:nvPr/>
            </p:nvSpPr>
            <p:spPr bwMode="auto">
              <a:xfrm>
                <a:off x="4781" y="3712"/>
                <a:ext cx="92"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12" name="Line 48"/>
              <p:cNvSpPr>
                <a:spLocks noChangeShapeType="1"/>
              </p:cNvSpPr>
              <p:nvPr/>
            </p:nvSpPr>
            <p:spPr bwMode="auto">
              <a:xfrm flipV="1">
                <a:off x="4827" y="3493"/>
                <a:ext cx="0" cy="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3714" name="Group 50"/>
            <p:cNvGrpSpPr>
              <a:grpSpLocks/>
            </p:cNvGrpSpPr>
            <p:nvPr/>
          </p:nvGrpSpPr>
          <p:grpSpPr bwMode="auto">
            <a:xfrm flipV="1">
              <a:off x="1159" y="2393"/>
              <a:ext cx="92" cy="310"/>
              <a:chOff x="4781" y="3493"/>
              <a:chExt cx="92" cy="310"/>
            </a:xfrm>
          </p:grpSpPr>
          <p:sp>
            <p:nvSpPr>
              <p:cNvPr id="113715" name="Oval 51"/>
              <p:cNvSpPr>
                <a:spLocks noChangeArrowheads="1"/>
              </p:cNvSpPr>
              <p:nvPr/>
            </p:nvSpPr>
            <p:spPr bwMode="auto">
              <a:xfrm>
                <a:off x="4781" y="3712"/>
                <a:ext cx="92"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16" name="Line 52"/>
              <p:cNvSpPr>
                <a:spLocks noChangeShapeType="1"/>
              </p:cNvSpPr>
              <p:nvPr/>
            </p:nvSpPr>
            <p:spPr bwMode="auto">
              <a:xfrm flipV="1">
                <a:off x="4827" y="3493"/>
                <a:ext cx="0" cy="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3717" name="Group 53"/>
            <p:cNvGrpSpPr>
              <a:grpSpLocks/>
            </p:cNvGrpSpPr>
            <p:nvPr/>
          </p:nvGrpSpPr>
          <p:grpSpPr bwMode="auto">
            <a:xfrm flipV="1">
              <a:off x="1716" y="2393"/>
              <a:ext cx="92" cy="310"/>
              <a:chOff x="4781" y="3493"/>
              <a:chExt cx="92" cy="310"/>
            </a:xfrm>
          </p:grpSpPr>
          <p:sp>
            <p:nvSpPr>
              <p:cNvPr id="113718" name="Oval 54"/>
              <p:cNvSpPr>
                <a:spLocks noChangeArrowheads="1"/>
              </p:cNvSpPr>
              <p:nvPr/>
            </p:nvSpPr>
            <p:spPr bwMode="auto">
              <a:xfrm>
                <a:off x="4781" y="3712"/>
                <a:ext cx="92"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19" name="Line 55"/>
              <p:cNvSpPr>
                <a:spLocks noChangeShapeType="1"/>
              </p:cNvSpPr>
              <p:nvPr/>
            </p:nvSpPr>
            <p:spPr bwMode="auto">
              <a:xfrm flipV="1">
                <a:off x="4827" y="3493"/>
                <a:ext cx="0" cy="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3720" name="Text Box 56"/>
            <p:cNvSpPr txBox="1">
              <a:spLocks noChangeArrowheads="1"/>
            </p:cNvSpPr>
            <p:nvPr/>
          </p:nvSpPr>
          <p:spPr bwMode="auto">
            <a:xfrm>
              <a:off x="945" y="2234"/>
              <a:ext cx="203" cy="23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E</a:t>
              </a:r>
            </a:p>
          </p:txBody>
        </p:sp>
        <p:sp>
          <p:nvSpPr>
            <p:cNvPr id="113721" name="Text Box 57"/>
            <p:cNvSpPr txBox="1">
              <a:spLocks noChangeArrowheads="1"/>
            </p:cNvSpPr>
            <p:nvPr/>
          </p:nvSpPr>
          <p:spPr bwMode="auto">
            <a:xfrm>
              <a:off x="1785" y="2223"/>
              <a:ext cx="220"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a:t>C</a:t>
              </a:r>
            </a:p>
          </p:txBody>
        </p:sp>
        <p:sp>
          <p:nvSpPr>
            <p:cNvPr id="113722" name="Text Box 58"/>
            <p:cNvSpPr txBox="1">
              <a:spLocks noChangeArrowheads="1"/>
            </p:cNvSpPr>
            <p:nvPr/>
          </p:nvSpPr>
          <p:spPr bwMode="auto">
            <a:xfrm>
              <a:off x="1594" y="3688"/>
              <a:ext cx="212"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B</a:t>
              </a:r>
            </a:p>
          </p:txBody>
        </p:sp>
      </p:grpSp>
      <p:pic>
        <p:nvPicPr>
          <p:cNvPr id="113724" name="Picture 60" descr="transistorchar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6617" y="1803759"/>
            <a:ext cx="3606312" cy="2495550"/>
          </a:xfrm>
          <a:prstGeom prst="rect">
            <a:avLst/>
          </a:prstGeom>
          <a:noFill/>
          <a:extLst>
            <a:ext uri="{909E8E84-426E-40DD-AFC4-6F175D3DCCD1}">
              <a14:hiddenFill xmlns:a14="http://schemas.microsoft.com/office/drawing/2010/main">
                <a:solidFill>
                  <a:srgbClr val="FFFFFF"/>
                </a:solidFill>
              </a14:hiddenFill>
            </a:ext>
          </a:extLst>
        </p:spPr>
      </p:pic>
      <p:grpSp>
        <p:nvGrpSpPr>
          <p:cNvPr id="113753" name="Group 89"/>
          <p:cNvGrpSpPr>
            <a:grpSpLocks/>
          </p:cNvGrpSpPr>
          <p:nvPr/>
        </p:nvGrpSpPr>
        <p:grpSpPr bwMode="auto">
          <a:xfrm>
            <a:off x="5520104" y="4564063"/>
            <a:ext cx="2351942" cy="2062162"/>
            <a:chOff x="4426" y="2866"/>
            <a:chExt cx="1605" cy="1299"/>
          </a:xfrm>
        </p:grpSpPr>
        <p:sp>
          <p:nvSpPr>
            <p:cNvPr id="113740" name="Oval 76"/>
            <p:cNvSpPr>
              <a:spLocks noChangeArrowheads="1"/>
            </p:cNvSpPr>
            <p:nvPr/>
          </p:nvSpPr>
          <p:spPr bwMode="auto">
            <a:xfrm>
              <a:off x="4955" y="3237"/>
              <a:ext cx="622" cy="612"/>
            </a:xfrm>
            <a:prstGeom prst="ellipse">
              <a:avLst/>
            </a:pr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41" name="Line 77"/>
            <p:cNvSpPr>
              <a:spLocks noChangeShapeType="1"/>
            </p:cNvSpPr>
            <p:nvPr/>
          </p:nvSpPr>
          <p:spPr bwMode="auto">
            <a:xfrm>
              <a:off x="5157" y="3328"/>
              <a:ext cx="0" cy="421"/>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742" name="Line 78"/>
            <p:cNvSpPr>
              <a:spLocks noChangeShapeType="1"/>
            </p:cNvSpPr>
            <p:nvPr/>
          </p:nvSpPr>
          <p:spPr bwMode="auto">
            <a:xfrm>
              <a:off x="5166" y="3593"/>
              <a:ext cx="274" cy="21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743" name="Line 79"/>
            <p:cNvSpPr>
              <a:spLocks noChangeShapeType="1"/>
            </p:cNvSpPr>
            <p:nvPr/>
          </p:nvSpPr>
          <p:spPr bwMode="auto">
            <a:xfrm flipV="1">
              <a:off x="5147" y="3291"/>
              <a:ext cx="293" cy="2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744" name="Line 80"/>
            <p:cNvSpPr>
              <a:spLocks noChangeShapeType="1"/>
            </p:cNvSpPr>
            <p:nvPr/>
          </p:nvSpPr>
          <p:spPr bwMode="auto">
            <a:xfrm>
              <a:off x="4946" y="3529"/>
              <a:ext cx="201" cy="9"/>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745" name="Text Box 81"/>
            <p:cNvSpPr txBox="1">
              <a:spLocks noChangeArrowheads="1"/>
            </p:cNvSpPr>
            <p:nvPr/>
          </p:nvSpPr>
          <p:spPr bwMode="auto">
            <a:xfrm>
              <a:off x="4426" y="3333"/>
              <a:ext cx="56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a:t>B</a:t>
              </a:r>
            </a:p>
            <a:p>
              <a:pPr algn="ctr"/>
              <a:r>
                <a:rPr lang="ja-JP" altLang="en-US" sz="1800"/>
                <a:t>ベース</a:t>
              </a:r>
            </a:p>
          </p:txBody>
        </p:sp>
        <p:sp>
          <p:nvSpPr>
            <p:cNvPr id="113746" name="Text Box 82"/>
            <p:cNvSpPr txBox="1">
              <a:spLocks noChangeArrowheads="1"/>
            </p:cNvSpPr>
            <p:nvPr/>
          </p:nvSpPr>
          <p:spPr bwMode="auto">
            <a:xfrm>
              <a:off x="5362" y="2866"/>
              <a:ext cx="63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a:t>C</a:t>
              </a:r>
            </a:p>
            <a:p>
              <a:pPr algn="ctr"/>
              <a:r>
                <a:rPr lang="ja-JP" altLang="en-US" sz="1800"/>
                <a:t>コレクタ</a:t>
              </a:r>
            </a:p>
          </p:txBody>
        </p:sp>
        <p:sp>
          <p:nvSpPr>
            <p:cNvPr id="113747" name="Text Box 83"/>
            <p:cNvSpPr txBox="1">
              <a:spLocks noChangeArrowheads="1"/>
            </p:cNvSpPr>
            <p:nvPr/>
          </p:nvSpPr>
          <p:spPr bwMode="auto">
            <a:xfrm>
              <a:off x="5397" y="3761"/>
              <a:ext cx="63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a:t>E</a:t>
              </a:r>
            </a:p>
            <a:p>
              <a:pPr algn="ctr"/>
              <a:r>
                <a:rPr lang="ja-JP" altLang="en-US" sz="1800"/>
                <a:t>エミッタ</a:t>
              </a:r>
            </a:p>
          </p:txBody>
        </p:sp>
      </p:grpSp>
      <p:grpSp>
        <p:nvGrpSpPr>
          <p:cNvPr id="113752" name="Group 88"/>
          <p:cNvGrpSpPr>
            <a:grpSpLocks/>
          </p:cNvGrpSpPr>
          <p:nvPr/>
        </p:nvGrpSpPr>
        <p:grpSpPr bwMode="auto">
          <a:xfrm>
            <a:off x="2683617" y="4107223"/>
            <a:ext cx="2504342" cy="1058862"/>
            <a:chOff x="2187" y="3328"/>
            <a:chExt cx="2048" cy="897"/>
          </a:xfrm>
        </p:grpSpPr>
        <p:sp>
          <p:nvSpPr>
            <p:cNvPr id="113726" name="Rectangle 62"/>
            <p:cNvSpPr>
              <a:spLocks noChangeArrowheads="1"/>
            </p:cNvSpPr>
            <p:nvPr/>
          </p:nvSpPr>
          <p:spPr bwMode="auto">
            <a:xfrm>
              <a:off x="2487" y="3328"/>
              <a:ext cx="1444" cy="494"/>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27" name="Rectangle 63"/>
            <p:cNvSpPr>
              <a:spLocks noChangeArrowheads="1"/>
            </p:cNvSpPr>
            <p:nvPr/>
          </p:nvSpPr>
          <p:spPr bwMode="auto">
            <a:xfrm>
              <a:off x="2898" y="3337"/>
              <a:ext cx="603" cy="485"/>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28" name="Text Box 64"/>
            <p:cNvSpPr txBox="1">
              <a:spLocks noChangeArrowheads="1"/>
            </p:cNvSpPr>
            <p:nvPr/>
          </p:nvSpPr>
          <p:spPr bwMode="auto">
            <a:xfrm>
              <a:off x="2592" y="3460"/>
              <a:ext cx="251" cy="3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n</a:t>
              </a:r>
            </a:p>
          </p:txBody>
        </p:sp>
        <p:sp>
          <p:nvSpPr>
            <p:cNvPr id="113729" name="Text Box 65"/>
            <p:cNvSpPr txBox="1">
              <a:spLocks noChangeArrowheads="1"/>
            </p:cNvSpPr>
            <p:nvPr/>
          </p:nvSpPr>
          <p:spPr bwMode="auto">
            <a:xfrm>
              <a:off x="3615" y="3460"/>
              <a:ext cx="251" cy="3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n</a:t>
              </a:r>
            </a:p>
          </p:txBody>
        </p:sp>
        <p:sp>
          <p:nvSpPr>
            <p:cNvPr id="113730" name="Text Box 66"/>
            <p:cNvSpPr txBox="1">
              <a:spLocks noChangeArrowheads="1"/>
            </p:cNvSpPr>
            <p:nvPr/>
          </p:nvSpPr>
          <p:spPr bwMode="auto">
            <a:xfrm>
              <a:off x="3141" y="3461"/>
              <a:ext cx="251" cy="3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p</a:t>
              </a:r>
            </a:p>
          </p:txBody>
        </p:sp>
        <p:grpSp>
          <p:nvGrpSpPr>
            <p:cNvPr id="113731" name="Group 67"/>
            <p:cNvGrpSpPr>
              <a:grpSpLocks/>
            </p:cNvGrpSpPr>
            <p:nvPr/>
          </p:nvGrpSpPr>
          <p:grpSpPr bwMode="auto">
            <a:xfrm rot="5400000">
              <a:off x="2301" y="3446"/>
              <a:ext cx="92" cy="310"/>
              <a:chOff x="4781" y="3493"/>
              <a:chExt cx="92" cy="310"/>
            </a:xfrm>
          </p:grpSpPr>
          <p:sp>
            <p:nvSpPr>
              <p:cNvPr id="113732" name="Oval 68"/>
              <p:cNvSpPr>
                <a:spLocks noChangeArrowheads="1"/>
              </p:cNvSpPr>
              <p:nvPr/>
            </p:nvSpPr>
            <p:spPr bwMode="auto">
              <a:xfrm>
                <a:off x="4781" y="3712"/>
                <a:ext cx="92"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33" name="Line 69"/>
              <p:cNvSpPr>
                <a:spLocks noChangeShapeType="1"/>
              </p:cNvSpPr>
              <p:nvPr/>
            </p:nvSpPr>
            <p:spPr bwMode="auto">
              <a:xfrm flipV="1">
                <a:off x="4827" y="3493"/>
                <a:ext cx="0" cy="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3734" name="Group 70"/>
            <p:cNvGrpSpPr>
              <a:grpSpLocks/>
            </p:cNvGrpSpPr>
            <p:nvPr/>
          </p:nvGrpSpPr>
          <p:grpSpPr bwMode="auto">
            <a:xfrm rot="16200000">
              <a:off x="4012" y="3428"/>
              <a:ext cx="92" cy="310"/>
              <a:chOff x="4781" y="3493"/>
              <a:chExt cx="92" cy="310"/>
            </a:xfrm>
          </p:grpSpPr>
          <p:sp>
            <p:nvSpPr>
              <p:cNvPr id="113735" name="Oval 71"/>
              <p:cNvSpPr>
                <a:spLocks noChangeArrowheads="1"/>
              </p:cNvSpPr>
              <p:nvPr/>
            </p:nvSpPr>
            <p:spPr bwMode="auto">
              <a:xfrm>
                <a:off x="4781" y="3712"/>
                <a:ext cx="92"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36" name="Line 72"/>
              <p:cNvSpPr>
                <a:spLocks noChangeShapeType="1"/>
              </p:cNvSpPr>
              <p:nvPr/>
            </p:nvSpPr>
            <p:spPr bwMode="auto">
              <a:xfrm flipV="1">
                <a:off x="4827" y="3493"/>
                <a:ext cx="0" cy="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3737" name="Group 73"/>
            <p:cNvGrpSpPr>
              <a:grpSpLocks/>
            </p:cNvGrpSpPr>
            <p:nvPr/>
          </p:nvGrpSpPr>
          <p:grpSpPr bwMode="auto">
            <a:xfrm>
              <a:off x="3152" y="3812"/>
              <a:ext cx="92" cy="310"/>
              <a:chOff x="4781" y="3493"/>
              <a:chExt cx="92" cy="310"/>
            </a:xfrm>
          </p:grpSpPr>
          <p:sp>
            <p:nvSpPr>
              <p:cNvPr id="113738" name="Oval 74"/>
              <p:cNvSpPr>
                <a:spLocks noChangeArrowheads="1"/>
              </p:cNvSpPr>
              <p:nvPr/>
            </p:nvSpPr>
            <p:spPr bwMode="auto">
              <a:xfrm>
                <a:off x="4781" y="3712"/>
                <a:ext cx="92"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739" name="Line 75"/>
              <p:cNvSpPr>
                <a:spLocks noChangeShapeType="1"/>
              </p:cNvSpPr>
              <p:nvPr/>
            </p:nvSpPr>
            <p:spPr bwMode="auto">
              <a:xfrm flipV="1">
                <a:off x="4827" y="3493"/>
                <a:ext cx="0" cy="2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3748" name="Text Box 84"/>
            <p:cNvSpPr txBox="1">
              <a:spLocks noChangeArrowheads="1"/>
            </p:cNvSpPr>
            <p:nvPr/>
          </p:nvSpPr>
          <p:spPr bwMode="auto">
            <a:xfrm>
              <a:off x="2187" y="3659"/>
              <a:ext cx="243" cy="3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E</a:t>
              </a:r>
            </a:p>
          </p:txBody>
        </p:sp>
        <p:sp>
          <p:nvSpPr>
            <p:cNvPr id="113749" name="Text Box 85"/>
            <p:cNvSpPr txBox="1">
              <a:spLocks noChangeArrowheads="1"/>
            </p:cNvSpPr>
            <p:nvPr/>
          </p:nvSpPr>
          <p:spPr bwMode="auto">
            <a:xfrm>
              <a:off x="4015" y="3666"/>
              <a:ext cx="220" cy="3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a:t>C</a:t>
              </a:r>
            </a:p>
          </p:txBody>
        </p:sp>
        <p:sp>
          <p:nvSpPr>
            <p:cNvPr id="113750" name="Text Box 86"/>
            <p:cNvSpPr txBox="1">
              <a:spLocks noChangeArrowheads="1"/>
            </p:cNvSpPr>
            <p:nvPr/>
          </p:nvSpPr>
          <p:spPr bwMode="auto">
            <a:xfrm>
              <a:off x="3248" y="3915"/>
              <a:ext cx="254" cy="3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B</a:t>
              </a:r>
            </a:p>
          </p:txBody>
        </p:sp>
      </p:grpSp>
      <p:pic>
        <p:nvPicPr>
          <p:cNvPr id="113754" name="Picture 90" descr="transis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1259" y="4541838"/>
            <a:ext cx="800100" cy="172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07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28650" y="365126"/>
            <a:ext cx="7730346" cy="1075485"/>
          </a:xfrm>
          <a:solidFill>
            <a:srgbClr val="00B0F0"/>
          </a:solidFill>
        </p:spPr>
        <p:txBody>
          <a:bodyPr/>
          <a:lstStyle/>
          <a:p>
            <a:pPr algn="l"/>
            <a:r>
              <a:rPr lang="en-US" altLang="ja-JP" dirty="0" err="1">
                <a:solidFill>
                  <a:schemeClr val="bg1"/>
                </a:solidFill>
              </a:rPr>
              <a:t>pn</a:t>
            </a:r>
            <a:r>
              <a:rPr lang="ja-JP" altLang="en-US" dirty="0">
                <a:solidFill>
                  <a:schemeClr val="bg1"/>
                </a:solidFill>
              </a:rPr>
              <a:t>接合ダイオード</a:t>
            </a:r>
          </a:p>
        </p:txBody>
      </p:sp>
      <p:sp>
        <p:nvSpPr>
          <p:cNvPr id="122883" name="Rectangle 3"/>
          <p:cNvSpPr>
            <a:spLocks noGrp="1" noChangeArrowheads="1"/>
          </p:cNvSpPr>
          <p:nvPr>
            <p:ph type="body" idx="1"/>
          </p:nvPr>
        </p:nvSpPr>
        <p:spPr>
          <a:xfrm>
            <a:off x="733245" y="1785668"/>
            <a:ext cx="8079578" cy="4667520"/>
          </a:xfrm>
        </p:spPr>
        <p:txBody>
          <a:bodyPr>
            <a:normAutofit lnSpcReduction="10000"/>
          </a:bodyPr>
          <a:lstStyle/>
          <a:p>
            <a:pPr>
              <a:lnSpc>
                <a:spcPct val="90000"/>
              </a:lnSpc>
            </a:pPr>
            <a:r>
              <a:rPr lang="ja-JP" altLang="en-US" sz="2800" dirty="0"/>
              <a:t>半導体にはｎ型半導体と</a:t>
            </a:r>
            <a:r>
              <a:rPr lang="ja-JP" altLang="en-US" sz="2800" dirty="0" err="1"/>
              <a:t>ｐ</a:t>
            </a:r>
            <a:r>
              <a:rPr lang="ja-JP" altLang="en-US" sz="2800" dirty="0"/>
              <a:t>型半導体が</a:t>
            </a:r>
            <a:r>
              <a:rPr lang="ja-JP" altLang="en-US" sz="2800" dirty="0" smtClean="0"/>
              <a:t>あります。</a:t>
            </a:r>
            <a:endParaRPr lang="ja-JP" altLang="en-US" sz="2800" dirty="0"/>
          </a:p>
          <a:p>
            <a:pPr lvl="1">
              <a:lnSpc>
                <a:spcPct val="90000"/>
              </a:lnSpc>
            </a:pPr>
            <a:r>
              <a:rPr lang="en-US" altLang="ja-JP" sz="2400" dirty="0"/>
              <a:t>n</a:t>
            </a:r>
            <a:r>
              <a:rPr lang="ja-JP" altLang="en-US" sz="2400" dirty="0"/>
              <a:t>型：電子が電気伝導の主役になる半導体</a:t>
            </a:r>
          </a:p>
          <a:p>
            <a:pPr lvl="1">
              <a:lnSpc>
                <a:spcPct val="90000"/>
              </a:lnSpc>
            </a:pPr>
            <a:r>
              <a:rPr lang="ja-JP" altLang="en-US" sz="2400" dirty="0" err="1"/>
              <a:t>ｐ</a:t>
            </a:r>
            <a:r>
              <a:rPr lang="ja-JP" altLang="en-US" sz="2400" dirty="0"/>
              <a:t>型：ホールが電気伝導の主役になる半導体</a:t>
            </a:r>
          </a:p>
          <a:p>
            <a:pPr>
              <a:lnSpc>
                <a:spcPct val="90000"/>
              </a:lnSpc>
            </a:pPr>
            <a:r>
              <a:rPr lang="ja-JP" altLang="en-US" sz="2800" dirty="0" err="1"/>
              <a:t>ｐ</a:t>
            </a:r>
            <a:r>
              <a:rPr lang="ja-JP" altLang="en-US" sz="2800" dirty="0"/>
              <a:t>型半導体とｎ型半導体を接合した構造は、電流を一方向にのみ流す「ダイオード</a:t>
            </a:r>
            <a:r>
              <a:rPr lang="ja-JP" altLang="en-US" sz="2800" dirty="0" smtClean="0"/>
              <a:t>」になります。</a:t>
            </a:r>
            <a:endParaRPr lang="ja-JP" altLang="en-US" sz="2800" dirty="0"/>
          </a:p>
          <a:p>
            <a:pPr>
              <a:lnSpc>
                <a:spcPct val="90000"/>
              </a:lnSpc>
            </a:pPr>
            <a:r>
              <a:rPr lang="ja-JP" altLang="en-US" sz="2800" dirty="0"/>
              <a:t>ｐｎ接合ダイオードの</a:t>
            </a:r>
            <a:r>
              <a:rPr lang="ja-JP" altLang="en-US" sz="2800" dirty="0" err="1"/>
              <a:t>ｐ</a:t>
            </a:r>
            <a:r>
              <a:rPr lang="en-US" altLang="ja-JP" sz="2800" dirty="0"/>
              <a:t>/</a:t>
            </a:r>
            <a:r>
              <a:rPr lang="ja-JP" altLang="en-US" sz="2800" dirty="0"/>
              <a:t>ｎ界面付近には、電子もホールもいない空乏層という領域が生じ、そこに「内蔵電位差」による強い電界が</a:t>
            </a:r>
            <a:r>
              <a:rPr lang="ja-JP" altLang="en-US" sz="2800" dirty="0" smtClean="0"/>
              <a:t>生じます。</a:t>
            </a:r>
            <a:endParaRPr lang="ja-JP" altLang="en-US" sz="2800" dirty="0"/>
          </a:p>
          <a:p>
            <a:pPr>
              <a:lnSpc>
                <a:spcPct val="90000"/>
              </a:lnSpc>
            </a:pPr>
            <a:r>
              <a:rPr lang="ja-JP" altLang="en-US" sz="2800" dirty="0"/>
              <a:t>ｐｎ接合ダイオードにおいて、内蔵電位差を超える電圧を順方向に加えると、障壁がなくなって電流が流れやすく</a:t>
            </a:r>
            <a:r>
              <a:rPr lang="ja-JP" altLang="en-US" sz="2800" dirty="0" smtClean="0"/>
              <a:t>なります。</a:t>
            </a:r>
            <a:r>
              <a:rPr lang="ja-JP" altLang="en-US" sz="2800" dirty="0"/>
              <a:t>逆バイアスすると空乏層が広がって電流が流れなく</a:t>
            </a:r>
            <a:r>
              <a:rPr lang="ja-JP" altLang="en-US" sz="2800" dirty="0" smtClean="0"/>
              <a:t>なります。</a:t>
            </a:r>
            <a:endParaRPr lang="ja-JP" altLang="en-US" sz="2800" dirty="0"/>
          </a:p>
        </p:txBody>
      </p:sp>
    </p:spTree>
    <p:extLst>
      <p:ext uri="{BB962C8B-B14F-4D97-AF65-F5344CB8AC3E}">
        <p14:creationId xmlns:p14="http://schemas.microsoft.com/office/powerpoint/2010/main" val="656380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74638"/>
            <a:ext cx="5702060" cy="1143000"/>
          </a:xfrm>
          <a:solidFill>
            <a:srgbClr val="00B0F0"/>
          </a:solidFill>
        </p:spPr>
        <p:txBody>
          <a:bodyPr>
            <a:normAutofit fontScale="90000"/>
          </a:bodyPr>
          <a:lstStyle/>
          <a:p>
            <a:r>
              <a:rPr lang="en-US" altLang="ja-JP" dirty="0" smtClean="0">
                <a:solidFill>
                  <a:schemeClr val="bg1"/>
                </a:solidFill>
              </a:rPr>
              <a:t>n</a:t>
            </a:r>
            <a:r>
              <a:rPr lang="ja-JP" altLang="en-US" dirty="0" smtClean="0">
                <a:solidFill>
                  <a:schemeClr val="bg1"/>
                </a:solidFill>
              </a:rPr>
              <a:t>型半導体を作るには？シリコンを例に</a:t>
            </a:r>
            <a:endParaRPr lang="ja-JP" altLang="en-US" dirty="0">
              <a:solidFill>
                <a:schemeClr val="bg1"/>
              </a:solidFill>
            </a:endParaRPr>
          </a:p>
        </p:txBody>
      </p:sp>
      <p:sp>
        <p:nvSpPr>
          <p:cNvPr id="121859" name="Rectangle 3"/>
          <p:cNvSpPr>
            <a:spLocks noGrp="1" noChangeArrowheads="1"/>
          </p:cNvSpPr>
          <p:nvPr>
            <p:ph type="body" sz="half" idx="1"/>
          </p:nvPr>
        </p:nvSpPr>
        <p:spPr>
          <a:xfrm>
            <a:off x="483079" y="1664629"/>
            <a:ext cx="6150634" cy="3355945"/>
          </a:xfrm>
        </p:spPr>
        <p:txBody>
          <a:bodyPr>
            <a:normAutofit fontScale="92500" lnSpcReduction="10000"/>
          </a:bodyPr>
          <a:lstStyle/>
          <a:p>
            <a:r>
              <a:rPr lang="ja-JP" altLang="en-US" sz="2400" dirty="0" smtClean="0"/>
              <a:t>シリコン</a:t>
            </a:r>
            <a:r>
              <a:rPr lang="en-US" altLang="ja-JP" sz="2400" dirty="0" smtClean="0"/>
              <a:t>(Si)</a:t>
            </a:r>
            <a:r>
              <a:rPr lang="ja-JP" altLang="en-US" sz="2400" dirty="0" smtClean="0"/>
              <a:t>にリン</a:t>
            </a:r>
            <a:r>
              <a:rPr lang="en-US" altLang="ja-JP" sz="2400" dirty="0" smtClean="0"/>
              <a:t>(P)</a:t>
            </a:r>
            <a:r>
              <a:rPr lang="ja-JP" altLang="en-US" sz="2400" dirty="0" smtClean="0"/>
              <a:t>を添加すると</a:t>
            </a:r>
            <a:r>
              <a:rPr lang="en-US" altLang="ja-JP" sz="2400" dirty="0" smtClean="0"/>
              <a:t>n</a:t>
            </a:r>
            <a:r>
              <a:rPr lang="ja-JP" altLang="en-US" sz="2400" dirty="0" smtClean="0"/>
              <a:t>型になります。</a:t>
            </a:r>
            <a:endParaRPr lang="ja-JP" altLang="en-US" sz="2400" dirty="0"/>
          </a:p>
          <a:p>
            <a:r>
              <a:rPr lang="en-US" altLang="ja-JP" sz="2400" dirty="0"/>
              <a:t>P</a:t>
            </a:r>
            <a:r>
              <a:rPr lang="ja-JP" altLang="en-US" sz="2400" dirty="0"/>
              <a:t>は</a:t>
            </a:r>
            <a:r>
              <a:rPr lang="en-US" altLang="ja-JP" sz="2400" dirty="0"/>
              <a:t>Si</a:t>
            </a:r>
            <a:r>
              <a:rPr lang="ja-JP" altLang="en-US" sz="2400" dirty="0"/>
              <a:t>原子の</a:t>
            </a:r>
            <a:r>
              <a:rPr lang="ja-JP" altLang="en-US" sz="2400" dirty="0" smtClean="0"/>
              <a:t>位置に入ります。</a:t>
            </a:r>
            <a:r>
              <a:rPr lang="en-US" altLang="ja-JP" sz="2400" dirty="0" smtClean="0"/>
              <a:t>P</a:t>
            </a:r>
            <a:r>
              <a:rPr lang="ja-JP" altLang="en-US" sz="2400" dirty="0" smtClean="0"/>
              <a:t>は</a:t>
            </a:r>
            <a:r>
              <a:rPr lang="en-US" altLang="ja-JP" sz="2400" dirty="0" smtClean="0"/>
              <a:t>5</a:t>
            </a:r>
            <a:r>
              <a:rPr lang="ja-JP" altLang="en-US" sz="2400" dirty="0" smtClean="0"/>
              <a:t>価なので原子核の正電荷は</a:t>
            </a:r>
            <a:r>
              <a:rPr lang="ja-JP" altLang="en-US" sz="2400" dirty="0"/>
              <a:t>周りの</a:t>
            </a:r>
            <a:r>
              <a:rPr lang="en-US" altLang="ja-JP" sz="2400" dirty="0" smtClean="0"/>
              <a:t>Si</a:t>
            </a:r>
            <a:r>
              <a:rPr lang="ja-JP" altLang="en-US" sz="2400" dirty="0" smtClean="0"/>
              <a:t>より高く、正</a:t>
            </a:r>
            <a:r>
              <a:rPr lang="ja-JP" altLang="en-US" sz="2400" dirty="0"/>
              <a:t>に</a:t>
            </a:r>
            <a:r>
              <a:rPr lang="ja-JP" altLang="en-US" sz="2400" dirty="0" smtClean="0"/>
              <a:t>帯電します。</a:t>
            </a:r>
            <a:endParaRPr lang="ja-JP" altLang="en-US" sz="2400" dirty="0"/>
          </a:p>
          <a:p>
            <a:r>
              <a:rPr lang="ja-JP" altLang="en-US" sz="2400" dirty="0" smtClean="0"/>
              <a:t>結晶</a:t>
            </a:r>
            <a:r>
              <a:rPr lang="ja-JP" altLang="en-US" sz="2400" dirty="0"/>
              <a:t>の結合には</a:t>
            </a:r>
            <a:r>
              <a:rPr lang="en-US" altLang="ja-JP" sz="2400" dirty="0"/>
              <a:t>4</a:t>
            </a:r>
            <a:r>
              <a:rPr lang="ja-JP" altLang="en-US" sz="2400" dirty="0"/>
              <a:t>個の電子が必要なので、電子が</a:t>
            </a:r>
            <a:r>
              <a:rPr lang="en-US" altLang="ja-JP" sz="2400" dirty="0"/>
              <a:t>1</a:t>
            </a:r>
            <a:r>
              <a:rPr lang="ja-JP" altLang="en-US" sz="2400" dirty="0" smtClean="0"/>
              <a:t>個余ります。</a:t>
            </a:r>
            <a:r>
              <a:rPr lang="ja-JP" altLang="en-US" sz="2400" dirty="0"/>
              <a:t>この電子が</a:t>
            </a:r>
            <a:r>
              <a:rPr lang="en-US" altLang="ja-JP" sz="2400" dirty="0"/>
              <a:t>P</a:t>
            </a:r>
            <a:r>
              <a:rPr lang="ja-JP" altLang="en-US" sz="2400" dirty="0"/>
              <a:t>原子核付近の正の電荷にクーロン力</a:t>
            </a:r>
            <a:r>
              <a:rPr lang="ja-JP" altLang="en-US" sz="2400" dirty="0" smtClean="0"/>
              <a:t>でつかまって、</a:t>
            </a:r>
            <a:r>
              <a:rPr lang="ja-JP" altLang="en-US" sz="2400" dirty="0"/>
              <a:t>水素原子型の軌道</a:t>
            </a:r>
            <a:r>
              <a:rPr lang="ja-JP" altLang="en-US" sz="2400" dirty="0" smtClean="0"/>
              <a:t>を回ります。</a:t>
            </a:r>
            <a:r>
              <a:rPr lang="ja-JP" altLang="en-US" sz="2400" dirty="0"/>
              <a:t>これが中性ドナー</a:t>
            </a:r>
            <a:r>
              <a:rPr lang="ja-JP" altLang="en-US" sz="2400" dirty="0" smtClean="0"/>
              <a:t>です。</a:t>
            </a:r>
            <a:endParaRPr lang="ja-JP" altLang="en-US" sz="2400" dirty="0"/>
          </a:p>
          <a:p>
            <a:r>
              <a:rPr lang="ja-JP" altLang="en-US" sz="2400" dirty="0" smtClean="0"/>
              <a:t>温度を上げると</a:t>
            </a:r>
            <a:r>
              <a:rPr lang="en-US" altLang="ja-JP" sz="2400" dirty="0"/>
              <a:t>P</a:t>
            </a:r>
            <a:r>
              <a:rPr lang="ja-JP" altLang="en-US" sz="2400" dirty="0" smtClean="0"/>
              <a:t>原子につかまっていた電子は</a:t>
            </a:r>
            <a:r>
              <a:rPr lang="en-US" altLang="ja-JP" sz="2400" dirty="0" smtClean="0"/>
              <a:t>P</a:t>
            </a:r>
            <a:r>
              <a:rPr lang="ja-JP" altLang="en-US" sz="2400" dirty="0" smtClean="0"/>
              <a:t>原子を離れ、結晶</a:t>
            </a:r>
            <a:r>
              <a:rPr lang="ja-JP" altLang="en-US" sz="2400" dirty="0"/>
              <a:t>全体に</a:t>
            </a:r>
            <a:r>
              <a:rPr lang="ja-JP" altLang="en-US" sz="2400" dirty="0" smtClean="0"/>
              <a:t>広がります。電子がいなくなった</a:t>
            </a:r>
            <a:r>
              <a:rPr lang="en-US" altLang="ja-JP" sz="2400" dirty="0" smtClean="0"/>
              <a:t>P</a:t>
            </a:r>
            <a:r>
              <a:rPr lang="ja-JP" altLang="en-US" sz="2400" dirty="0"/>
              <a:t>はイオン化ドナー</a:t>
            </a:r>
            <a:r>
              <a:rPr lang="ja-JP" altLang="en-US" sz="2400" dirty="0" smtClean="0"/>
              <a:t>とよばれます。</a:t>
            </a:r>
            <a:endParaRPr lang="ja-JP" altLang="en-US" sz="2400" dirty="0"/>
          </a:p>
        </p:txBody>
      </p:sp>
      <p:grpSp>
        <p:nvGrpSpPr>
          <p:cNvPr id="121860" name="Group 4"/>
          <p:cNvGrpSpPr>
            <a:grpSpLocks/>
          </p:cNvGrpSpPr>
          <p:nvPr/>
        </p:nvGrpSpPr>
        <p:grpSpPr bwMode="auto">
          <a:xfrm>
            <a:off x="6859467" y="2387600"/>
            <a:ext cx="1890345" cy="2376488"/>
            <a:chOff x="2712" y="2809"/>
            <a:chExt cx="1290" cy="1497"/>
          </a:xfrm>
        </p:grpSpPr>
        <p:sp>
          <p:nvSpPr>
            <p:cNvPr id="121861" name="Oval 5"/>
            <p:cNvSpPr>
              <a:spLocks noChangeArrowheads="1"/>
            </p:cNvSpPr>
            <p:nvPr/>
          </p:nvSpPr>
          <p:spPr bwMode="auto">
            <a:xfrm rot="2129198">
              <a:off x="2758" y="2809"/>
              <a:ext cx="862" cy="149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1862" name="Group 6"/>
            <p:cNvGrpSpPr>
              <a:grpSpLocks/>
            </p:cNvGrpSpPr>
            <p:nvPr/>
          </p:nvGrpSpPr>
          <p:grpSpPr bwMode="auto">
            <a:xfrm>
              <a:off x="2712" y="3113"/>
              <a:ext cx="997" cy="997"/>
              <a:chOff x="2712" y="3113"/>
              <a:chExt cx="997" cy="997"/>
            </a:xfrm>
          </p:grpSpPr>
          <p:sp>
            <p:nvSpPr>
              <p:cNvPr id="121863" name="Oval 7"/>
              <p:cNvSpPr>
                <a:spLocks noChangeArrowheads="1"/>
              </p:cNvSpPr>
              <p:nvPr/>
            </p:nvSpPr>
            <p:spPr bwMode="auto">
              <a:xfrm>
                <a:off x="3165" y="3748"/>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1864" name="Freeform 8"/>
              <p:cNvSpPr>
                <a:spLocks/>
              </p:cNvSpPr>
              <p:nvPr/>
            </p:nvSpPr>
            <p:spPr bwMode="auto">
              <a:xfrm>
                <a:off x="2848" y="3249"/>
                <a:ext cx="680" cy="289"/>
              </a:xfrm>
              <a:custGeom>
                <a:avLst/>
                <a:gdLst>
                  <a:gd name="T0" fmla="*/ 0 w 680"/>
                  <a:gd name="T1" fmla="*/ 0 h 289"/>
                  <a:gd name="T2" fmla="*/ 367 w 680"/>
                  <a:gd name="T3" fmla="*/ 289 h 289"/>
                  <a:gd name="T4" fmla="*/ 680 w 680"/>
                  <a:gd name="T5" fmla="*/ 0 h 289"/>
                </a:gdLst>
                <a:ahLst/>
                <a:cxnLst>
                  <a:cxn ang="0">
                    <a:pos x="T0" y="T1"/>
                  </a:cxn>
                  <a:cxn ang="0">
                    <a:pos x="T2" y="T3"/>
                  </a:cxn>
                  <a:cxn ang="0">
                    <a:pos x="T4" y="T5"/>
                  </a:cxn>
                </a:cxnLst>
                <a:rect l="0" t="0" r="r" b="b"/>
                <a:pathLst>
                  <a:path w="680" h="289">
                    <a:moveTo>
                      <a:pt x="0" y="0"/>
                    </a:moveTo>
                    <a:lnTo>
                      <a:pt x="367" y="289"/>
                    </a:lnTo>
                    <a:lnTo>
                      <a:pt x="68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5" name="Freeform 9"/>
              <p:cNvSpPr>
                <a:spLocks/>
              </p:cNvSpPr>
              <p:nvPr/>
            </p:nvSpPr>
            <p:spPr bwMode="auto">
              <a:xfrm>
                <a:off x="3115" y="3521"/>
                <a:ext cx="141" cy="328"/>
              </a:xfrm>
              <a:custGeom>
                <a:avLst/>
                <a:gdLst>
                  <a:gd name="T0" fmla="*/ 0 w 141"/>
                  <a:gd name="T1" fmla="*/ 328 h 328"/>
                  <a:gd name="T2" fmla="*/ 81 w 141"/>
                  <a:gd name="T3" fmla="*/ 0 h 328"/>
                  <a:gd name="T4" fmla="*/ 141 w 141"/>
                  <a:gd name="T5" fmla="*/ 272 h 328"/>
                </a:gdLst>
                <a:ahLst/>
                <a:cxnLst>
                  <a:cxn ang="0">
                    <a:pos x="T0" y="T1"/>
                  </a:cxn>
                  <a:cxn ang="0">
                    <a:pos x="T2" y="T3"/>
                  </a:cxn>
                  <a:cxn ang="0">
                    <a:pos x="T4" y="T5"/>
                  </a:cxn>
                </a:cxnLst>
                <a:rect l="0" t="0" r="r" b="b"/>
                <a:pathLst>
                  <a:path w="141" h="328">
                    <a:moveTo>
                      <a:pt x="0" y="328"/>
                    </a:moveTo>
                    <a:lnTo>
                      <a:pt x="81" y="0"/>
                    </a:lnTo>
                    <a:lnTo>
                      <a:pt x="141" y="27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6" name="Oval 10"/>
              <p:cNvSpPr>
                <a:spLocks noChangeArrowheads="1"/>
              </p:cNvSpPr>
              <p:nvPr/>
            </p:nvSpPr>
            <p:spPr bwMode="auto">
              <a:xfrm>
                <a:off x="2712" y="3113"/>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1867" name="Oval 11"/>
              <p:cNvSpPr>
                <a:spLocks noChangeArrowheads="1"/>
              </p:cNvSpPr>
              <p:nvPr/>
            </p:nvSpPr>
            <p:spPr bwMode="auto">
              <a:xfrm>
                <a:off x="3437" y="3158"/>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1868" name="Oval 12"/>
              <p:cNvSpPr>
                <a:spLocks noChangeArrowheads="1"/>
              </p:cNvSpPr>
              <p:nvPr/>
            </p:nvSpPr>
            <p:spPr bwMode="auto">
              <a:xfrm>
                <a:off x="2984" y="3838"/>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1869" name="Oval 13"/>
              <p:cNvSpPr>
                <a:spLocks noChangeArrowheads="1"/>
              </p:cNvSpPr>
              <p:nvPr/>
            </p:nvSpPr>
            <p:spPr bwMode="auto">
              <a:xfrm>
                <a:off x="3074" y="3385"/>
                <a:ext cx="272" cy="272"/>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grpSp>
        <p:sp>
          <p:nvSpPr>
            <p:cNvPr id="121870" name="Text Box 14"/>
            <p:cNvSpPr txBox="1">
              <a:spLocks noChangeArrowheads="1"/>
            </p:cNvSpPr>
            <p:nvPr/>
          </p:nvSpPr>
          <p:spPr bwMode="auto">
            <a:xfrm>
              <a:off x="3062" y="3397"/>
              <a:ext cx="27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a:solidFill>
                    <a:schemeClr val="bg1"/>
                  </a:solidFill>
                </a:rPr>
                <a:t>P</a:t>
              </a:r>
              <a:r>
                <a:rPr lang="en-US" altLang="ja-JP" sz="2000" baseline="30000" dirty="0">
                  <a:solidFill>
                    <a:schemeClr val="bg1"/>
                  </a:solidFill>
                </a:rPr>
                <a:t>+</a:t>
              </a:r>
            </a:p>
          </p:txBody>
        </p:sp>
        <p:sp>
          <p:nvSpPr>
            <p:cNvPr id="121871" name="Oval 15"/>
            <p:cNvSpPr>
              <a:spLocks noChangeArrowheads="1"/>
            </p:cNvSpPr>
            <p:nvPr/>
          </p:nvSpPr>
          <p:spPr bwMode="auto">
            <a:xfrm>
              <a:off x="3619" y="3566"/>
              <a:ext cx="91" cy="9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872" name="Text Box 16"/>
            <p:cNvSpPr txBox="1">
              <a:spLocks noChangeArrowheads="1"/>
            </p:cNvSpPr>
            <p:nvPr/>
          </p:nvSpPr>
          <p:spPr bwMode="auto">
            <a:xfrm>
              <a:off x="3561" y="3660"/>
              <a:ext cx="4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電子</a:t>
              </a:r>
            </a:p>
          </p:txBody>
        </p:sp>
      </p:grpSp>
      <p:graphicFrame>
        <p:nvGraphicFramePr>
          <p:cNvPr id="121944" name="Group 88"/>
          <p:cNvGraphicFramePr>
            <a:graphicFrameLocks noGrp="1"/>
          </p:cNvGraphicFramePr>
          <p:nvPr>
            <p:ph sz="half" idx="2"/>
          </p:nvPr>
        </p:nvGraphicFramePr>
        <p:xfrm>
          <a:off x="4705350" y="5116513"/>
          <a:ext cx="4044462" cy="1533844"/>
        </p:xfrm>
        <a:graphic>
          <a:graphicData uri="http://schemas.openxmlformats.org/drawingml/2006/table">
            <a:tbl>
              <a:tblPr/>
              <a:tblGrid>
                <a:gridCol w="1348154"/>
                <a:gridCol w="1348154"/>
                <a:gridCol w="1348154"/>
              </a:tblGrid>
              <a:tr h="0">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IIIB</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IV</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V</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92113">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B</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C</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N</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r>
              <a:tr h="427038">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Al</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Si</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P</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r>
              <a:tr h="379413">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Ga</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Ge</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As</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r>
            </a:tbl>
          </a:graphicData>
        </a:graphic>
      </p:graphicFrame>
    </p:spTree>
    <p:extLst>
      <p:ext uri="{BB962C8B-B14F-4D97-AF65-F5344CB8AC3E}">
        <p14:creationId xmlns:p14="http://schemas.microsoft.com/office/powerpoint/2010/main" val="1308109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199" y="274638"/>
            <a:ext cx="5736567" cy="1143000"/>
          </a:xfrm>
          <a:solidFill>
            <a:srgbClr val="00B0F0"/>
          </a:solidFill>
        </p:spPr>
        <p:txBody>
          <a:bodyPr>
            <a:normAutofit fontScale="90000"/>
          </a:bodyPr>
          <a:lstStyle/>
          <a:p>
            <a:r>
              <a:rPr lang="en-US" altLang="ja-JP" dirty="0" smtClean="0">
                <a:solidFill>
                  <a:schemeClr val="bg1"/>
                </a:solidFill>
              </a:rPr>
              <a:t>p</a:t>
            </a:r>
            <a:r>
              <a:rPr lang="ja-JP" altLang="en-US" dirty="0" smtClean="0">
                <a:solidFill>
                  <a:schemeClr val="bg1"/>
                </a:solidFill>
              </a:rPr>
              <a:t>型半導体を作るには？シリコンを例に</a:t>
            </a:r>
            <a:endParaRPr lang="ja-JP" altLang="en-US" dirty="0">
              <a:solidFill>
                <a:schemeClr val="bg1"/>
              </a:solidFill>
            </a:endParaRPr>
          </a:p>
        </p:txBody>
      </p:sp>
      <p:sp>
        <p:nvSpPr>
          <p:cNvPr id="120835" name="Rectangle 3"/>
          <p:cNvSpPr>
            <a:spLocks noGrp="1" noChangeArrowheads="1"/>
          </p:cNvSpPr>
          <p:nvPr>
            <p:ph type="body" sz="half" idx="1"/>
          </p:nvPr>
        </p:nvSpPr>
        <p:spPr>
          <a:xfrm>
            <a:off x="350228" y="1600200"/>
            <a:ext cx="6244003" cy="3727450"/>
          </a:xfrm>
        </p:spPr>
        <p:txBody>
          <a:bodyPr>
            <a:normAutofit fontScale="92500" lnSpcReduction="10000"/>
          </a:bodyPr>
          <a:lstStyle/>
          <a:p>
            <a:r>
              <a:rPr lang="ja-JP" altLang="en-US" sz="2400" dirty="0" smtClean="0"/>
              <a:t>シリコンにホウ素</a:t>
            </a:r>
            <a:r>
              <a:rPr lang="en-US" altLang="ja-JP" sz="2400" dirty="0" smtClean="0"/>
              <a:t>(B) </a:t>
            </a:r>
            <a:r>
              <a:rPr lang="ja-JP" altLang="en-US" sz="2400" dirty="0" smtClean="0"/>
              <a:t>を添加すると</a:t>
            </a:r>
            <a:r>
              <a:rPr lang="en-US" altLang="ja-JP" sz="2400" dirty="0" smtClean="0"/>
              <a:t>p</a:t>
            </a:r>
            <a:r>
              <a:rPr lang="ja-JP" altLang="en-US" sz="2400" dirty="0" smtClean="0"/>
              <a:t>型になります。</a:t>
            </a:r>
            <a:endParaRPr lang="ja-JP" altLang="en-US" sz="2400" dirty="0"/>
          </a:p>
          <a:p>
            <a:r>
              <a:rPr lang="en-US" altLang="ja-JP" sz="2400" dirty="0"/>
              <a:t>B</a:t>
            </a:r>
            <a:r>
              <a:rPr lang="ja-JP" altLang="en-US" sz="2400" dirty="0"/>
              <a:t>は</a:t>
            </a:r>
            <a:r>
              <a:rPr lang="en-US" altLang="ja-JP" sz="2400" dirty="0"/>
              <a:t>Si</a:t>
            </a:r>
            <a:r>
              <a:rPr lang="ja-JP" altLang="en-US" sz="2400" dirty="0"/>
              <a:t>原子の</a:t>
            </a:r>
            <a:r>
              <a:rPr lang="ja-JP" altLang="en-US" sz="2400" dirty="0" smtClean="0"/>
              <a:t>位置に入ります。</a:t>
            </a:r>
            <a:r>
              <a:rPr lang="en-US" altLang="ja-JP" sz="2400" dirty="0"/>
              <a:t>B</a:t>
            </a:r>
            <a:r>
              <a:rPr lang="ja-JP" altLang="en-US" sz="2400" dirty="0"/>
              <a:t>の原子核は周りの</a:t>
            </a:r>
            <a:r>
              <a:rPr lang="en-US" altLang="ja-JP" sz="2400" dirty="0"/>
              <a:t>Si</a:t>
            </a:r>
            <a:r>
              <a:rPr lang="ja-JP" altLang="en-US" sz="2400" dirty="0"/>
              <a:t>に比べ正電荷が少ないので</a:t>
            </a:r>
            <a:r>
              <a:rPr lang="ja-JP" altLang="en-US" sz="2400" dirty="0" smtClean="0"/>
              <a:t>負の電荷を帯びます。</a:t>
            </a:r>
            <a:endParaRPr lang="ja-JP" altLang="en-US" sz="2400" dirty="0"/>
          </a:p>
          <a:p>
            <a:r>
              <a:rPr lang="ja-JP" altLang="en-US" sz="2400" dirty="0"/>
              <a:t>シリコン結晶の結合には</a:t>
            </a:r>
            <a:r>
              <a:rPr lang="en-US" altLang="ja-JP" sz="2400" dirty="0"/>
              <a:t>4</a:t>
            </a:r>
            <a:r>
              <a:rPr lang="ja-JP" altLang="en-US" sz="2400" dirty="0"/>
              <a:t>個の電子が必要なので、周りから電子を</a:t>
            </a:r>
            <a:r>
              <a:rPr lang="en-US" altLang="ja-JP" sz="2400" dirty="0"/>
              <a:t>1</a:t>
            </a:r>
            <a:r>
              <a:rPr lang="ja-JP" altLang="en-US" sz="2400" dirty="0"/>
              <a:t>個借りて結合に</a:t>
            </a:r>
            <a:r>
              <a:rPr lang="ja-JP" altLang="en-US" sz="2400" dirty="0" smtClean="0"/>
              <a:t>使います。</a:t>
            </a:r>
            <a:r>
              <a:rPr lang="ja-JP" altLang="en-US" sz="2400" dirty="0"/>
              <a:t>電子の抜け穴</a:t>
            </a:r>
            <a:r>
              <a:rPr lang="en-US" altLang="ja-JP" sz="2400" dirty="0"/>
              <a:t>(</a:t>
            </a:r>
            <a:r>
              <a:rPr lang="ja-JP" altLang="en-US" sz="2400" dirty="0"/>
              <a:t>ホール</a:t>
            </a:r>
            <a:r>
              <a:rPr lang="en-US" altLang="ja-JP" sz="2400" dirty="0" smtClean="0"/>
              <a:t>)</a:t>
            </a:r>
            <a:r>
              <a:rPr lang="ja-JP" altLang="en-US" sz="2400" dirty="0" smtClean="0"/>
              <a:t>は＋なので、</a:t>
            </a:r>
            <a:r>
              <a:rPr lang="en-US" altLang="ja-JP" sz="2400" dirty="0" smtClean="0"/>
              <a:t>B</a:t>
            </a:r>
            <a:r>
              <a:rPr lang="ja-JP" altLang="en-US" sz="2400" dirty="0"/>
              <a:t>原子核付近の負の電荷にクーロン力</a:t>
            </a:r>
            <a:r>
              <a:rPr lang="ja-JP" altLang="en-US" sz="2400" dirty="0" smtClean="0"/>
              <a:t>でつかまって、</a:t>
            </a:r>
            <a:r>
              <a:rPr lang="ja-JP" altLang="en-US" sz="2400" dirty="0"/>
              <a:t>水素原子型の軌道</a:t>
            </a:r>
            <a:r>
              <a:rPr lang="ja-JP" altLang="en-US" sz="2400" dirty="0" smtClean="0"/>
              <a:t>を回ります。</a:t>
            </a:r>
            <a:endParaRPr lang="ja-JP" altLang="en-US" sz="2400" dirty="0"/>
          </a:p>
          <a:p>
            <a:r>
              <a:rPr lang="ja-JP" altLang="en-US" sz="2400" dirty="0"/>
              <a:t>熱的に束縛が解けると、結晶全体にホールが</a:t>
            </a:r>
            <a:r>
              <a:rPr lang="ja-JP" altLang="en-US" sz="2400" dirty="0" smtClean="0"/>
              <a:t>広がります。ホールを失ったホウ素はイオン化</a:t>
            </a:r>
            <a:r>
              <a:rPr lang="ja-JP" altLang="en-US" sz="2400" dirty="0"/>
              <a:t>アクセプタと</a:t>
            </a:r>
            <a:r>
              <a:rPr lang="ja-JP" altLang="en-US" sz="2400" dirty="0" smtClean="0"/>
              <a:t>なります。</a:t>
            </a:r>
            <a:endParaRPr lang="ja-JP" altLang="en-US" sz="2400" dirty="0"/>
          </a:p>
        </p:txBody>
      </p:sp>
      <p:grpSp>
        <p:nvGrpSpPr>
          <p:cNvPr id="120840" name="Group 8"/>
          <p:cNvGrpSpPr>
            <a:grpSpLocks/>
          </p:cNvGrpSpPr>
          <p:nvPr/>
        </p:nvGrpSpPr>
        <p:grpSpPr bwMode="auto">
          <a:xfrm>
            <a:off x="6855070" y="2354263"/>
            <a:ext cx="2360735" cy="2325687"/>
            <a:chOff x="4163" y="2855"/>
            <a:chExt cx="1611" cy="1465"/>
          </a:xfrm>
        </p:grpSpPr>
        <p:grpSp>
          <p:nvGrpSpPr>
            <p:cNvPr id="120841" name="Group 9"/>
            <p:cNvGrpSpPr>
              <a:grpSpLocks/>
            </p:cNvGrpSpPr>
            <p:nvPr/>
          </p:nvGrpSpPr>
          <p:grpSpPr bwMode="auto">
            <a:xfrm>
              <a:off x="4163" y="3113"/>
              <a:ext cx="997" cy="997"/>
              <a:chOff x="4163" y="3113"/>
              <a:chExt cx="997" cy="997"/>
            </a:xfrm>
          </p:grpSpPr>
          <p:sp>
            <p:nvSpPr>
              <p:cNvPr id="120842" name="Oval 10"/>
              <p:cNvSpPr>
                <a:spLocks noChangeArrowheads="1"/>
              </p:cNvSpPr>
              <p:nvPr/>
            </p:nvSpPr>
            <p:spPr bwMode="auto">
              <a:xfrm>
                <a:off x="4616" y="3748"/>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0843" name="Freeform 11"/>
              <p:cNvSpPr>
                <a:spLocks/>
              </p:cNvSpPr>
              <p:nvPr/>
            </p:nvSpPr>
            <p:spPr bwMode="auto">
              <a:xfrm>
                <a:off x="4299" y="3249"/>
                <a:ext cx="680" cy="289"/>
              </a:xfrm>
              <a:custGeom>
                <a:avLst/>
                <a:gdLst>
                  <a:gd name="T0" fmla="*/ 0 w 680"/>
                  <a:gd name="T1" fmla="*/ 0 h 289"/>
                  <a:gd name="T2" fmla="*/ 367 w 680"/>
                  <a:gd name="T3" fmla="*/ 289 h 289"/>
                  <a:gd name="T4" fmla="*/ 680 w 680"/>
                  <a:gd name="T5" fmla="*/ 0 h 289"/>
                </a:gdLst>
                <a:ahLst/>
                <a:cxnLst>
                  <a:cxn ang="0">
                    <a:pos x="T0" y="T1"/>
                  </a:cxn>
                  <a:cxn ang="0">
                    <a:pos x="T2" y="T3"/>
                  </a:cxn>
                  <a:cxn ang="0">
                    <a:pos x="T4" y="T5"/>
                  </a:cxn>
                </a:cxnLst>
                <a:rect l="0" t="0" r="r" b="b"/>
                <a:pathLst>
                  <a:path w="680" h="289">
                    <a:moveTo>
                      <a:pt x="0" y="0"/>
                    </a:moveTo>
                    <a:lnTo>
                      <a:pt x="367" y="289"/>
                    </a:lnTo>
                    <a:lnTo>
                      <a:pt x="68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44" name="Freeform 12"/>
              <p:cNvSpPr>
                <a:spLocks/>
              </p:cNvSpPr>
              <p:nvPr/>
            </p:nvSpPr>
            <p:spPr bwMode="auto">
              <a:xfrm>
                <a:off x="4566" y="3521"/>
                <a:ext cx="141" cy="328"/>
              </a:xfrm>
              <a:custGeom>
                <a:avLst/>
                <a:gdLst>
                  <a:gd name="T0" fmla="*/ 0 w 141"/>
                  <a:gd name="T1" fmla="*/ 328 h 328"/>
                  <a:gd name="T2" fmla="*/ 81 w 141"/>
                  <a:gd name="T3" fmla="*/ 0 h 328"/>
                  <a:gd name="T4" fmla="*/ 141 w 141"/>
                  <a:gd name="T5" fmla="*/ 272 h 328"/>
                </a:gdLst>
                <a:ahLst/>
                <a:cxnLst>
                  <a:cxn ang="0">
                    <a:pos x="T0" y="T1"/>
                  </a:cxn>
                  <a:cxn ang="0">
                    <a:pos x="T2" y="T3"/>
                  </a:cxn>
                  <a:cxn ang="0">
                    <a:pos x="T4" y="T5"/>
                  </a:cxn>
                </a:cxnLst>
                <a:rect l="0" t="0" r="r" b="b"/>
                <a:pathLst>
                  <a:path w="141" h="328">
                    <a:moveTo>
                      <a:pt x="0" y="328"/>
                    </a:moveTo>
                    <a:lnTo>
                      <a:pt x="81" y="0"/>
                    </a:lnTo>
                    <a:lnTo>
                      <a:pt x="141" y="27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45" name="Oval 13"/>
              <p:cNvSpPr>
                <a:spLocks noChangeArrowheads="1"/>
              </p:cNvSpPr>
              <p:nvPr/>
            </p:nvSpPr>
            <p:spPr bwMode="auto">
              <a:xfrm>
                <a:off x="4163" y="3113"/>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0846" name="Oval 14"/>
              <p:cNvSpPr>
                <a:spLocks noChangeArrowheads="1"/>
              </p:cNvSpPr>
              <p:nvPr/>
            </p:nvSpPr>
            <p:spPr bwMode="auto">
              <a:xfrm>
                <a:off x="4888" y="3158"/>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0847" name="Oval 15"/>
              <p:cNvSpPr>
                <a:spLocks noChangeArrowheads="1"/>
              </p:cNvSpPr>
              <p:nvPr/>
            </p:nvSpPr>
            <p:spPr bwMode="auto">
              <a:xfrm>
                <a:off x="4435" y="3838"/>
                <a:ext cx="272" cy="2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9900"/>
                  </a:solidFill>
                </a:endParaRPr>
              </a:p>
            </p:txBody>
          </p:sp>
          <p:sp>
            <p:nvSpPr>
              <p:cNvPr id="120848" name="Oval 16"/>
              <p:cNvSpPr>
                <a:spLocks noChangeArrowheads="1"/>
              </p:cNvSpPr>
              <p:nvPr/>
            </p:nvSpPr>
            <p:spPr bwMode="auto">
              <a:xfrm>
                <a:off x="4525" y="3385"/>
                <a:ext cx="272" cy="272"/>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CC0000"/>
                  </a:solidFill>
                </a:endParaRPr>
              </a:p>
            </p:txBody>
          </p:sp>
        </p:grpSp>
        <p:sp>
          <p:nvSpPr>
            <p:cNvPr id="120849" name="Oval 17"/>
            <p:cNvSpPr>
              <a:spLocks noChangeArrowheads="1"/>
            </p:cNvSpPr>
            <p:nvPr/>
          </p:nvSpPr>
          <p:spPr bwMode="auto">
            <a:xfrm>
              <a:off x="5070" y="3566"/>
              <a:ext cx="91" cy="9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srgbClr val="FF3300"/>
                </a:solidFill>
              </a:endParaRPr>
            </a:p>
          </p:txBody>
        </p:sp>
        <p:grpSp>
          <p:nvGrpSpPr>
            <p:cNvPr id="120850" name="Group 18"/>
            <p:cNvGrpSpPr>
              <a:grpSpLocks/>
            </p:cNvGrpSpPr>
            <p:nvPr/>
          </p:nvGrpSpPr>
          <p:grpSpPr bwMode="auto">
            <a:xfrm>
              <a:off x="4209" y="2855"/>
              <a:ext cx="1565" cy="1465"/>
              <a:chOff x="4209" y="2855"/>
              <a:chExt cx="1565" cy="1465"/>
            </a:xfrm>
          </p:grpSpPr>
          <p:sp>
            <p:nvSpPr>
              <p:cNvPr id="120851" name="Oval 19"/>
              <p:cNvSpPr>
                <a:spLocks noChangeArrowheads="1"/>
              </p:cNvSpPr>
              <p:nvPr/>
            </p:nvSpPr>
            <p:spPr bwMode="auto">
              <a:xfrm rot="2129198">
                <a:off x="4209" y="2855"/>
                <a:ext cx="862" cy="146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2" name="Text Box 20"/>
              <p:cNvSpPr txBox="1">
                <a:spLocks noChangeArrowheads="1"/>
              </p:cNvSpPr>
              <p:nvPr/>
            </p:nvSpPr>
            <p:spPr bwMode="auto">
              <a:xfrm>
                <a:off x="4526" y="3385"/>
                <a:ext cx="25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a:solidFill>
                      <a:schemeClr val="bg1"/>
                    </a:solidFill>
                  </a:rPr>
                  <a:t>B</a:t>
                </a:r>
                <a:r>
                  <a:rPr lang="en-US" altLang="ja-JP" sz="2000" baseline="30000" dirty="0">
                    <a:solidFill>
                      <a:schemeClr val="bg1"/>
                    </a:solidFill>
                  </a:rPr>
                  <a:t>-</a:t>
                </a:r>
              </a:p>
            </p:txBody>
          </p:sp>
          <p:sp>
            <p:nvSpPr>
              <p:cNvPr id="120853" name="Text Box 21"/>
              <p:cNvSpPr txBox="1">
                <a:spLocks noChangeArrowheads="1"/>
              </p:cNvSpPr>
              <p:nvPr/>
            </p:nvSpPr>
            <p:spPr bwMode="auto">
              <a:xfrm>
                <a:off x="5194" y="3524"/>
                <a:ext cx="5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ホール</a:t>
                </a:r>
              </a:p>
            </p:txBody>
          </p:sp>
        </p:grpSp>
      </p:grpSp>
      <p:graphicFrame>
        <p:nvGraphicFramePr>
          <p:cNvPr id="120926" name="Group 94"/>
          <p:cNvGraphicFramePr>
            <a:graphicFrameLocks noGrp="1"/>
          </p:cNvGraphicFramePr>
          <p:nvPr>
            <p:ph sz="half" idx="2"/>
          </p:nvPr>
        </p:nvGraphicFramePr>
        <p:xfrm>
          <a:off x="4749312" y="5184775"/>
          <a:ext cx="4044462" cy="1398588"/>
        </p:xfrm>
        <a:graphic>
          <a:graphicData uri="http://schemas.openxmlformats.org/drawingml/2006/table">
            <a:tbl>
              <a:tblPr/>
              <a:tblGrid>
                <a:gridCol w="1348154"/>
                <a:gridCol w="1348154"/>
                <a:gridCol w="1348154"/>
              </a:tblGrid>
              <a:tr h="349250">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IIIB</a:t>
                      </a:r>
                      <a:endParaRPr kumimoji="1" lang="en-US" altLang="ja-JP" sz="1600" b="0"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IV</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V</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50838">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B</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C</a:t>
                      </a:r>
                      <a:endParaRPr kumimoji="1" lang="en-US" altLang="ja-JP" sz="1600" b="0"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N</a:t>
                      </a:r>
                      <a:endParaRPr kumimoji="1" lang="en-US" altLang="ja-JP" sz="1600" b="0"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49250">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Al</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Si</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P</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49250">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Ga</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Ge</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As</a:t>
                      </a:r>
                      <a:endParaRPr kumimoji="1" lang="en-US" altLang="ja-JP" sz="16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287549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4639"/>
            <a:ext cx="4037162" cy="706437"/>
          </a:xfrm>
          <a:solidFill>
            <a:srgbClr val="00B0F0"/>
          </a:solidFill>
        </p:spPr>
        <p:txBody>
          <a:bodyPr/>
          <a:lstStyle/>
          <a:p>
            <a:r>
              <a:rPr lang="ja-JP" altLang="en-US" sz="4000" dirty="0">
                <a:solidFill>
                  <a:schemeClr val="bg1"/>
                </a:solidFill>
              </a:rPr>
              <a:t>半導体ｐｎ接合</a:t>
            </a:r>
          </a:p>
        </p:txBody>
      </p:sp>
      <p:grpSp>
        <p:nvGrpSpPr>
          <p:cNvPr id="125066" name="Group 138"/>
          <p:cNvGrpSpPr>
            <a:grpSpLocks/>
          </p:cNvGrpSpPr>
          <p:nvPr/>
        </p:nvGrpSpPr>
        <p:grpSpPr bwMode="auto">
          <a:xfrm>
            <a:off x="897784" y="912813"/>
            <a:ext cx="7667876" cy="5945187"/>
            <a:chOff x="172" y="577"/>
            <a:chExt cx="5232" cy="3745"/>
          </a:xfrm>
        </p:grpSpPr>
        <p:sp>
          <p:nvSpPr>
            <p:cNvPr id="124932" name="Text Box 4"/>
            <p:cNvSpPr txBox="1">
              <a:spLocks noChangeArrowheads="1"/>
            </p:cNvSpPr>
            <p:nvPr/>
          </p:nvSpPr>
          <p:spPr bwMode="auto">
            <a:xfrm>
              <a:off x="2213" y="1591"/>
              <a:ext cx="3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smtClean="0">
                  <a:solidFill>
                    <a:srgbClr val="0000FF"/>
                  </a:solidFill>
                </a:rPr>
                <a:t>n</a:t>
              </a:r>
              <a:r>
                <a:rPr lang="ja-JP" altLang="en-US" sz="1800" dirty="0" smtClean="0">
                  <a:solidFill>
                    <a:srgbClr val="0000FF"/>
                  </a:solidFill>
                </a:rPr>
                <a:t>型</a:t>
              </a:r>
              <a:endParaRPr lang="ja-JP" altLang="en-US" sz="1800" dirty="0">
                <a:solidFill>
                  <a:srgbClr val="0000FF"/>
                </a:solidFill>
              </a:endParaRPr>
            </a:p>
          </p:txBody>
        </p:sp>
        <p:sp>
          <p:nvSpPr>
            <p:cNvPr id="124933" name="Text Box 5"/>
            <p:cNvSpPr txBox="1">
              <a:spLocks noChangeArrowheads="1"/>
            </p:cNvSpPr>
            <p:nvPr/>
          </p:nvSpPr>
          <p:spPr bwMode="auto">
            <a:xfrm>
              <a:off x="716" y="1600"/>
              <a:ext cx="3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smtClean="0">
                  <a:solidFill>
                    <a:srgbClr val="FF0000"/>
                  </a:solidFill>
                </a:rPr>
                <a:t>p</a:t>
              </a:r>
              <a:r>
                <a:rPr lang="ja-JP" altLang="en-US" sz="1800" dirty="0" smtClean="0">
                  <a:solidFill>
                    <a:srgbClr val="FF0000"/>
                  </a:solidFill>
                </a:rPr>
                <a:t>型</a:t>
              </a:r>
              <a:endParaRPr lang="ja-JP" altLang="en-US" sz="1800" dirty="0">
                <a:solidFill>
                  <a:srgbClr val="FF0000"/>
                </a:solidFill>
              </a:endParaRPr>
            </a:p>
          </p:txBody>
        </p:sp>
        <p:sp>
          <p:nvSpPr>
            <p:cNvPr id="124934" name="Rectangle 6"/>
            <p:cNvSpPr>
              <a:spLocks noChangeArrowheads="1"/>
            </p:cNvSpPr>
            <p:nvPr/>
          </p:nvSpPr>
          <p:spPr bwMode="auto">
            <a:xfrm>
              <a:off x="172" y="869"/>
              <a:ext cx="1270" cy="726"/>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p>
          </p:txBody>
        </p:sp>
        <p:sp>
          <p:nvSpPr>
            <p:cNvPr id="124935" name="Oval 7"/>
            <p:cNvSpPr>
              <a:spLocks noChangeArrowheads="1"/>
            </p:cNvSpPr>
            <p:nvPr/>
          </p:nvSpPr>
          <p:spPr bwMode="auto">
            <a:xfrm>
              <a:off x="353" y="1142"/>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36" name="Oval 8"/>
            <p:cNvSpPr>
              <a:spLocks noChangeArrowheads="1"/>
            </p:cNvSpPr>
            <p:nvPr/>
          </p:nvSpPr>
          <p:spPr bwMode="auto">
            <a:xfrm>
              <a:off x="625" y="960"/>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37" name="Oval 9"/>
            <p:cNvSpPr>
              <a:spLocks noChangeArrowheads="1"/>
            </p:cNvSpPr>
            <p:nvPr/>
          </p:nvSpPr>
          <p:spPr bwMode="auto">
            <a:xfrm>
              <a:off x="353" y="1414"/>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38" name="Oval 10"/>
            <p:cNvSpPr>
              <a:spLocks noChangeArrowheads="1"/>
            </p:cNvSpPr>
            <p:nvPr/>
          </p:nvSpPr>
          <p:spPr bwMode="auto">
            <a:xfrm>
              <a:off x="580" y="1323"/>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39" name="Oval 11"/>
            <p:cNvSpPr>
              <a:spLocks noChangeArrowheads="1"/>
            </p:cNvSpPr>
            <p:nvPr/>
          </p:nvSpPr>
          <p:spPr bwMode="auto">
            <a:xfrm>
              <a:off x="943" y="1278"/>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0" name="Oval 12"/>
            <p:cNvSpPr>
              <a:spLocks noChangeArrowheads="1"/>
            </p:cNvSpPr>
            <p:nvPr/>
          </p:nvSpPr>
          <p:spPr bwMode="auto">
            <a:xfrm>
              <a:off x="716" y="1187"/>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1" name="Oval 13"/>
            <p:cNvSpPr>
              <a:spLocks noChangeArrowheads="1"/>
            </p:cNvSpPr>
            <p:nvPr/>
          </p:nvSpPr>
          <p:spPr bwMode="auto">
            <a:xfrm>
              <a:off x="988" y="1051"/>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2" name="Oval 14"/>
            <p:cNvSpPr>
              <a:spLocks noChangeArrowheads="1"/>
            </p:cNvSpPr>
            <p:nvPr/>
          </p:nvSpPr>
          <p:spPr bwMode="auto">
            <a:xfrm>
              <a:off x="943" y="1459"/>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3" name="Oval 15"/>
            <p:cNvSpPr>
              <a:spLocks noChangeArrowheads="1"/>
            </p:cNvSpPr>
            <p:nvPr/>
          </p:nvSpPr>
          <p:spPr bwMode="auto">
            <a:xfrm>
              <a:off x="1260" y="1096"/>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4" name="Oval 16"/>
            <p:cNvSpPr>
              <a:spLocks noChangeArrowheads="1"/>
            </p:cNvSpPr>
            <p:nvPr/>
          </p:nvSpPr>
          <p:spPr bwMode="auto">
            <a:xfrm>
              <a:off x="1260" y="1414"/>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5" name="Rectangle 17"/>
            <p:cNvSpPr>
              <a:spLocks noChangeArrowheads="1"/>
            </p:cNvSpPr>
            <p:nvPr/>
          </p:nvSpPr>
          <p:spPr bwMode="auto">
            <a:xfrm flipH="1">
              <a:off x="1850" y="869"/>
              <a:ext cx="1270" cy="72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6" name="Oval 18"/>
            <p:cNvSpPr>
              <a:spLocks noChangeArrowheads="1"/>
            </p:cNvSpPr>
            <p:nvPr/>
          </p:nvSpPr>
          <p:spPr bwMode="auto">
            <a:xfrm flipH="1">
              <a:off x="2848" y="1142"/>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7" name="Oval 19"/>
            <p:cNvSpPr>
              <a:spLocks noChangeArrowheads="1"/>
            </p:cNvSpPr>
            <p:nvPr/>
          </p:nvSpPr>
          <p:spPr bwMode="auto">
            <a:xfrm flipH="1">
              <a:off x="2576" y="960"/>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8" name="Oval 20"/>
            <p:cNvSpPr>
              <a:spLocks noChangeArrowheads="1"/>
            </p:cNvSpPr>
            <p:nvPr/>
          </p:nvSpPr>
          <p:spPr bwMode="auto">
            <a:xfrm flipH="1">
              <a:off x="2848" y="1414"/>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49" name="Oval 21"/>
            <p:cNvSpPr>
              <a:spLocks noChangeArrowheads="1"/>
            </p:cNvSpPr>
            <p:nvPr/>
          </p:nvSpPr>
          <p:spPr bwMode="auto">
            <a:xfrm flipH="1">
              <a:off x="2621" y="1323"/>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0" name="Oval 22"/>
            <p:cNvSpPr>
              <a:spLocks noChangeArrowheads="1"/>
            </p:cNvSpPr>
            <p:nvPr/>
          </p:nvSpPr>
          <p:spPr bwMode="auto">
            <a:xfrm flipH="1">
              <a:off x="2258" y="1278"/>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1" name="Oval 23"/>
            <p:cNvSpPr>
              <a:spLocks noChangeArrowheads="1"/>
            </p:cNvSpPr>
            <p:nvPr/>
          </p:nvSpPr>
          <p:spPr bwMode="auto">
            <a:xfrm flipH="1">
              <a:off x="2485" y="1187"/>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2" name="Oval 24"/>
            <p:cNvSpPr>
              <a:spLocks noChangeArrowheads="1"/>
            </p:cNvSpPr>
            <p:nvPr/>
          </p:nvSpPr>
          <p:spPr bwMode="auto">
            <a:xfrm flipH="1">
              <a:off x="2213" y="1051"/>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3" name="Oval 25"/>
            <p:cNvSpPr>
              <a:spLocks noChangeArrowheads="1"/>
            </p:cNvSpPr>
            <p:nvPr/>
          </p:nvSpPr>
          <p:spPr bwMode="auto">
            <a:xfrm flipH="1">
              <a:off x="2258" y="1459"/>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4" name="Oval 26"/>
            <p:cNvSpPr>
              <a:spLocks noChangeArrowheads="1"/>
            </p:cNvSpPr>
            <p:nvPr/>
          </p:nvSpPr>
          <p:spPr bwMode="auto">
            <a:xfrm flipH="1">
              <a:off x="1941" y="1096"/>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5" name="Oval 27"/>
            <p:cNvSpPr>
              <a:spLocks noChangeArrowheads="1"/>
            </p:cNvSpPr>
            <p:nvPr/>
          </p:nvSpPr>
          <p:spPr bwMode="auto">
            <a:xfrm flipH="1">
              <a:off x="1941" y="1414"/>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6" name="Rectangle 28"/>
            <p:cNvSpPr>
              <a:spLocks noChangeArrowheads="1"/>
            </p:cNvSpPr>
            <p:nvPr/>
          </p:nvSpPr>
          <p:spPr bwMode="auto">
            <a:xfrm>
              <a:off x="580" y="1912"/>
              <a:ext cx="1270" cy="726"/>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7" name="Oval 29"/>
            <p:cNvSpPr>
              <a:spLocks noChangeArrowheads="1"/>
            </p:cNvSpPr>
            <p:nvPr/>
          </p:nvSpPr>
          <p:spPr bwMode="auto">
            <a:xfrm>
              <a:off x="761" y="2185"/>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8" name="Oval 30"/>
            <p:cNvSpPr>
              <a:spLocks noChangeArrowheads="1"/>
            </p:cNvSpPr>
            <p:nvPr/>
          </p:nvSpPr>
          <p:spPr bwMode="auto">
            <a:xfrm>
              <a:off x="1034" y="2003"/>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59" name="Oval 31"/>
            <p:cNvSpPr>
              <a:spLocks noChangeArrowheads="1"/>
            </p:cNvSpPr>
            <p:nvPr/>
          </p:nvSpPr>
          <p:spPr bwMode="auto">
            <a:xfrm>
              <a:off x="761" y="2457"/>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0" name="Oval 32"/>
            <p:cNvSpPr>
              <a:spLocks noChangeArrowheads="1"/>
            </p:cNvSpPr>
            <p:nvPr/>
          </p:nvSpPr>
          <p:spPr bwMode="auto">
            <a:xfrm>
              <a:off x="988" y="2366"/>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1" name="Oval 33"/>
            <p:cNvSpPr>
              <a:spLocks noChangeArrowheads="1"/>
            </p:cNvSpPr>
            <p:nvPr/>
          </p:nvSpPr>
          <p:spPr bwMode="auto">
            <a:xfrm>
              <a:off x="1351" y="2321"/>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2" name="Oval 34"/>
            <p:cNvSpPr>
              <a:spLocks noChangeArrowheads="1"/>
            </p:cNvSpPr>
            <p:nvPr/>
          </p:nvSpPr>
          <p:spPr bwMode="auto">
            <a:xfrm>
              <a:off x="1125" y="2230"/>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3" name="Oval 35"/>
            <p:cNvSpPr>
              <a:spLocks noChangeArrowheads="1"/>
            </p:cNvSpPr>
            <p:nvPr/>
          </p:nvSpPr>
          <p:spPr bwMode="auto">
            <a:xfrm>
              <a:off x="1396" y="2094"/>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4" name="Oval 36"/>
            <p:cNvSpPr>
              <a:spLocks noChangeArrowheads="1"/>
            </p:cNvSpPr>
            <p:nvPr/>
          </p:nvSpPr>
          <p:spPr bwMode="auto">
            <a:xfrm>
              <a:off x="1351" y="2502"/>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5" name="Oval 37"/>
            <p:cNvSpPr>
              <a:spLocks noChangeArrowheads="1"/>
            </p:cNvSpPr>
            <p:nvPr/>
          </p:nvSpPr>
          <p:spPr bwMode="auto">
            <a:xfrm>
              <a:off x="1668" y="2139"/>
              <a:ext cx="91" cy="9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6" name="Oval 38"/>
            <p:cNvSpPr>
              <a:spLocks noChangeArrowheads="1"/>
            </p:cNvSpPr>
            <p:nvPr/>
          </p:nvSpPr>
          <p:spPr bwMode="auto">
            <a:xfrm>
              <a:off x="1668" y="2457"/>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7" name="Rectangle 39"/>
            <p:cNvSpPr>
              <a:spLocks noChangeArrowheads="1"/>
            </p:cNvSpPr>
            <p:nvPr/>
          </p:nvSpPr>
          <p:spPr bwMode="auto">
            <a:xfrm flipH="1">
              <a:off x="1850" y="1912"/>
              <a:ext cx="1270" cy="72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8" name="Oval 40"/>
            <p:cNvSpPr>
              <a:spLocks noChangeArrowheads="1"/>
            </p:cNvSpPr>
            <p:nvPr/>
          </p:nvSpPr>
          <p:spPr bwMode="auto">
            <a:xfrm flipH="1">
              <a:off x="2848" y="2185"/>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69" name="Oval 41"/>
            <p:cNvSpPr>
              <a:spLocks noChangeArrowheads="1"/>
            </p:cNvSpPr>
            <p:nvPr/>
          </p:nvSpPr>
          <p:spPr bwMode="auto">
            <a:xfrm flipH="1">
              <a:off x="2576" y="2003"/>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0" name="Oval 42"/>
            <p:cNvSpPr>
              <a:spLocks noChangeArrowheads="1"/>
            </p:cNvSpPr>
            <p:nvPr/>
          </p:nvSpPr>
          <p:spPr bwMode="auto">
            <a:xfrm flipH="1">
              <a:off x="2848" y="2457"/>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1" name="Oval 43"/>
            <p:cNvSpPr>
              <a:spLocks noChangeArrowheads="1"/>
            </p:cNvSpPr>
            <p:nvPr/>
          </p:nvSpPr>
          <p:spPr bwMode="auto">
            <a:xfrm flipH="1">
              <a:off x="2621" y="2366"/>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2" name="Oval 44"/>
            <p:cNvSpPr>
              <a:spLocks noChangeArrowheads="1"/>
            </p:cNvSpPr>
            <p:nvPr/>
          </p:nvSpPr>
          <p:spPr bwMode="auto">
            <a:xfrm flipH="1">
              <a:off x="2258" y="2321"/>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3" name="Oval 45"/>
            <p:cNvSpPr>
              <a:spLocks noChangeArrowheads="1"/>
            </p:cNvSpPr>
            <p:nvPr/>
          </p:nvSpPr>
          <p:spPr bwMode="auto">
            <a:xfrm flipH="1">
              <a:off x="2485" y="2230"/>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4" name="Oval 46"/>
            <p:cNvSpPr>
              <a:spLocks noChangeArrowheads="1"/>
            </p:cNvSpPr>
            <p:nvPr/>
          </p:nvSpPr>
          <p:spPr bwMode="auto">
            <a:xfrm flipH="1">
              <a:off x="2213" y="2094"/>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5" name="Oval 47"/>
            <p:cNvSpPr>
              <a:spLocks noChangeArrowheads="1"/>
            </p:cNvSpPr>
            <p:nvPr/>
          </p:nvSpPr>
          <p:spPr bwMode="auto">
            <a:xfrm flipH="1">
              <a:off x="2258" y="2502"/>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6" name="Oval 48"/>
            <p:cNvSpPr>
              <a:spLocks noChangeArrowheads="1"/>
            </p:cNvSpPr>
            <p:nvPr/>
          </p:nvSpPr>
          <p:spPr bwMode="auto">
            <a:xfrm flipH="1">
              <a:off x="1941" y="2139"/>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7" name="Oval 49"/>
            <p:cNvSpPr>
              <a:spLocks noChangeArrowheads="1"/>
            </p:cNvSpPr>
            <p:nvPr/>
          </p:nvSpPr>
          <p:spPr bwMode="auto">
            <a:xfrm flipH="1">
              <a:off x="1941" y="2457"/>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8" name="Rectangle 50"/>
            <p:cNvSpPr>
              <a:spLocks noChangeArrowheads="1"/>
            </p:cNvSpPr>
            <p:nvPr/>
          </p:nvSpPr>
          <p:spPr bwMode="auto">
            <a:xfrm>
              <a:off x="580" y="3227"/>
              <a:ext cx="1270" cy="726"/>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79" name="Oval 51"/>
            <p:cNvSpPr>
              <a:spLocks noChangeArrowheads="1"/>
            </p:cNvSpPr>
            <p:nvPr/>
          </p:nvSpPr>
          <p:spPr bwMode="auto">
            <a:xfrm>
              <a:off x="761" y="3500"/>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0" name="Oval 52"/>
            <p:cNvSpPr>
              <a:spLocks noChangeArrowheads="1"/>
            </p:cNvSpPr>
            <p:nvPr/>
          </p:nvSpPr>
          <p:spPr bwMode="auto">
            <a:xfrm>
              <a:off x="1034" y="3318"/>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1" name="Oval 53"/>
            <p:cNvSpPr>
              <a:spLocks noChangeArrowheads="1"/>
            </p:cNvSpPr>
            <p:nvPr/>
          </p:nvSpPr>
          <p:spPr bwMode="auto">
            <a:xfrm>
              <a:off x="761" y="3772"/>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2" name="Oval 54"/>
            <p:cNvSpPr>
              <a:spLocks noChangeArrowheads="1"/>
            </p:cNvSpPr>
            <p:nvPr/>
          </p:nvSpPr>
          <p:spPr bwMode="auto">
            <a:xfrm>
              <a:off x="988" y="3681"/>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3" name="Oval 55"/>
            <p:cNvSpPr>
              <a:spLocks noChangeArrowheads="1"/>
            </p:cNvSpPr>
            <p:nvPr/>
          </p:nvSpPr>
          <p:spPr bwMode="auto">
            <a:xfrm>
              <a:off x="1351" y="3636"/>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4" name="Oval 56"/>
            <p:cNvSpPr>
              <a:spLocks noChangeArrowheads="1"/>
            </p:cNvSpPr>
            <p:nvPr/>
          </p:nvSpPr>
          <p:spPr bwMode="auto">
            <a:xfrm>
              <a:off x="1125" y="3545"/>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5" name="Oval 57"/>
            <p:cNvSpPr>
              <a:spLocks noChangeArrowheads="1"/>
            </p:cNvSpPr>
            <p:nvPr/>
          </p:nvSpPr>
          <p:spPr bwMode="auto">
            <a:xfrm>
              <a:off x="1396" y="3409"/>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6" name="Oval 58"/>
            <p:cNvSpPr>
              <a:spLocks noChangeArrowheads="1"/>
            </p:cNvSpPr>
            <p:nvPr/>
          </p:nvSpPr>
          <p:spPr bwMode="auto">
            <a:xfrm>
              <a:off x="1351" y="3817"/>
              <a:ext cx="91" cy="91"/>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7" name="Oval 59"/>
            <p:cNvSpPr>
              <a:spLocks noChangeArrowheads="1"/>
            </p:cNvSpPr>
            <p:nvPr/>
          </p:nvSpPr>
          <p:spPr bwMode="auto">
            <a:xfrm>
              <a:off x="1668" y="3454"/>
              <a:ext cx="91" cy="9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8" name="Oval 60"/>
            <p:cNvSpPr>
              <a:spLocks noChangeArrowheads="1"/>
            </p:cNvSpPr>
            <p:nvPr/>
          </p:nvSpPr>
          <p:spPr bwMode="auto">
            <a:xfrm>
              <a:off x="1668" y="3772"/>
              <a:ext cx="91" cy="9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89" name="Rectangle 61"/>
            <p:cNvSpPr>
              <a:spLocks noChangeArrowheads="1"/>
            </p:cNvSpPr>
            <p:nvPr/>
          </p:nvSpPr>
          <p:spPr bwMode="auto">
            <a:xfrm flipH="1">
              <a:off x="1850" y="3227"/>
              <a:ext cx="1270" cy="72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0" name="Oval 62"/>
            <p:cNvSpPr>
              <a:spLocks noChangeArrowheads="1"/>
            </p:cNvSpPr>
            <p:nvPr/>
          </p:nvSpPr>
          <p:spPr bwMode="auto">
            <a:xfrm flipH="1">
              <a:off x="2848" y="3500"/>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1" name="Oval 63"/>
            <p:cNvSpPr>
              <a:spLocks noChangeArrowheads="1"/>
            </p:cNvSpPr>
            <p:nvPr/>
          </p:nvSpPr>
          <p:spPr bwMode="auto">
            <a:xfrm flipH="1">
              <a:off x="2576" y="3318"/>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2" name="Oval 64"/>
            <p:cNvSpPr>
              <a:spLocks noChangeArrowheads="1"/>
            </p:cNvSpPr>
            <p:nvPr/>
          </p:nvSpPr>
          <p:spPr bwMode="auto">
            <a:xfrm flipH="1">
              <a:off x="2848" y="3772"/>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3" name="Oval 65"/>
            <p:cNvSpPr>
              <a:spLocks noChangeArrowheads="1"/>
            </p:cNvSpPr>
            <p:nvPr/>
          </p:nvSpPr>
          <p:spPr bwMode="auto">
            <a:xfrm flipH="1">
              <a:off x="2621" y="3681"/>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4" name="Oval 66"/>
            <p:cNvSpPr>
              <a:spLocks noChangeArrowheads="1"/>
            </p:cNvSpPr>
            <p:nvPr/>
          </p:nvSpPr>
          <p:spPr bwMode="auto">
            <a:xfrm flipH="1">
              <a:off x="2258" y="3636"/>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5" name="Oval 67"/>
            <p:cNvSpPr>
              <a:spLocks noChangeArrowheads="1"/>
            </p:cNvSpPr>
            <p:nvPr/>
          </p:nvSpPr>
          <p:spPr bwMode="auto">
            <a:xfrm flipH="1">
              <a:off x="2485" y="3545"/>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6" name="Oval 68"/>
            <p:cNvSpPr>
              <a:spLocks noChangeArrowheads="1"/>
            </p:cNvSpPr>
            <p:nvPr/>
          </p:nvSpPr>
          <p:spPr bwMode="auto">
            <a:xfrm flipH="1">
              <a:off x="2213" y="3409"/>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7" name="Oval 69"/>
            <p:cNvSpPr>
              <a:spLocks noChangeArrowheads="1"/>
            </p:cNvSpPr>
            <p:nvPr/>
          </p:nvSpPr>
          <p:spPr bwMode="auto">
            <a:xfrm flipH="1">
              <a:off x="2258" y="3817"/>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8" name="Oval 70"/>
            <p:cNvSpPr>
              <a:spLocks noChangeArrowheads="1"/>
            </p:cNvSpPr>
            <p:nvPr/>
          </p:nvSpPr>
          <p:spPr bwMode="auto">
            <a:xfrm flipH="1">
              <a:off x="1941" y="3454"/>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4999" name="Oval 71"/>
            <p:cNvSpPr>
              <a:spLocks noChangeArrowheads="1"/>
            </p:cNvSpPr>
            <p:nvPr/>
          </p:nvSpPr>
          <p:spPr bwMode="auto">
            <a:xfrm flipH="1">
              <a:off x="1941" y="3772"/>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00" name="Rectangle 72"/>
            <p:cNvSpPr>
              <a:spLocks noChangeArrowheads="1"/>
            </p:cNvSpPr>
            <p:nvPr/>
          </p:nvSpPr>
          <p:spPr bwMode="auto">
            <a:xfrm>
              <a:off x="1623" y="3227"/>
              <a:ext cx="499" cy="72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01" name="Text Box 73"/>
            <p:cNvSpPr txBox="1">
              <a:spLocks noChangeArrowheads="1"/>
            </p:cNvSpPr>
            <p:nvPr/>
          </p:nvSpPr>
          <p:spPr bwMode="auto">
            <a:xfrm>
              <a:off x="1941" y="3227"/>
              <a:ext cx="205"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a:t>
              </a:r>
            </a:p>
            <a:p>
              <a:r>
                <a:rPr lang="en-US" altLang="ja-JP" sz="1800"/>
                <a:t>+</a:t>
              </a:r>
            </a:p>
            <a:p>
              <a:r>
                <a:rPr lang="en-US" altLang="ja-JP" sz="1800"/>
                <a:t>+</a:t>
              </a:r>
            </a:p>
            <a:p>
              <a:r>
                <a:rPr lang="en-US" altLang="ja-JP" sz="1800"/>
                <a:t>+</a:t>
              </a:r>
            </a:p>
          </p:txBody>
        </p:sp>
        <p:sp>
          <p:nvSpPr>
            <p:cNvPr id="125002" name="Text Box 74"/>
            <p:cNvSpPr txBox="1">
              <a:spLocks noChangeArrowheads="1"/>
            </p:cNvSpPr>
            <p:nvPr/>
          </p:nvSpPr>
          <p:spPr bwMode="auto">
            <a:xfrm>
              <a:off x="1623" y="3227"/>
              <a:ext cx="17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a:t>
              </a:r>
            </a:p>
            <a:p>
              <a:r>
                <a:rPr lang="en-US" altLang="ja-JP" sz="1800"/>
                <a:t>-</a:t>
              </a:r>
            </a:p>
            <a:p>
              <a:r>
                <a:rPr lang="en-US" altLang="ja-JP" sz="1800"/>
                <a:t>-</a:t>
              </a:r>
            </a:p>
            <a:p>
              <a:r>
                <a:rPr lang="en-US" altLang="ja-JP" sz="1800"/>
                <a:t>-</a:t>
              </a:r>
            </a:p>
          </p:txBody>
        </p:sp>
        <p:sp>
          <p:nvSpPr>
            <p:cNvPr id="125003" name="Line 75"/>
            <p:cNvSpPr>
              <a:spLocks noChangeShapeType="1"/>
            </p:cNvSpPr>
            <p:nvPr/>
          </p:nvSpPr>
          <p:spPr bwMode="auto">
            <a:xfrm flipH="1">
              <a:off x="1669" y="4044"/>
              <a:ext cx="408" cy="0"/>
            </a:xfrm>
            <a:prstGeom prst="line">
              <a:avLst/>
            </a:prstGeom>
            <a:noFill/>
            <a:ln w="3810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4" name="Freeform 76"/>
            <p:cNvSpPr>
              <a:spLocks/>
            </p:cNvSpPr>
            <p:nvPr/>
          </p:nvSpPr>
          <p:spPr bwMode="auto">
            <a:xfrm>
              <a:off x="1487" y="2003"/>
              <a:ext cx="454" cy="136"/>
            </a:xfrm>
            <a:custGeom>
              <a:avLst/>
              <a:gdLst>
                <a:gd name="T0" fmla="*/ 0 w 454"/>
                <a:gd name="T1" fmla="*/ 136 h 136"/>
                <a:gd name="T2" fmla="*/ 136 w 454"/>
                <a:gd name="T3" fmla="*/ 0 h 136"/>
                <a:gd name="T4" fmla="*/ 318 w 454"/>
                <a:gd name="T5" fmla="*/ 90 h 136"/>
                <a:gd name="T6" fmla="*/ 454 w 454"/>
                <a:gd name="T7" fmla="*/ 45 h 136"/>
              </a:gdLst>
              <a:ahLst/>
              <a:cxnLst>
                <a:cxn ang="0">
                  <a:pos x="T0" y="T1"/>
                </a:cxn>
                <a:cxn ang="0">
                  <a:pos x="T2" y="T3"/>
                </a:cxn>
                <a:cxn ang="0">
                  <a:pos x="T4" y="T5"/>
                </a:cxn>
                <a:cxn ang="0">
                  <a:pos x="T6" y="T7"/>
                </a:cxn>
              </a:cxnLst>
              <a:rect l="0" t="0" r="r" b="b"/>
              <a:pathLst>
                <a:path w="454" h="136">
                  <a:moveTo>
                    <a:pt x="0" y="136"/>
                  </a:moveTo>
                  <a:lnTo>
                    <a:pt x="136" y="0"/>
                  </a:lnTo>
                  <a:lnTo>
                    <a:pt x="318" y="90"/>
                  </a:lnTo>
                  <a:lnTo>
                    <a:pt x="454" y="45"/>
                  </a:lnTo>
                </a:path>
              </a:pathLst>
            </a:custGeom>
            <a:noFill/>
            <a:ln w="9525">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5" name="Freeform 77"/>
            <p:cNvSpPr>
              <a:spLocks/>
            </p:cNvSpPr>
            <p:nvPr/>
          </p:nvSpPr>
          <p:spPr bwMode="auto">
            <a:xfrm>
              <a:off x="1532" y="2229"/>
              <a:ext cx="454" cy="227"/>
            </a:xfrm>
            <a:custGeom>
              <a:avLst/>
              <a:gdLst>
                <a:gd name="T0" fmla="*/ 454 w 454"/>
                <a:gd name="T1" fmla="*/ 0 h 227"/>
                <a:gd name="T2" fmla="*/ 273 w 454"/>
                <a:gd name="T3" fmla="*/ 46 h 227"/>
                <a:gd name="T4" fmla="*/ 91 w 454"/>
                <a:gd name="T5" fmla="*/ 91 h 227"/>
                <a:gd name="T6" fmla="*/ 0 w 454"/>
                <a:gd name="T7" fmla="*/ 227 h 227"/>
              </a:gdLst>
              <a:ahLst/>
              <a:cxnLst>
                <a:cxn ang="0">
                  <a:pos x="T0" y="T1"/>
                </a:cxn>
                <a:cxn ang="0">
                  <a:pos x="T2" y="T3"/>
                </a:cxn>
                <a:cxn ang="0">
                  <a:pos x="T4" y="T5"/>
                </a:cxn>
                <a:cxn ang="0">
                  <a:pos x="T6" y="T7"/>
                </a:cxn>
              </a:cxnLst>
              <a:rect l="0" t="0" r="r" b="b"/>
              <a:pathLst>
                <a:path w="454" h="227">
                  <a:moveTo>
                    <a:pt x="454" y="0"/>
                  </a:moveTo>
                  <a:lnTo>
                    <a:pt x="273" y="46"/>
                  </a:lnTo>
                  <a:lnTo>
                    <a:pt x="91" y="91"/>
                  </a:lnTo>
                  <a:lnTo>
                    <a:pt x="0" y="227"/>
                  </a:lnTo>
                </a:path>
              </a:pathLst>
            </a:custGeom>
            <a:noFill/>
            <a:ln w="9525">
              <a:solidFill>
                <a:srgbClr val="3399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6" name="Freeform 78"/>
            <p:cNvSpPr>
              <a:spLocks/>
            </p:cNvSpPr>
            <p:nvPr/>
          </p:nvSpPr>
          <p:spPr bwMode="auto">
            <a:xfrm>
              <a:off x="1714" y="2184"/>
              <a:ext cx="272" cy="272"/>
            </a:xfrm>
            <a:custGeom>
              <a:avLst/>
              <a:gdLst>
                <a:gd name="T0" fmla="*/ 0 w 272"/>
                <a:gd name="T1" fmla="*/ 0 h 272"/>
                <a:gd name="T2" fmla="*/ 91 w 272"/>
                <a:gd name="T3" fmla="*/ 136 h 272"/>
                <a:gd name="T4" fmla="*/ 272 w 272"/>
                <a:gd name="T5" fmla="*/ 272 h 272"/>
              </a:gdLst>
              <a:ahLst/>
              <a:cxnLst>
                <a:cxn ang="0">
                  <a:pos x="T0" y="T1"/>
                </a:cxn>
                <a:cxn ang="0">
                  <a:pos x="T2" y="T3"/>
                </a:cxn>
                <a:cxn ang="0">
                  <a:pos x="T4" y="T5"/>
                </a:cxn>
              </a:cxnLst>
              <a:rect l="0" t="0" r="r" b="b"/>
              <a:pathLst>
                <a:path w="272" h="272">
                  <a:moveTo>
                    <a:pt x="0" y="0"/>
                  </a:moveTo>
                  <a:lnTo>
                    <a:pt x="91" y="136"/>
                  </a:lnTo>
                  <a:lnTo>
                    <a:pt x="272" y="272"/>
                  </a:lnTo>
                </a:path>
              </a:pathLst>
            </a:custGeom>
            <a:noFill/>
            <a:ln w="9525">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7" name="Text Box 79"/>
            <p:cNvSpPr txBox="1">
              <a:spLocks noChangeArrowheads="1"/>
            </p:cNvSpPr>
            <p:nvPr/>
          </p:nvSpPr>
          <p:spPr bwMode="auto">
            <a:xfrm>
              <a:off x="3134" y="1920"/>
              <a:ext cx="227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800" dirty="0" smtClean="0"/>
                <a:t>p</a:t>
              </a:r>
              <a:r>
                <a:rPr lang="ja-JP" altLang="en-US" sz="1800" dirty="0" smtClean="0"/>
                <a:t>型と</a:t>
              </a:r>
              <a:r>
                <a:rPr lang="en-US" altLang="ja-JP" sz="1800" dirty="0" smtClean="0"/>
                <a:t>n</a:t>
              </a:r>
              <a:r>
                <a:rPr lang="ja-JP" altLang="en-US" sz="1800" dirty="0" smtClean="0"/>
                <a:t>型を</a:t>
              </a:r>
              <a:r>
                <a:rPr lang="ja-JP" altLang="en-US" sz="1800" dirty="0"/>
                <a:t>接合する</a:t>
              </a:r>
              <a:r>
                <a:rPr lang="ja-JP" altLang="en-US" sz="1800" dirty="0" smtClean="0"/>
                <a:t>と電子は</a:t>
              </a:r>
              <a:r>
                <a:rPr lang="en-US" altLang="ja-JP" sz="1800" dirty="0" smtClean="0"/>
                <a:t>p</a:t>
              </a:r>
              <a:r>
                <a:rPr lang="ja-JP" altLang="en-US" sz="1800" dirty="0" smtClean="0"/>
                <a:t>領域に向かって拡散し、ホールは</a:t>
              </a:r>
              <a:r>
                <a:rPr lang="en-US" altLang="ja-JP" sz="1800" dirty="0" smtClean="0"/>
                <a:t>n</a:t>
              </a:r>
              <a:r>
                <a:rPr lang="ja-JP" altLang="en-US" sz="1800" dirty="0" smtClean="0"/>
                <a:t>領域に向かって拡散します。</a:t>
              </a:r>
              <a:endParaRPr lang="ja-JP" altLang="en-US" sz="1800" dirty="0"/>
            </a:p>
          </p:txBody>
        </p:sp>
        <p:sp>
          <p:nvSpPr>
            <p:cNvPr id="125008" name="Text Box 80"/>
            <p:cNvSpPr txBox="1">
              <a:spLocks noChangeArrowheads="1"/>
            </p:cNvSpPr>
            <p:nvPr/>
          </p:nvSpPr>
          <p:spPr bwMode="auto">
            <a:xfrm>
              <a:off x="1578" y="4089"/>
              <a:ext cx="91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smtClean="0">
                  <a:solidFill>
                    <a:srgbClr val="0000FF"/>
                  </a:solidFill>
                </a:rPr>
                <a:t>内蔵電位差</a:t>
              </a:r>
              <a:endParaRPr lang="ja-JP" altLang="en-US" sz="1800" dirty="0">
                <a:solidFill>
                  <a:srgbClr val="0000FF"/>
                </a:solidFill>
              </a:endParaRPr>
            </a:p>
          </p:txBody>
        </p:sp>
        <p:sp>
          <p:nvSpPr>
            <p:cNvPr id="125045" name="Line 117"/>
            <p:cNvSpPr>
              <a:spLocks noChangeShapeType="1"/>
            </p:cNvSpPr>
            <p:nvPr/>
          </p:nvSpPr>
          <p:spPr bwMode="auto">
            <a:xfrm flipV="1">
              <a:off x="713" y="755"/>
              <a:ext cx="238" cy="19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46" name="Text Box 118"/>
            <p:cNvSpPr txBox="1">
              <a:spLocks noChangeArrowheads="1"/>
            </p:cNvSpPr>
            <p:nvPr/>
          </p:nvSpPr>
          <p:spPr bwMode="auto">
            <a:xfrm>
              <a:off x="939" y="577"/>
              <a:ext cx="5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FF0000"/>
                  </a:solidFill>
                </a:rPr>
                <a:t>ホール</a:t>
              </a:r>
            </a:p>
          </p:txBody>
        </p:sp>
        <p:sp>
          <p:nvSpPr>
            <p:cNvPr id="125047" name="Line 119"/>
            <p:cNvSpPr>
              <a:spLocks noChangeShapeType="1"/>
            </p:cNvSpPr>
            <p:nvPr/>
          </p:nvSpPr>
          <p:spPr bwMode="auto">
            <a:xfrm flipH="1">
              <a:off x="1701" y="1139"/>
              <a:ext cx="265" cy="128"/>
            </a:xfrm>
            <a:prstGeom prst="line">
              <a:avLst/>
            </a:prstGeom>
            <a:noFill/>
            <a:ln w="952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48" name="Text Box 120"/>
            <p:cNvSpPr txBox="1">
              <a:spLocks noChangeArrowheads="1"/>
            </p:cNvSpPr>
            <p:nvPr/>
          </p:nvSpPr>
          <p:spPr bwMode="auto">
            <a:xfrm>
              <a:off x="1487" y="1235"/>
              <a:ext cx="4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FF"/>
                  </a:solidFill>
                </a:rPr>
                <a:t>電子</a:t>
              </a:r>
            </a:p>
          </p:txBody>
        </p:sp>
      </p:grpSp>
      <p:sp>
        <p:nvSpPr>
          <p:cNvPr id="125067" name="Text Box 139"/>
          <p:cNvSpPr txBox="1">
            <a:spLocks noChangeArrowheads="1"/>
          </p:cNvSpPr>
          <p:nvPr/>
        </p:nvSpPr>
        <p:spPr bwMode="auto">
          <a:xfrm>
            <a:off x="5331126" y="5144938"/>
            <a:ext cx="336283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smtClean="0">
                <a:solidFill>
                  <a:srgbClr val="0033CC"/>
                </a:solidFill>
              </a:rPr>
              <a:t>p</a:t>
            </a:r>
            <a:r>
              <a:rPr lang="ja-JP" altLang="en-US" sz="2000" dirty="0" smtClean="0">
                <a:solidFill>
                  <a:srgbClr val="0033CC"/>
                </a:solidFill>
              </a:rPr>
              <a:t>側</a:t>
            </a:r>
            <a:r>
              <a:rPr lang="ja-JP" altLang="en-US" sz="2000" dirty="0">
                <a:solidFill>
                  <a:srgbClr val="0033CC"/>
                </a:solidFill>
              </a:rPr>
              <a:t>に負電荷、</a:t>
            </a:r>
            <a:r>
              <a:rPr lang="en-US" altLang="ja-JP" sz="2000" dirty="0" smtClean="0">
                <a:solidFill>
                  <a:srgbClr val="0033CC"/>
                </a:solidFill>
              </a:rPr>
              <a:t>n</a:t>
            </a:r>
            <a:r>
              <a:rPr lang="ja-JP" altLang="en-US" sz="2000" dirty="0" smtClean="0">
                <a:solidFill>
                  <a:srgbClr val="0033CC"/>
                </a:solidFill>
              </a:rPr>
              <a:t>側に正電荷</a:t>
            </a:r>
            <a:r>
              <a:rPr lang="ja-JP" altLang="en-US" sz="2000" dirty="0">
                <a:solidFill>
                  <a:srgbClr val="0033CC"/>
                </a:solidFill>
              </a:rPr>
              <a:t>が蓄積し</a:t>
            </a:r>
            <a:r>
              <a:rPr lang="ja-JP" altLang="en-US" sz="2000" dirty="0" smtClean="0">
                <a:solidFill>
                  <a:srgbClr val="0033CC"/>
                </a:solidFill>
              </a:rPr>
              <a:t>、内蔵電位差</a:t>
            </a:r>
            <a:r>
              <a:rPr lang="ja-JP" altLang="en-US" sz="2000" dirty="0">
                <a:solidFill>
                  <a:srgbClr val="0033CC"/>
                </a:solidFill>
              </a:rPr>
              <a:t>が</a:t>
            </a:r>
            <a:r>
              <a:rPr lang="ja-JP" altLang="en-US" sz="2000" dirty="0" smtClean="0">
                <a:solidFill>
                  <a:srgbClr val="0033CC"/>
                </a:solidFill>
              </a:rPr>
              <a:t>生じこれ以上のキャリアの拡散は起きません。</a:t>
            </a:r>
            <a:endParaRPr lang="ja-JP" altLang="en-US" sz="2000" dirty="0">
              <a:solidFill>
                <a:srgbClr val="0033CC"/>
              </a:solidFill>
            </a:endParaRPr>
          </a:p>
        </p:txBody>
      </p:sp>
      <p:sp>
        <p:nvSpPr>
          <p:cNvPr id="125068" name="Line 140"/>
          <p:cNvSpPr>
            <a:spLocks noChangeShapeType="1"/>
          </p:cNvSpPr>
          <p:nvPr/>
        </p:nvSpPr>
        <p:spPr bwMode="auto">
          <a:xfrm flipV="1">
            <a:off x="3398228" y="4895850"/>
            <a:ext cx="619857"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69" name="Text Box 141"/>
          <p:cNvSpPr txBox="1">
            <a:spLocks noChangeArrowheads="1"/>
          </p:cNvSpPr>
          <p:nvPr/>
        </p:nvSpPr>
        <p:spPr bwMode="auto">
          <a:xfrm>
            <a:off x="3994638" y="4737100"/>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rgbClr val="003399"/>
                </a:solidFill>
              </a:rPr>
              <a:t>空乏層</a:t>
            </a:r>
          </a:p>
        </p:txBody>
      </p:sp>
      <p:sp>
        <p:nvSpPr>
          <p:cNvPr id="2" name="正方形/長方形 1"/>
          <p:cNvSpPr/>
          <p:nvPr/>
        </p:nvSpPr>
        <p:spPr>
          <a:xfrm>
            <a:off x="5278797" y="4135077"/>
            <a:ext cx="3554652" cy="923330"/>
          </a:xfrm>
          <a:prstGeom prst="rect">
            <a:avLst/>
          </a:prstGeom>
        </p:spPr>
        <p:txBody>
          <a:bodyPr wrap="square">
            <a:spAutoFit/>
          </a:bodyPr>
          <a:lstStyle/>
          <a:p>
            <a:pPr lvl="0"/>
            <a:r>
              <a:rPr lang="ja-JP" altLang="en-US" dirty="0">
                <a:solidFill>
                  <a:prstClr val="black"/>
                </a:solidFill>
              </a:rPr>
              <a:t>拡散によって境界領域で電子とホールが再結合</a:t>
            </a:r>
            <a:r>
              <a:rPr lang="ja-JP" altLang="en-US" dirty="0" smtClean="0">
                <a:solidFill>
                  <a:prstClr val="black"/>
                </a:solidFill>
              </a:rPr>
              <a:t>してキャリアのいない空乏層ができます。</a:t>
            </a:r>
            <a:endParaRPr lang="ja-JP" altLang="en-US" dirty="0">
              <a:solidFill>
                <a:prstClr val="black"/>
              </a:solidFill>
            </a:endParaRPr>
          </a:p>
        </p:txBody>
      </p:sp>
    </p:spTree>
    <p:extLst>
      <p:ext uri="{BB962C8B-B14F-4D97-AF65-F5344CB8AC3E}">
        <p14:creationId xmlns:p14="http://schemas.microsoft.com/office/powerpoint/2010/main" val="3437236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74639"/>
            <a:ext cx="8229600" cy="877887"/>
          </a:xfrm>
          <a:solidFill>
            <a:srgbClr val="00B0F0"/>
          </a:solidFill>
        </p:spPr>
        <p:txBody>
          <a:bodyPr/>
          <a:lstStyle/>
          <a:p>
            <a:r>
              <a:rPr lang="ja-JP" altLang="en-US" sz="3600">
                <a:solidFill>
                  <a:schemeClr val="bg1"/>
                </a:solidFill>
              </a:rPr>
              <a:t>バンドで理解する半導体</a:t>
            </a:r>
            <a:r>
              <a:rPr lang="en-US" altLang="ja-JP" sz="3600">
                <a:solidFill>
                  <a:schemeClr val="bg1"/>
                </a:solidFill>
              </a:rPr>
              <a:t>pn</a:t>
            </a:r>
            <a:r>
              <a:rPr lang="ja-JP" altLang="en-US" sz="3600">
                <a:solidFill>
                  <a:schemeClr val="bg1"/>
                </a:solidFill>
              </a:rPr>
              <a:t>接合</a:t>
            </a:r>
          </a:p>
        </p:txBody>
      </p:sp>
      <p:sp>
        <p:nvSpPr>
          <p:cNvPr id="133123" name="Rectangle 3"/>
          <p:cNvSpPr>
            <a:spLocks noGrp="1" noChangeArrowheads="1"/>
          </p:cNvSpPr>
          <p:nvPr>
            <p:ph type="body" idx="1"/>
          </p:nvPr>
        </p:nvSpPr>
        <p:spPr>
          <a:xfrm>
            <a:off x="457200" y="1600201"/>
            <a:ext cx="3741127" cy="4341813"/>
          </a:xfrm>
        </p:spPr>
        <p:txBody>
          <a:bodyPr>
            <a:normAutofit fontScale="92500" lnSpcReduction="10000"/>
          </a:bodyPr>
          <a:lstStyle/>
          <a:p>
            <a:pPr>
              <a:lnSpc>
                <a:spcPct val="90000"/>
              </a:lnSpc>
            </a:pPr>
            <a:r>
              <a:rPr lang="ja-JP" altLang="en-US" sz="2800" dirty="0" smtClean="0">
                <a:solidFill>
                  <a:srgbClr val="000000"/>
                </a:solidFill>
              </a:rPr>
              <a:t>半導体を</a:t>
            </a:r>
            <a:r>
              <a:rPr lang="ja-JP" altLang="en-US" sz="2800" dirty="0">
                <a:solidFill>
                  <a:srgbClr val="000000"/>
                </a:solidFill>
              </a:rPr>
              <a:t>バンド構造に基づいて理解すると図のように</a:t>
            </a:r>
            <a:r>
              <a:rPr lang="ja-JP" altLang="en-US" sz="2800" dirty="0" smtClean="0">
                <a:solidFill>
                  <a:srgbClr val="000000"/>
                </a:solidFill>
              </a:rPr>
              <a:t>なります。</a:t>
            </a:r>
            <a:endParaRPr lang="ja-JP" altLang="en-US" sz="2800" dirty="0">
              <a:solidFill>
                <a:srgbClr val="000000"/>
              </a:solidFill>
            </a:endParaRPr>
          </a:p>
          <a:p>
            <a:pPr>
              <a:lnSpc>
                <a:spcPct val="90000"/>
              </a:lnSpc>
            </a:pPr>
            <a:r>
              <a:rPr lang="ja-JP" altLang="en-US" sz="2800" dirty="0">
                <a:solidFill>
                  <a:srgbClr val="000000"/>
                </a:solidFill>
              </a:rPr>
              <a:t>フェルミ準位は、</a:t>
            </a:r>
            <a:r>
              <a:rPr lang="en-US" altLang="ja-JP" sz="2800" dirty="0">
                <a:solidFill>
                  <a:srgbClr val="000000"/>
                </a:solidFill>
              </a:rPr>
              <a:t>p</a:t>
            </a:r>
            <a:r>
              <a:rPr lang="ja-JP" altLang="en-US" sz="2800" dirty="0">
                <a:solidFill>
                  <a:srgbClr val="000000"/>
                </a:solidFill>
              </a:rPr>
              <a:t>形半導体では価電子帯の直上に、</a:t>
            </a:r>
            <a:r>
              <a:rPr lang="en-US" altLang="ja-JP" sz="2800" dirty="0">
                <a:solidFill>
                  <a:srgbClr val="000000"/>
                </a:solidFill>
              </a:rPr>
              <a:t>n</a:t>
            </a:r>
            <a:r>
              <a:rPr lang="ja-JP" altLang="en-US" sz="2800" dirty="0">
                <a:solidFill>
                  <a:srgbClr val="000000"/>
                </a:solidFill>
              </a:rPr>
              <a:t>形半導体では伝導帯の直下に</a:t>
            </a:r>
            <a:r>
              <a:rPr lang="ja-JP" altLang="en-US" sz="2800" dirty="0" smtClean="0">
                <a:solidFill>
                  <a:srgbClr val="000000"/>
                </a:solidFill>
              </a:rPr>
              <a:t>あります。</a:t>
            </a:r>
            <a:endParaRPr lang="ja-JP" altLang="en-US" sz="2800" dirty="0">
              <a:solidFill>
                <a:srgbClr val="000000"/>
              </a:solidFill>
            </a:endParaRPr>
          </a:p>
          <a:p>
            <a:pPr>
              <a:lnSpc>
                <a:spcPct val="90000"/>
              </a:lnSpc>
            </a:pPr>
            <a:r>
              <a:rPr lang="ja-JP" altLang="en-US" sz="2800" dirty="0">
                <a:solidFill>
                  <a:srgbClr val="000000"/>
                </a:solidFill>
              </a:rPr>
              <a:t>接合するとフェルミ準位</a:t>
            </a:r>
            <a:r>
              <a:rPr lang="ja-JP" altLang="en-US" sz="2800" dirty="0" smtClean="0">
                <a:solidFill>
                  <a:srgbClr val="000000"/>
                </a:solidFill>
              </a:rPr>
              <a:t>がそろい</a:t>
            </a:r>
            <a:r>
              <a:rPr lang="ja-JP" altLang="en-US" sz="2800" dirty="0">
                <a:solidFill>
                  <a:srgbClr val="000000"/>
                </a:solidFill>
              </a:rPr>
              <a:t>、その結果拡散電位差が</a:t>
            </a:r>
            <a:r>
              <a:rPr lang="ja-JP" altLang="en-US" sz="2800" dirty="0" smtClean="0">
                <a:solidFill>
                  <a:srgbClr val="000000"/>
                </a:solidFill>
              </a:rPr>
              <a:t>生じます。</a:t>
            </a:r>
            <a:endParaRPr lang="en-US" altLang="ja-JP" sz="2800" dirty="0" smtClean="0">
              <a:solidFill>
                <a:srgbClr val="000000"/>
              </a:solidFill>
            </a:endParaRPr>
          </a:p>
          <a:p>
            <a:pPr>
              <a:lnSpc>
                <a:spcPct val="90000"/>
              </a:lnSpc>
            </a:pPr>
            <a:r>
              <a:rPr lang="en-US" altLang="ja-JP" dirty="0" err="1" smtClean="0">
                <a:solidFill>
                  <a:srgbClr val="000000"/>
                </a:solidFill>
              </a:rPr>
              <a:t>pn</a:t>
            </a:r>
            <a:r>
              <a:rPr lang="ja-JP" altLang="en-US" dirty="0" smtClean="0">
                <a:solidFill>
                  <a:srgbClr val="000000"/>
                </a:solidFill>
              </a:rPr>
              <a:t>接合を作ると、電位の坂道ができるのです。</a:t>
            </a:r>
            <a:endParaRPr lang="ja-JP" altLang="en-US" sz="2800" dirty="0">
              <a:solidFill>
                <a:srgbClr val="000000"/>
              </a:solidFill>
            </a:endParaRPr>
          </a:p>
        </p:txBody>
      </p:sp>
      <p:grpSp>
        <p:nvGrpSpPr>
          <p:cNvPr id="133124" name="Group 4"/>
          <p:cNvGrpSpPr>
            <a:grpSpLocks/>
          </p:cNvGrpSpPr>
          <p:nvPr/>
        </p:nvGrpSpPr>
        <p:grpSpPr bwMode="auto">
          <a:xfrm>
            <a:off x="4572000" y="1271588"/>
            <a:ext cx="4508989" cy="5168900"/>
            <a:chOff x="3120" y="545"/>
            <a:chExt cx="3077" cy="3256"/>
          </a:xfrm>
        </p:grpSpPr>
        <p:sp>
          <p:nvSpPr>
            <p:cNvPr id="133125" name="Line 5"/>
            <p:cNvSpPr>
              <a:spLocks noChangeShapeType="1"/>
            </p:cNvSpPr>
            <p:nvPr/>
          </p:nvSpPr>
          <p:spPr bwMode="auto">
            <a:xfrm flipV="1">
              <a:off x="3392" y="733"/>
              <a:ext cx="0" cy="1270"/>
            </a:xfrm>
            <a:prstGeom prst="line">
              <a:avLst/>
            </a:prstGeom>
            <a:noFill/>
            <a:ln w="952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26" name="Text Box 6"/>
            <p:cNvSpPr txBox="1">
              <a:spLocks noChangeArrowheads="1"/>
            </p:cNvSpPr>
            <p:nvPr/>
          </p:nvSpPr>
          <p:spPr bwMode="auto">
            <a:xfrm>
              <a:off x="3120" y="823"/>
              <a:ext cx="23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i="1">
                  <a:solidFill>
                    <a:srgbClr val="990033"/>
                  </a:solidFill>
                  <a:latin typeface="Times New Roman" pitchFamily="18" charset="0"/>
                </a:rPr>
                <a:t>E</a:t>
              </a:r>
            </a:p>
          </p:txBody>
        </p:sp>
        <p:sp>
          <p:nvSpPr>
            <p:cNvPr id="133127" name="Freeform 7"/>
            <p:cNvSpPr>
              <a:spLocks/>
            </p:cNvSpPr>
            <p:nvPr/>
          </p:nvSpPr>
          <p:spPr bwMode="auto">
            <a:xfrm>
              <a:off x="3392" y="869"/>
              <a:ext cx="953" cy="362"/>
            </a:xfrm>
            <a:custGeom>
              <a:avLst/>
              <a:gdLst>
                <a:gd name="T0" fmla="*/ 0 w 953"/>
                <a:gd name="T1" fmla="*/ 45 h 362"/>
                <a:gd name="T2" fmla="*/ 0 w 953"/>
                <a:gd name="T3" fmla="*/ 362 h 362"/>
                <a:gd name="T4" fmla="*/ 953 w 953"/>
                <a:gd name="T5" fmla="*/ 362 h 362"/>
                <a:gd name="T6" fmla="*/ 953 w 953"/>
                <a:gd name="T7" fmla="*/ 0 h 362"/>
              </a:gdLst>
              <a:ahLst/>
              <a:cxnLst>
                <a:cxn ang="0">
                  <a:pos x="T0" y="T1"/>
                </a:cxn>
                <a:cxn ang="0">
                  <a:pos x="T2" y="T3"/>
                </a:cxn>
                <a:cxn ang="0">
                  <a:pos x="T4" y="T5"/>
                </a:cxn>
                <a:cxn ang="0">
                  <a:pos x="T6" y="T7"/>
                </a:cxn>
              </a:cxnLst>
              <a:rect l="0" t="0" r="r" b="b"/>
              <a:pathLst>
                <a:path w="953" h="362">
                  <a:moveTo>
                    <a:pt x="0" y="45"/>
                  </a:moveTo>
                  <a:lnTo>
                    <a:pt x="0" y="362"/>
                  </a:lnTo>
                  <a:lnTo>
                    <a:pt x="953" y="362"/>
                  </a:lnTo>
                  <a:lnTo>
                    <a:pt x="953" y="0"/>
                  </a:lnTo>
                </a:path>
              </a:pathLst>
            </a:custGeom>
            <a:gradFill rotWithShape="1">
              <a:gsLst>
                <a:gs pos="0">
                  <a:schemeClr val="bg1">
                    <a:alpha val="30000"/>
                  </a:schemeClr>
                </a:gs>
                <a:gs pos="100000">
                  <a:srgbClr val="FF9966">
                    <a:alpha val="28999"/>
                  </a:srgbClr>
                </a:gs>
              </a:gsLst>
              <a:lin ang="5400000" scaled="1"/>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28" name="Freeform 8"/>
            <p:cNvSpPr>
              <a:spLocks/>
            </p:cNvSpPr>
            <p:nvPr/>
          </p:nvSpPr>
          <p:spPr bwMode="auto">
            <a:xfrm flipV="1">
              <a:off x="3392" y="1549"/>
              <a:ext cx="953" cy="362"/>
            </a:xfrm>
            <a:custGeom>
              <a:avLst/>
              <a:gdLst>
                <a:gd name="T0" fmla="*/ 0 w 953"/>
                <a:gd name="T1" fmla="*/ 45 h 362"/>
                <a:gd name="T2" fmla="*/ 0 w 953"/>
                <a:gd name="T3" fmla="*/ 362 h 362"/>
                <a:gd name="T4" fmla="*/ 953 w 953"/>
                <a:gd name="T5" fmla="*/ 362 h 362"/>
                <a:gd name="T6" fmla="*/ 953 w 953"/>
                <a:gd name="T7" fmla="*/ 0 h 362"/>
              </a:gdLst>
              <a:ahLst/>
              <a:cxnLst>
                <a:cxn ang="0">
                  <a:pos x="T0" y="T1"/>
                </a:cxn>
                <a:cxn ang="0">
                  <a:pos x="T2" y="T3"/>
                </a:cxn>
                <a:cxn ang="0">
                  <a:pos x="T4" y="T5"/>
                </a:cxn>
                <a:cxn ang="0">
                  <a:pos x="T6" y="T7"/>
                </a:cxn>
              </a:cxnLst>
              <a:rect l="0" t="0" r="r" b="b"/>
              <a:pathLst>
                <a:path w="953" h="362">
                  <a:moveTo>
                    <a:pt x="0" y="45"/>
                  </a:moveTo>
                  <a:lnTo>
                    <a:pt x="0" y="362"/>
                  </a:lnTo>
                  <a:lnTo>
                    <a:pt x="953" y="362"/>
                  </a:lnTo>
                  <a:lnTo>
                    <a:pt x="953" y="0"/>
                  </a:lnTo>
                </a:path>
              </a:pathLst>
            </a:custGeom>
            <a:gradFill rotWithShape="1">
              <a:gsLst>
                <a:gs pos="0">
                  <a:srgbClr val="FFFFFF"/>
                </a:gs>
                <a:gs pos="100000">
                  <a:srgbClr val="FF9999"/>
                </a:gs>
              </a:gsLst>
              <a:lin ang="5400000" scaled="1"/>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29" name="Freeform 9"/>
            <p:cNvSpPr>
              <a:spLocks/>
            </p:cNvSpPr>
            <p:nvPr/>
          </p:nvSpPr>
          <p:spPr bwMode="auto">
            <a:xfrm>
              <a:off x="4889" y="869"/>
              <a:ext cx="953" cy="362"/>
            </a:xfrm>
            <a:custGeom>
              <a:avLst/>
              <a:gdLst>
                <a:gd name="T0" fmla="*/ 0 w 953"/>
                <a:gd name="T1" fmla="*/ 45 h 362"/>
                <a:gd name="T2" fmla="*/ 0 w 953"/>
                <a:gd name="T3" fmla="*/ 362 h 362"/>
                <a:gd name="T4" fmla="*/ 953 w 953"/>
                <a:gd name="T5" fmla="*/ 362 h 362"/>
                <a:gd name="T6" fmla="*/ 953 w 953"/>
                <a:gd name="T7" fmla="*/ 0 h 362"/>
              </a:gdLst>
              <a:ahLst/>
              <a:cxnLst>
                <a:cxn ang="0">
                  <a:pos x="T0" y="T1"/>
                </a:cxn>
                <a:cxn ang="0">
                  <a:pos x="T2" y="T3"/>
                </a:cxn>
                <a:cxn ang="0">
                  <a:pos x="T4" y="T5"/>
                </a:cxn>
                <a:cxn ang="0">
                  <a:pos x="T6" y="T7"/>
                </a:cxn>
              </a:cxnLst>
              <a:rect l="0" t="0" r="r" b="b"/>
              <a:pathLst>
                <a:path w="953" h="362">
                  <a:moveTo>
                    <a:pt x="0" y="45"/>
                  </a:moveTo>
                  <a:lnTo>
                    <a:pt x="0" y="362"/>
                  </a:lnTo>
                  <a:lnTo>
                    <a:pt x="953" y="362"/>
                  </a:lnTo>
                  <a:lnTo>
                    <a:pt x="953" y="0"/>
                  </a:lnTo>
                </a:path>
              </a:pathLst>
            </a:custGeom>
            <a:gradFill rotWithShape="1">
              <a:gsLst>
                <a:gs pos="0">
                  <a:schemeClr val="bg1"/>
                </a:gs>
                <a:gs pos="100000">
                  <a:schemeClr val="accent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30" name="Freeform 10"/>
            <p:cNvSpPr>
              <a:spLocks/>
            </p:cNvSpPr>
            <p:nvPr/>
          </p:nvSpPr>
          <p:spPr bwMode="auto">
            <a:xfrm flipV="1">
              <a:off x="4889" y="1549"/>
              <a:ext cx="953" cy="362"/>
            </a:xfrm>
            <a:custGeom>
              <a:avLst/>
              <a:gdLst>
                <a:gd name="T0" fmla="*/ 0 w 953"/>
                <a:gd name="T1" fmla="*/ 45 h 362"/>
                <a:gd name="T2" fmla="*/ 0 w 953"/>
                <a:gd name="T3" fmla="*/ 362 h 362"/>
                <a:gd name="T4" fmla="*/ 953 w 953"/>
                <a:gd name="T5" fmla="*/ 362 h 362"/>
                <a:gd name="T6" fmla="*/ 953 w 953"/>
                <a:gd name="T7" fmla="*/ 0 h 362"/>
              </a:gdLst>
              <a:ahLst/>
              <a:cxnLst>
                <a:cxn ang="0">
                  <a:pos x="T0" y="T1"/>
                </a:cxn>
                <a:cxn ang="0">
                  <a:pos x="T2" y="T3"/>
                </a:cxn>
                <a:cxn ang="0">
                  <a:pos x="T4" y="T5"/>
                </a:cxn>
                <a:cxn ang="0">
                  <a:pos x="T6" y="T7"/>
                </a:cxn>
              </a:cxnLst>
              <a:rect l="0" t="0" r="r" b="b"/>
              <a:pathLst>
                <a:path w="953" h="362">
                  <a:moveTo>
                    <a:pt x="0" y="45"/>
                  </a:moveTo>
                  <a:lnTo>
                    <a:pt x="0" y="362"/>
                  </a:lnTo>
                  <a:lnTo>
                    <a:pt x="953" y="362"/>
                  </a:lnTo>
                  <a:lnTo>
                    <a:pt x="953" y="0"/>
                  </a:lnTo>
                </a:path>
              </a:pathLst>
            </a:custGeom>
            <a:gradFill rotWithShape="1">
              <a:gsLst>
                <a:gs pos="0">
                  <a:schemeClr val="bg1"/>
                </a:gs>
                <a:gs pos="100000">
                  <a:schemeClr val="accent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31" name="Line 11"/>
            <p:cNvSpPr>
              <a:spLocks noChangeShapeType="1"/>
            </p:cNvSpPr>
            <p:nvPr/>
          </p:nvSpPr>
          <p:spPr bwMode="auto">
            <a:xfrm>
              <a:off x="3392" y="1504"/>
              <a:ext cx="953"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32" name="Line 12"/>
            <p:cNvSpPr>
              <a:spLocks noChangeShapeType="1"/>
            </p:cNvSpPr>
            <p:nvPr/>
          </p:nvSpPr>
          <p:spPr bwMode="auto">
            <a:xfrm>
              <a:off x="4889" y="1277"/>
              <a:ext cx="953"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33" name="Line 13"/>
            <p:cNvSpPr>
              <a:spLocks noChangeShapeType="1"/>
            </p:cNvSpPr>
            <p:nvPr/>
          </p:nvSpPr>
          <p:spPr bwMode="auto">
            <a:xfrm flipV="1">
              <a:off x="3392" y="2094"/>
              <a:ext cx="0" cy="1270"/>
            </a:xfrm>
            <a:prstGeom prst="line">
              <a:avLst/>
            </a:prstGeom>
            <a:noFill/>
            <a:ln w="952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34" name="Oval 14"/>
            <p:cNvSpPr>
              <a:spLocks noChangeArrowheads="1"/>
            </p:cNvSpPr>
            <p:nvPr/>
          </p:nvSpPr>
          <p:spPr bwMode="auto">
            <a:xfrm>
              <a:off x="3483" y="1549"/>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5" name="Oval 15"/>
            <p:cNvSpPr>
              <a:spLocks noChangeArrowheads="1"/>
            </p:cNvSpPr>
            <p:nvPr/>
          </p:nvSpPr>
          <p:spPr bwMode="auto">
            <a:xfrm>
              <a:off x="3755" y="1549"/>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6" name="Oval 16"/>
            <p:cNvSpPr>
              <a:spLocks noChangeArrowheads="1"/>
            </p:cNvSpPr>
            <p:nvPr/>
          </p:nvSpPr>
          <p:spPr bwMode="auto">
            <a:xfrm>
              <a:off x="4027" y="1549"/>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7" name="Oval 17"/>
            <p:cNvSpPr>
              <a:spLocks noChangeArrowheads="1"/>
            </p:cNvSpPr>
            <p:nvPr/>
          </p:nvSpPr>
          <p:spPr bwMode="auto">
            <a:xfrm>
              <a:off x="5025" y="1141"/>
              <a:ext cx="91"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8" name="Oval 18"/>
            <p:cNvSpPr>
              <a:spLocks noChangeArrowheads="1"/>
            </p:cNvSpPr>
            <p:nvPr/>
          </p:nvSpPr>
          <p:spPr bwMode="auto">
            <a:xfrm>
              <a:off x="5298" y="1141"/>
              <a:ext cx="89"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9" name="Oval 19"/>
            <p:cNvSpPr>
              <a:spLocks noChangeArrowheads="1"/>
            </p:cNvSpPr>
            <p:nvPr/>
          </p:nvSpPr>
          <p:spPr bwMode="auto">
            <a:xfrm>
              <a:off x="5524" y="1141"/>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0" name="Freeform 20"/>
            <p:cNvSpPr>
              <a:spLocks/>
            </p:cNvSpPr>
            <p:nvPr/>
          </p:nvSpPr>
          <p:spPr bwMode="auto">
            <a:xfrm>
              <a:off x="3392" y="2290"/>
              <a:ext cx="1815" cy="756"/>
            </a:xfrm>
            <a:custGeom>
              <a:avLst/>
              <a:gdLst>
                <a:gd name="T0" fmla="*/ 0 w 1815"/>
                <a:gd name="T1" fmla="*/ 30 h 756"/>
                <a:gd name="T2" fmla="*/ 0 w 1815"/>
                <a:gd name="T3" fmla="*/ 484 h 756"/>
                <a:gd name="T4" fmla="*/ 726 w 1815"/>
                <a:gd name="T5" fmla="*/ 484 h 756"/>
                <a:gd name="T6" fmla="*/ 998 w 1815"/>
                <a:gd name="T7" fmla="*/ 756 h 756"/>
                <a:gd name="T8" fmla="*/ 1815 w 1815"/>
                <a:gd name="T9" fmla="*/ 756 h 756"/>
                <a:gd name="T10" fmla="*/ 1805 w 1815"/>
                <a:gd name="T11" fmla="*/ 0 h 756"/>
              </a:gdLst>
              <a:ahLst/>
              <a:cxnLst>
                <a:cxn ang="0">
                  <a:pos x="T0" y="T1"/>
                </a:cxn>
                <a:cxn ang="0">
                  <a:pos x="T2" y="T3"/>
                </a:cxn>
                <a:cxn ang="0">
                  <a:pos x="T4" y="T5"/>
                </a:cxn>
                <a:cxn ang="0">
                  <a:pos x="T6" y="T7"/>
                </a:cxn>
                <a:cxn ang="0">
                  <a:pos x="T8" y="T9"/>
                </a:cxn>
                <a:cxn ang="0">
                  <a:pos x="T10" y="T11"/>
                </a:cxn>
              </a:cxnLst>
              <a:rect l="0" t="0" r="r" b="b"/>
              <a:pathLst>
                <a:path w="1815" h="756">
                  <a:moveTo>
                    <a:pt x="0" y="30"/>
                  </a:moveTo>
                  <a:lnTo>
                    <a:pt x="0" y="484"/>
                  </a:lnTo>
                  <a:lnTo>
                    <a:pt x="726" y="484"/>
                  </a:lnTo>
                  <a:lnTo>
                    <a:pt x="998" y="756"/>
                  </a:lnTo>
                  <a:lnTo>
                    <a:pt x="1815" y="756"/>
                  </a:lnTo>
                  <a:lnTo>
                    <a:pt x="1805" y="0"/>
                  </a:lnTo>
                </a:path>
              </a:pathLst>
            </a:custGeom>
            <a:gradFill rotWithShape="1">
              <a:gsLst>
                <a:gs pos="0">
                  <a:srgbClr val="FF9966">
                    <a:alpha val="23000"/>
                  </a:srgbClr>
                </a:gs>
                <a:gs pos="100000">
                  <a:schemeClr val="accent1">
                    <a:alpha val="28999"/>
                  </a:schemeClr>
                </a:gs>
              </a:gsLst>
              <a:lin ang="0" scaled="1"/>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41" name="Freeform 21"/>
            <p:cNvSpPr>
              <a:spLocks/>
            </p:cNvSpPr>
            <p:nvPr/>
          </p:nvSpPr>
          <p:spPr bwMode="auto">
            <a:xfrm>
              <a:off x="3387" y="3137"/>
              <a:ext cx="1820" cy="664"/>
            </a:xfrm>
            <a:custGeom>
              <a:avLst/>
              <a:gdLst>
                <a:gd name="T0" fmla="*/ 0 w 1820"/>
                <a:gd name="T1" fmla="*/ 664 h 664"/>
                <a:gd name="T2" fmla="*/ 5 w 1820"/>
                <a:gd name="T3" fmla="*/ 0 h 664"/>
                <a:gd name="T4" fmla="*/ 731 w 1820"/>
                <a:gd name="T5" fmla="*/ 0 h 664"/>
                <a:gd name="T6" fmla="*/ 958 w 1820"/>
                <a:gd name="T7" fmla="*/ 272 h 664"/>
                <a:gd name="T8" fmla="*/ 1820 w 1820"/>
                <a:gd name="T9" fmla="*/ 272 h 664"/>
                <a:gd name="T10" fmla="*/ 1820 w 1820"/>
                <a:gd name="T11" fmla="*/ 635 h 664"/>
              </a:gdLst>
              <a:ahLst/>
              <a:cxnLst>
                <a:cxn ang="0">
                  <a:pos x="T0" y="T1"/>
                </a:cxn>
                <a:cxn ang="0">
                  <a:pos x="T2" y="T3"/>
                </a:cxn>
                <a:cxn ang="0">
                  <a:pos x="T4" y="T5"/>
                </a:cxn>
                <a:cxn ang="0">
                  <a:pos x="T6" y="T7"/>
                </a:cxn>
                <a:cxn ang="0">
                  <a:pos x="T8" y="T9"/>
                </a:cxn>
                <a:cxn ang="0">
                  <a:pos x="T10" y="T11"/>
                </a:cxn>
              </a:cxnLst>
              <a:rect l="0" t="0" r="r" b="b"/>
              <a:pathLst>
                <a:path w="1820" h="664">
                  <a:moveTo>
                    <a:pt x="0" y="664"/>
                  </a:moveTo>
                  <a:lnTo>
                    <a:pt x="5" y="0"/>
                  </a:lnTo>
                  <a:lnTo>
                    <a:pt x="731" y="0"/>
                  </a:lnTo>
                  <a:lnTo>
                    <a:pt x="958" y="272"/>
                  </a:lnTo>
                  <a:lnTo>
                    <a:pt x="1820" y="272"/>
                  </a:lnTo>
                  <a:lnTo>
                    <a:pt x="1820" y="635"/>
                  </a:lnTo>
                </a:path>
              </a:pathLst>
            </a:custGeom>
            <a:gradFill rotWithShape="1">
              <a:gsLst>
                <a:gs pos="0">
                  <a:srgbClr val="FF9999"/>
                </a:gs>
                <a:gs pos="100000">
                  <a:schemeClr val="accent1"/>
                </a:gs>
              </a:gsLst>
              <a:lin ang="0" scaled="1"/>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42" name="Oval 22"/>
            <p:cNvSpPr>
              <a:spLocks noChangeArrowheads="1"/>
            </p:cNvSpPr>
            <p:nvPr/>
          </p:nvSpPr>
          <p:spPr bwMode="auto">
            <a:xfrm>
              <a:off x="3439" y="3137"/>
              <a:ext cx="89"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3" name="Oval 23"/>
            <p:cNvSpPr>
              <a:spLocks noChangeArrowheads="1"/>
            </p:cNvSpPr>
            <p:nvPr/>
          </p:nvSpPr>
          <p:spPr bwMode="auto">
            <a:xfrm>
              <a:off x="3710" y="3137"/>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4" name="Oval 24"/>
            <p:cNvSpPr>
              <a:spLocks noChangeArrowheads="1"/>
            </p:cNvSpPr>
            <p:nvPr/>
          </p:nvSpPr>
          <p:spPr bwMode="auto">
            <a:xfrm>
              <a:off x="3982" y="3137"/>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5" name="Oval 25"/>
            <p:cNvSpPr>
              <a:spLocks noChangeArrowheads="1"/>
            </p:cNvSpPr>
            <p:nvPr/>
          </p:nvSpPr>
          <p:spPr bwMode="auto">
            <a:xfrm>
              <a:off x="4481" y="2955"/>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6" name="Oval 26"/>
            <p:cNvSpPr>
              <a:spLocks noChangeArrowheads="1"/>
            </p:cNvSpPr>
            <p:nvPr/>
          </p:nvSpPr>
          <p:spPr bwMode="auto">
            <a:xfrm>
              <a:off x="4753" y="2955"/>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7" name="Oval 27"/>
            <p:cNvSpPr>
              <a:spLocks noChangeArrowheads="1"/>
            </p:cNvSpPr>
            <p:nvPr/>
          </p:nvSpPr>
          <p:spPr bwMode="auto">
            <a:xfrm>
              <a:off x="4980" y="2955"/>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8" name="Line 28"/>
            <p:cNvSpPr>
              <a:spLocks noChangeShapeType="1"/>
            </p:cNvSpPr>
            <p:nvPr/>
          </p:nvSpPr>
          <p:spPr bwMode="auto">
            <a:xfrm>
              <a:off x="3392" y="3091"/>
              <a:ext cx="1815"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49" name="Line 29"/>
            <p:cNvSpPr>
              <a:spLocks noChangeShapeType="1"/>
            </p:cNvSpPr>
            <p:nvPr/>
          </p:nvSpPr>
          <p:spPr bwMode="auto">
            <a:xfrm>
              <a:off x="4209" y="2774"/>
              <a:ext cx="1451"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50" name="Line 30"/>
            <p:cNvSpPr>
              <a:spLocks noChangeShapeType="1"/>
            </p:cNvSpPr>
            <p:nvPr/>
          </p:nvSpPr>
          <p:spPr bwMode="auto">
            <a:xfrm>
              <a:off x="5252" y="3046"/>
              <a:ext cx="408"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51" name="Line 31"/>
            <p:cNvSpPr>
              <a:spLocks noChangeShapeType="1"/>
            </p:cNvSpPr>
            <p:nvPr/>
          </p:nvSpPr>
          <p:spPr bwMode="auto">
            <a:xfrm flipV="1">
              <a:off x="5389" y="2774"/>
              <a:ext cx="0" cy="272"/>
            </a:xfrm>
            <a:prstGeom prst="line">
              <a:avLst/>
            </a:prstGeom>
            <a:noFill/>
            <a:ln w="9525">
              <a:solidFill>
                <a:srgbClr val="3399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52" name="Text Box 32"/>
            <p:cNvSpPr txBox="1">
              <a:spLocks noChangeArrowheads="1"/>
            </p:cNvSpPr>
            <p:nvPr/>
          </p:nvSpPr>
          <p:spPr bwMode="auto">
            <a:xfrm>
              <a:off x="5207" y="3091"/>
              <a:ext cx="91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FF"/>
                  </a:solidFill>
                </a:rPr>
                <a:t>拡散電位差</a:t>
              </a:r>
            </a:p>
          </p:txBody>
        </p:sp>
        <p:sp>
          <p:nvSpPr>
            <p:cNvPr id="133153" name="Oval 33"/>
            <p:cNvSpPr>
              <a:spLocks noChangeArrowheads="1"/>
            </p:cNvSpPr>
            <p:nvPr/>
          </p:nvSpPr>
          <p:spPr bwMode="auto">
            <a:xfrm>
              <a:off x="3619" y="1549"/>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4" name="Oval 34"/>
            <p:cNvSpPr>
              <a:spLocks noChangeArrowheads="1"/>
            </p:cNvSpPr>
            <p:nvPr/>
          </p:nvSpPr>
          <p:spPr bwMode="auto">
            <a:xfrm>
              <a:off x="3891" y="1549"/>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5" name="Oval 35"/>
            <p:cNvSpPr>
              <a:spLocks noChangeArrowheads="1"/>
            </p:cNvSpPr>
            <p:nvPr/>
          </p:nvSpPr>
          <p:spPr bwMode="auto">
            <a:xfrm>
              <a:off x="4163" y="1549"/>
              <a:ext cx="90" cy="91"/>
            </a:xfrm>
            <a:prstGeom prst="ellipse">
              <a:avLst/>
            </a:prstGeom>
            <a:solidFill>
              <a:schemeClr val="tx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6" name="Oval 36"/>
            <p:cNvSpPr>
              <a:spLocks noChangeArrowheads="1"/>
            </p:cNvSpPr>
            <p:nvPr/>
          </p:nvSpPr>
          <p:spPr bwMode="auto">
            <a:xfrm>
              <a:off x="5161" y="1141"/>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7" name="Oval 37"/>
            <p:cNvSpPr>
              <a:spLocks noChangeArrowheads="1"/>
            </p:cNvSpPr>
            <p:nvPr/>
          </p:nvSpPr>
          <p:spPr bwMode="auto">
            <a:xfrm>
              <a:off x="5433" y="1141"/>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8" name="Oval 38"/>
            <p:cNvSpPr>
              <a:spLocks noChangeArrowheads="1"/>
            </p:cNvSpPr>
            <p:nvPr/>
          </p:nvSpPr>
          <p:spPr bwMode="auto">
            <a:xfrm>
              <a:off x="5660" y="1141"/>
              <a:ext cx="90" cy="91"/>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9" name="Text Box 39"/>
            <p:cNvSpPr txBox="1">
              <a:spLocks noChangeArrowheads="1"/>
            </p:cNvSpPr>
            <p:nvPr/>
          </p:nvSpPr>
          <p:spPr bwMode="auto">
            <a:xfrm>
              <a:off x="4241" y="3194"/>
              <a:ext cx="20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chemeClr val="bg2"/>
                  </a:solidFill>
                </a:rPr>
                <a:t>+</a:t>
              </a:r>
            </a:p>
          </p:txBody>
        </p:sp>
        <p:sp>
          <p:nvSpPr>
            <p:cNvPr id="133160" name="Text Box 40"/>
            <p:cNvSpPr txBox="1">
              <a:spLocks noChangeArrowheads="1"/>
            </p:cNvSpPr>
            <p:nvPr/>
          </p:nvSpPr>
          <p:spPr bwMode="auto">
            <a:xfrm>
              <a:off x="3969" y="2741"/>
              <a:ext cx="17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chemeClr val="bg2"/>
                  </a:solidFill>
                </a:rPr>
                <a:t>-</a:t>
              </a:r>
            </a:p>
          </p:txBody>
        </p:sp>
        <p:sp>
          <p:nvSpPr>
            <p:cNvPr id="133161" name="Line 41"/>
            <p:cNvSpPr>
              <a:spLocks noChangeShapeType="1"/>
            </p:cNvSpPr>
            <p:nvPr/>
          </p:nvSpPr>
          <p:spPr bwMode="auto">
            <a:xfrm flipV="1">
              <a:off x="4288" y="1222"/>
              <a:ext cx="0" cy="320"/>
            </a:xfrm>
            <a:prstGeom prst="line">
              <a:avLst/>
            </a:prstGeom>
            <a:noFill/>
            <a:ln w="9525">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2" name="Text Box 42"/>
            <p:cNvSpPr txBox="1">
              <a:spLocks noChangeArrowheads="1"/>
            </p:cNvSpPr>
            <p:nvPr/>
          </p:nvSpPr>
          <p:spPr bwMode="auto">
            <a:xfrm>
              <a:off x="4276" y="1236"/>
              <a:ext cx="52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800" i="1" dirty="0" err="1" smtClean="0">
                  <a:latin typeface="Times New Roman" pitchFamily="18" charset="0"/>
                </a:rPr>
                <a:t>Eg</a:t>
              </a:r>
              <a:endParaRPr lang="en-US" altLang="ja-JP" sz="1800" dirty="0"/>
            </a:p>
          </p:txBody>
        </p:sp>
        <p:sp>
          <p:nvSpPr>
            <p:cNvPr id="133163" name="Line 43"/>
            <p:cNvSpPr>
              <a:spLocks noChangeShapeType="1"/>
            </p:cNvSpPr>
            <p:nvPr/>
          </p:nvSpPr>
          <p:spPr bwMode="auto">
            <a:xfrm flipV="1">
              <a:off x="5925" y="741"/>
              <a:ext cx="0" cy="1133"/>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4" name="Text Box 44"/>
            <p:cNvSpPr txBox="1">
              <a:spLocks noChangeArrowheads="1"/>
            </p:cNvSpPr>
            <p:nvPr/>
          </p:nvSpPr>
          <p:spPr bwMode="auto">
            <a:xfrm>
              <a:off x="5008" y="545"/>
              <a:ext cx="11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chemeClr val="bg1"/>
                  </a:solidFill>
                </a:rPr>
                <a:t>電子エネルギー</a:t>
              </a:r>
            </a:p>
          </p:txBody>
        </p:sp>
        <p:sp>
          <p:nvSpPr>
            <p:cNvPr id="133165" name="Line 45"/>
            <p:cNvSpPr>
              <a:spLocks noChangeShapeType="1"/>
            </p:cNvSpPr>
            <p:nvPr/>
          </p:nvSpPr>
          <p:spPr bwMode="auto">
            <a:xfrm>
              <a:off x="3474" y="1490"/>
              <a:ext cx="732"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6" name="Line 46"/>
            <p:cNvSpPr>
              <a:spLocks noChangeShapeType="1"/>
            </p:cNvSpPr>
            <p:nvPr/>
          </p:nvSpPr>
          <p:spPr bwMode="auto">
            <a:xfrm>
              <a:off x="5083" y="1289"/>
              <a:ext cx="677"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7" name="Text Box 47"/>
            <p:cNvSpPr txBox="1">
              <a:spLocks noChangeArrowheads="1"/>
            </p:cNvSpPr>
            <p:nvPr/>
          </p:nvSpPr>
          <p:spPr bwMode="auto">
            <a:xfrm>
              <a:off x="3243" y="1304"/>
              <a:ext cx="26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solidFill>
                    <a:schemeClr val="bg1"/>
                  </a:solidFill>
                  <a:latin typeface="Times New Roman" pitchFamily="18" charset="0"/>
                </a:rPr>
                <a:t>Ef</a:t>
              </a:r>
            </a:p>
          </p:txBody>
        </p:sp>
        <p:sp>
          <p:nvSpPr>
            <p:cNvPr id="133168" name="Text Box 48"/>
            <p:cNvSpPr txBox="1">
              <a:spLocks noChangeArrowheads="1"/>
            </p:cNvSpPr>
            <p:nvPr/>
          </p:nvSpPr>
          <p:spPr bwMode="auto">
            <a:xfrm>
              <a:off x="5701" y="1220"/>
              <a:ext cx="26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solidFill>
                    <a:schemeClr val="bg1"/>
                  </a:solidFill>
                  <a:latin typeface="Times New Roman" pitchFamily="18" charset="0"/>
                </a:rPr>
                <a:t>Ef</a:t>
              </a:r>
            </a:p>
          </p:txBody>
        </p:sp>
        <p:sp>
          <p:nvSpPr>
            <p:cNvPr id="133169" name="Line 49"/>
            <p:cNvSpPr>
              <a:spLocks noChangeShapeType="1"/>
            </p:cNvSpPr>
            <p:nvPr/>
          </p:nvSpPr>
          <p:spPr bwMode="auto">
            <a:xfrm>
              <a:off x="3383" y="3099"/>
              <a:ext cx="1810"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70" name="Text Box 50"/>
            <p:cNvSpPr txBox="1">
              <a:spLocks noChangeArrowheads="1"/>
            </p:cNvSpPr>
            <p:nvPr/>
          </p:nvSpPr>
          <p:spPr bwMode="auto">
            <a:xfrm>
              <a:off x="3187" y="2967"/>
              <a:ext cx="26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solidFill>
                    <a:schemeClr val="bg1"/>
                  </a:solidFill>
                  <a:latin typeface="Times New Roman" pitchFamily="18" charset="0"/>
                </a:rPr>
                <a:t>Ef</a:t>
              </a:r>
            </a:p>
          </p:txBody>
        </p:sp>
        <p:sp>
          <p:nvSpPr>
            <p:cNvPr id="133171" name="Rectangle 51"/>
            <p:cNvSpPr>
              <a:spLocks noChangeArrowheads="1"/>
            </p:cNvSpPr>
            <p:nvPr/>
          </p:nvSpPr>
          <p:spPr bwMode="auto">
            <a:xfrm>
              <a:off x="4224" y="1956"/>
              <a:ext cx="106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t>バンドギャップ</a:t>
              </a:r>
            </a:p>
          </p:txBody>
        </p:sp>
        <p:sp>
          <p:nvSpPr>
            <p:cNvPr id="133172" name="Line 52"/>
            <p:cNvSpPr>
              <a:spLocks noChangeShapeType="1"/>
            </p:cNvSpPr>
            <p:nvPr/>
          </p:nvSpPr>
          <p:spPr bwMode="auto">
            <a:xfrm>
              <a:off x="4480" y="1426"/>
              <a:ext cx="165" cy="521"/>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73" name="Text Box 53"/>
            <p:cNvSpPr txBox="1">
              <a:spLocks noChangeArrowheads="1"/>
            </p:cNvSpPr>
            <p:nvPr/>
          </p:nvSpPr>
          <p:spPr bwMode="auto">
            <a:xfrm>
              <a:off x="3608" y="946"/>
              <a:ext cx="59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t>伝導帯</a:t>
              </a:r>
            </a:p>
          </p:txBody>
        </p:sp>
        <p:sp>
          <p:nvSpPr>
            <p:cNvPr id="133174" name="Text Box 54"/>
            <p:cNvSpPr txBox="1">
              <a:spLocks noChangeArrowheads="1"/>
            </p:cNvSpPr>
            <p:nvPr/>
          </p:nvSpPr>
          <p:spPr bwMode="auto">
            <a:xfrm>
              <a:off x="3590" y="1696"/>
              <a:ext cx="75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990033"/>
                  </a:solidFill>
                </a:rPr>
                <a:t>価電子帯</a:t>
              </a:r>
            </a:p>
          </p:txBody>
        </p:sp>
        <p:sp>
          <p:nvSpPr>
            <p:cNvPr id="133175" name="Text Box 55"/>
            <p:cNvSpPr txBox="1">
              <a:spLocks noChangeArrowheads="1"/>
            </p:cNvSpPr>
            <p:nvPr/>
          </p:nvSpPr>
          <p:spPr bwMode="auto">
            <a:xfrm>
              <a:off x="5042" y="1631"/>
              <a:ext cx="75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価電子帯</a:t>
              </a:r>
            </a:p>
          </p:txBody>
        </p:sp>
        <p:sp>
          <p:nvSpPr>
            <p:cNvPr id="133176" name="Text Box 56"/>
            <p:cNvSpPr txBox="1">
              <a:spLocks noChangeArrowheads="1"/>
            </p:cNvSpPr>
            <p:nvPr/>
          </p:nvSpPr>
          <p:spPr bwMode="auto">
            <a:xfrm>
              <a:off x="5042" y="909"/>
              <a:ext cx="59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伝導帯</a:t>
              </a:r>
            </a:p>
          </p:txBody>
        </p:sp>
      </p:grpSp>
      <p:sp>
        <p:nvSpPr>
          <p:cNvPr id="57" name="Text Box 53"/>
          <p:cNvSpPr txBox="1">
            <a:spLocks noChangeArrowheads="1"/>
          </p:cNvSpPr>
          <p:nvPr/>
        </p:nvSpPr>
        <p:spPr bwMode="auto">
          <a:xfrm>
            <a:off x="5663795" y="4286191"/>
            <a:ext cx="8777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t>伝導帯</a:t>
            </a:r>
          </a:p>
        </p:txBody>
      </p:sp>
      <p:sp>
        <p:nvSpPr>
          <p:cNvPr id="58" name="Text Box 54"/>
          <p:cNvSpPr txBox="1">
            <a:spLocks noChangeArrowheads="1"/>
          </p:cNvSpPr>
          <p:nvPr/>
        </p:nvSpPr>
        <p:spPr bwMode="auto">
          <a:xfrm>
            <a:off x="5620165" y="5925389"/>
            <a:ext cx="110783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990033"/>
                </a:solidFill>
              </a:rPr>
              <a:t>価電子帯</a:t>
            </a:r>
          </a:p>
        </p:txBody>
      </p:sp>
      <p:sp>
        <p:nvSpPr>
          <p:cNvPr id="59" name="Text Box 5"/>
          <p:cNvSpPr txBox="1">
            <a:spLocks noChangeArrowheads="1"/>
          </p:cNvSpPr>
          <p:nvPr/>
        </p:nvSpPr>
        <p:spPr bwMode="auto">
          <a:xfrm>
            <a:off x="5395684" y="1366808"/>
            <a:ext cx="537796"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a:solidFill>
                  <a:srgbClr val="FF0000"/>
                </a:solidFill>
              </a:rPr>
              <a:t>p</a:t>
            </a:r>
            <a:r>
              <a:rPr lang="ja-JP" altLang="en-US" sz="1800" dirty="0">
                <a:solidFill>
                  <a:srgbClr val="FF0000"/>
                </a:solidFill>
              </a:rPr>
              <a:t>形</a:t>
            </a:r>
          </a:p>
        </p:txBody>
      </p:sp>
      <p:sp>
        <p:nvSpPr>
          <p:cNvPr id="60" name="Text Box 4"/>
          <p:cNvSpPr txBox="1">
            <a:spLocks noChangeArrowheads="1"/>
          </p:cNvSpPr>
          <p:nvPr/>
        </p:nvSpPr>
        <p:spPr bwMode="auto">
          <a:xfrm>
            <a:off x="7503101" y="1318015"/>
            <a:ext cx="537796"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dirty="0">
                <a:solidFill>
                  <a:srgbClr val="0000FF"/>
                </a:solidFill>
              </a:rPr>
              <a:t>n</a:t>
            </a:r>
            <a:r>
              <a:rPr lang="ja-JP" altLang="en-US" sz="1800" dirty="0">
                <a:solidFill>
                  <a:srgbClr val="0000FF"/>
                </a:solidFill>
              </a:rPr>
              <a:t>形</a:t>
            </a:r>
          </a:p>
        </p:txBody>
      </p:sp>
      <p:sp>
        <p:nvSpPr>
          <p:cNvPr id="2" name="正方形/長方形 1"/>
          <p:cNvSpPr/>
          <p:nvPr/>
        </p:nvSpPr>
        <p:spPr>
          <a:xfrm>
            <a:off x="7704059" y="4147927"/>
            <a:ext cx="966931" cy="400110"/>
          </a:xfrm>
          <a:prstGeom prst="rect">
            <a:avLst/>
          </a:prstGeom>
        </p:spPr>
        <p:txBody>
          <a:bodyPr wrap="none">
            <a:spAutoFit/>
          </a:bodyPr>
          <a:lstStyle/>
          <a:p>
            <a:r>
              <a:rPr lang="en-US" altLang="ja-JP" sz="2000" dirty="0" err="1">
                <a:solidFill>
                  <a:srgbClr val="008000"/>
                </a:solidFill>
              </a:rPr>
              <a:t>pn</a:t>
            </a:r>
            <a:r>
              <a:rPr lang="ja-JP" altLang="en-US" sz="2000" dirty="0">
                <a:solidFill>
                  <a:srgbClr val="008000"/>
                </a:solidFill>
              </a:rPr>
              <a:t>接合</a:t>
            </a:r>
            <a:endParaRPr lang="ja-JP" altLang="en-US" sz="1400" dirty="0">
              <a:solidFill>
                <a:srgbClr val="008000"/>
              </a:solidFill>
            </a:endParaRPr>
          </a:p>
        </p:txBody>
      </p:sp>
    </p:spTree>
    <p:extLst>
      <p:ext uri="{BB962C8B-B14F-4D97-AF65-F5344CB8AC3E}">
        <p14:creationId xmlns:p14="http://schemas.microsoft.com/office/powerpoint/2010/main" val="3507824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28650" y="365126"/>
            <a:ext cx="5884293" cy="980595"/>
          </a:xfrm>
          <a:solidFill>
            <a:srgbClr val="00B0F0"/>
          </a:solidFill>
        </p:spPr>
        <p:txBody>
          <a:bodyPr/>
          <a:lstStyle/>
          <a:p>
            <a:pPr algn="l"/>
            <a:r>
              <a:rPr lang="ja-JP" altLang="en-US" sz="3200" dirty="0">
                <a:solidFill>
                  <a:schemeClr val="bg1"/>
                </a:solidFill>
              </a:rPr>
              <a:t>バンドで理解する半導体</a:t>
            </a:r>
            <a:r>
              <a:rPr lang="en-US" altLang="ja-JP" sz="3200" dirty="0" err="1">
                <a:solidFill>
                  <a:schemeClr val="bg1"/>
                </a:solidFill>
              </a:rPr>
              <a:t>pn</a:t>
            </a:r>
            <a:r>
              <a:rPr lang="ja-JP" altLang="en-US" sz="3200" dirty="0">
                <a:solidFill>
                  <a:schemeClr val="bg1"/>
                </a:solidFill>
              </a:rPr>
              <a:t>接合</a:t>
            </a:r>
            <a:br>
              <a:rPr lang="ja-JP" altLang="en-US" sz="3200" dirty="0">
                <a:solidFill>
                  <a:schemeClr val="bg1"/>
                </a:solidFill>
              </a:rPr>
            </a:br>
            <a:r>
              <a:rPr lang="ja-JP" altLang="en-US" sz="2800" dirty="0">
                <a:solidFill>
                  <a:schemeClr val="bg1"/>
                </a:solidFill>
              </a:rPr>
              <a:t>順バイアスと逆バイアス</a:t>
            </a:r>
          </a:p>
        </p:txBody>
      </p:sp>
      <p:sp>
        <p:nvSpPr>
          <p:cNvPr id="134147" name="Rectangle 3"/>
          <p:cNvSpPr>
            <a:spLocks noGrp="1" noChangeArrowheads="1"/>
          </p:cNvSpPr>
          <p:nvPr>
            <p:ph type="body" idx="1"/>
          </p:nvPr>
        </p:nvSpPr>
        <p:spPr>
          <a:xfrm>
            <a:off x="230066" y="4537076"/>
            <a:ext cx="4091354" cy="1782763"/>
          </a:xfrm>
        </p:spPr>
        <p:txBody>
          <a:bodyPr>
            <a:normAutofit lnSpcReduction="10000"/>
          </a:bodyPr>
          <a:lstStyle/>
          <a:p>
            <a:pPr marL="176213" indent="-176213">
              <a:lnSpc>
                <a:spcPct val="90000"/>
              </a:lnSpc>
            </a:pPr>
            <a:r>
              <a:rPr lang="ja-JP" altLang="en-US" sz="2000" dirty="0">
                <a:solidFill>
                  <a:srgbClr val="000000"/>
                </a:solidFill>
              </a:rPr>
              <a:t>順バイアス：空乏層が消滅しキャリアは接合部を通過して電流が</a:t>
            </a:r>
            <a:r>
              <a:rPr lang="ja-JP" altLang="en-US" sz="2000" dirty="0" smtClean="0">
                <a:solidFill>
                  <a:srgbClr val="000000"/>
                </a:solidFill>
              </a:rPr>
              <a:t>流れます。</a:t>
            </a:r>
            <a:endParaRPr lang="ja-JP" altLang="en-US" sz="2000" dirty="0">
              <a:solidFill>
                <a:srgbClr val="000000"/>
              </a:solidFill>
            </a:endParaRPr>
          </a:p>
          <a:p>
            <a:pPr marL="176213" indent="-176213">
              <a:lnSpc>
                <a:spcPct val="90000"/>
              </a:lnSpc>
            </a:pPr>
            <a:r>
              <a:rPr lang="ja-JP" altLang="en-US" sz="2000" dirty="0">
                <a:solidFill>
                  <a:srgbClr val="000000"/>
                </a:solidFill>
              </a:rPr>
              <a:t>逆バイアス：ホールは－極に、電子は＋極に引き寄せられ、空乏層が広がり電流は</a:t>
            </a:r>
            <a:r>
              <a:rPr lang="ja-JP" altLang="en-US" sz="2000" dirty="0" smtClean="0">
                <a:solidFill>
                  <a:srgbClr val="000000"/>
                </a:solidFill>
              </a:rPr>
              <a:t>流れません。</a:t>
            </a:r>
            <a:endParaRPr lang="ja-JP" altLang="en-US" sz="2000" dirty="0">
              <a:solidFill>
                <a:srgbClr val="000000"/>
              </a:solidFill>
            </a:endParaRPr>
          </a:p>
        </p:txBody>
      </p:sp>
      <p:sp>
        <p:nvSpPr>
          <p:cNvPr id="134162" name="Text Box 18"/>
          <p:cNvSpPr txBox="1">
            <a:spLocks noChangeArrowheads="1"/>
          </p:cNvSpPr>
          <p:nvPr/>
        </p:nvSpPr>
        <p:spPr bwMode="auto">
          <a:xfrm>
            <a:off x="3030416" y="3048001"/>
            <a:ext cx="1339362" cy="36988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拡散電位差</a:t>
            </a:r>
          </a:p>
        </p:txBody>
      </p:sp>
      <p:grpSp>
        <p:nvGrpSpPr>
          <p:cNvPr id="4" name="グループ化 3"/>
          <p:cNvGrpSpPr/>
          <p:nvPr/>
        </p:nvGrpSpPr>
        <p:grpSpPr>
          <a:xfrm>
            <a:off x="4286251" y="1338264"/>
            <a:ext cx="4425461" cy="2724151"/>
            <a:chOff x="4286251" y="1338264"/>
            <a:chExt cx="4425461" cy="2724151"/>
          </a:xfrm>
        </p:grpSpPr>
        <p:sp>
          <p:nvSpPr>
            <p:cNvPr id="134166" name="Line 22"/>
            <p:cNvSpPr>
              <a:spLocks noChangeShapeType="1"/>
            </p:cNvSpPr>
            <p:nvPr/>
          </p:nvSpPr>
          <p:spPr bwMode="auto">
            <a:xfrm>
              <a:off x="5993424" y="2293939"/>
              <a:ext cx="1607527"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67" name="Line 23"/>
            <p:cNvSpPr>
              <a:spLocks noChangeShapeType="1"/>
            </p:cNvSpPr>
            <p:nvPr/>
          </p:nvSpPr>
          <p:spPr bwMode="auto">
            <a:xfrm>
              <a:off x="5736982" y="2797177"/>
              <a:ext cx="1815611"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68" name="Text Box 24"/>
            <p:cNvSpPr txBox="1">
              <a:spLocks noChangeArrowheads="1"/>
            </p:cNvSpPr>
            <p:nvPr/>
          </p:nvSpPr>
          <p:spPr bwMode="auto">
            <a:xfrm>
              <a:off x="7458808" y="2357439"/>
              <a:ext cx="1252904"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順バイアス</a:t>
              </a:r>
            </a:p>
          </p:txBody>
        </p:sp>
        <p:sp>
          <p:nvSpPr>
            <p:cNvPr id="134173" name="Line 29"/>
            <p:cNvSpPr>
              <a:spLocks noChangeShapeType="1"/>
            </p:cNvSpPr>
            <p:nvPr/>
          </p:nvSpPr>
          <p:spPr bwMode="auto">
            <a:xfrm flipV="1">
              <a:off x="4730262" y="1338264"/>
              <a:ext cx="0" cy="1871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74" name="Freeform 30"/>
            <p:cNvSpPr>
              <a:spLocks/>
            </p:cNvSpPr>
            <p:nvPr/>
          </p:nvSpPr>
          <p:spPr bwMode="auto">
            <a:xfrm>
              <a:off x="4730262" y="1627189"/>
              <a:ext cx="2354873" cy="712788"/>
            </a:xfrm>
            <a:custGeom>
              <a:avLst/>
              <a:gdLst>
                <a:gd name="T0" fmla="*/ 0 w 1805"/>
                <a:gd name="T1" fmla="*/ 30 h 484"/>
                <a:gd name="T2" fmla="*/ 0 w 1805"/>
                <a:gd name="T3" fmla="*/ 484 h 484"/>
                <a:gd name="T4" fmla="*/ 726 w 1805"/>
                <a:gd name="T5" fmla="*/ 484 h 484"/>
                <a:gd name="T6" fmla="*/ 1002 w 1805"/>
                <a:gd name="T7" fmla="*/ 412 h 484"/>
                <a:gd name="T8" fmla="*/ 1800 w 1805"/>
                <a:gd name="T9" fmla="*/ 412 h 484"/>
                <a:gd name="T10" fmla="*/ 1805 w 1805"/>
                <a:gd name="T11" fmla="*/ 0 h 484"/>
              </a:gdLst>
              <a:ahLst/>
              <a:cxnLst>
                <a:cxn ang="0">
                  <a:pos x="T0" y="T1"/>
                </a:cxn>
                <a:cxn ang="0">
                  <a:pos x="T2" y="T3"/>
                </a:cxn>
                <a:cxn ang="0">
                  <a:pos x="T4" y="T5"/>
                </a:cxn>
                <a:cxn ang="0">
                  <a:pos x="T6" y="T7"/>
                </a:cxn>
                <a:cxn ang="0">
                  <a:pos x="T8" y="T9"/>
                </a:cxn>
                <a:cxn ang="0">
                  <a:pos x="T10" y="T11"/>
                </a:cxn>
              </a:cxnLst>
              <a:rect l="0" t="0" r="r" b="b"/>
              <a:pathLst>
                <a:path w="1805" h="484">
                  <a:moveTo>
                    <a:pt x="0" y="30"/>
                  </a:moveTo>
                  <a:lnTo>
                    <a:pt x="0" y="484"/>
                  </a:lnTo>
                  <a:lnTo>
                    <a:pt x="726" y="484"/>
                  </a:lnTo>
                  <a:lnTo>
                    <a:pt x="1002" y="412"/>
                  </a:lnTo>
                  <a:lnTo>
                    <a:pt x="1800" y="412"/>
                  </a:lnTo>
                  <a:lnTo>
                    <a:pt x="1805" y="0"/>
                  </a:lnTo>
                </a:path>
              </a:pathLst>
            </a:custGeom>
            <a:gradFill rotWithShape="1">
              <a:gsLst>
                <a:gs pos="0">
                  <a:srgbClr val="FF9966">
                    <a:alpha val="23000"/>
                  </a:srgbClr>
                </a:gs>
                <a:gs pos="100000">
                  <a:schemeClr val="accent1">
                    <a:alpha val="28999"/>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75" name="Freeform 31"/>
            <p:cNvSpPr>
              <a:spLocks/>
            </p:cNvSpPr>
            <p:nvPr/>
          </p:nvSpPr>
          <p:spPr bwMode="auto">
            <a:xfrm>
              <a:off x="4724401" y="2773364"/>
              <a:ext cx="2372457" cy="1081088"/>
            </a:xfrm>
            <a:custGeom>
              <a:avLst/>
              <a:gdLst>
                <a:gd name="T0" fmla="*/ 0 w 1820"/>
                <a:gd name="T1" fmla="*/ 733 h 733"/>
                <a:gd name="T2" fmla="*/ 5 w 1820"/>
                <a:gd name="T3" fmla="*/ 69 h 733"/>
                <a:gd name="T4" fmla="*/ 731 w 1820"/>
                <a:gd name="T5" fmla="*/ 69 h 733"/>
                <a:gd name="T6" fmla="*/ 1085 w 1820"/>
                <a:gd name="T7" fmla="*/ 0 h 733"/>
                <a:gd name="T8" fmla="*/ 1816 w 1820"/>
                <a:gd name="T9" fmla="*/ 0 h 733"/>
                <a:gd name="T10" fmla="*/ 1820 w 1820"/>
                <a:gd name="T11" fmla="*/ 704 h 733"/>
              </a:gdLst>
              <a:ahLst/>
              <a:cxnLst>
                <a:cxn ang="0">
                  <a:pos x="T0" y="T1"/>
                </a:cxn>
                <a:cxn ang="0">
                  <a:pos x="T2" y="T3"/>
                </a:cxn>
                <a:cxn ang="0">
                  <a:pos x="T4" y="T5"/>
                </a:cxn>
                <a:cxn ang="0">
                  <a:pos x="T6" y="T7"/>
                </a:cxn>
                <a:cxn ang="0">
                  <a:pos x="T8" y="T9"/>
                </a:cxn>
                <a:cxn ang="0">
                  <a:pos x="T10" y="T11"/>
                </a:cxn>
              </a:cxnLst>
              <a:rect l="0" t="0" r="r" b="b"/>
              <a:pathLst>
                <a:path w="1820" h="733">
                  <a:moveTo>
                    <a:pt x="0" y="733"/>
                  </a:moveTo>
                  <a:lnTo>
                    <a:pt x="5" y="69"/>
                  </a:lnTo>
                  <a:lnTo>
                    <a:pt x="731" y="69"/>
                  </a:lnTo>
                  <a:lnTo>
                    <a:pt x="1085" y="0"/>
                  </a:lnTo>
                  <a:lnTo>
                    <a:pt x="1816" y="0"/>
                  </a:lnTo>
                  <a:lnTo>
                    <a:pt x="1820" y="704"/>
                  </a:lnTo>
                </a:path>
              </a:pathLst>
            </a:custGeom>
            <a:gradFill rotWithShape="1">
              <a:gsLst>
                <a:gs pos="0">
                  <a:srgbClr val="FF9999"/>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76" name="Oval 32"/>
            <p:cNvSpPr>
              <a:spLocks noChangeArrowheads="1"/>
            </p:cNvSpPr>
            <p:nvPr/>
          </p:nvSpPr>
          <p:spPr bwMode="auto">
            <a:xfrm>
              <a:off x="4790343" y="2874964"/>
              <a:ext cx="117231" cy="134938"/>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77" name="Oval 33"/>
            <p:cNvSpPr>
              <a:spLocks noChangeArrowheads="1"/>
            </p:cNvSpPr>
            <p:nvPr/>
          </p:nvSpPr>
          <p:spPr bwMode="auto">
            <a:xfrm>
              <a:off x="5144966" y="2874964"/>
              <a:ext cx="117231" cy="134938"/>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78" name="Oval 34"/>
            <p:cNvSpPr>
              <a:spLocks noChangeArrowheads="1"/>
            </p:cNvSpPr>
            <p:nvPr/>
          </p:nvSpPr>
          <p:spPr bwMode="auto">
            <a:xfrm>
              <a:off x="5499589" y="2874964"/>
              <a:ext cx="118696" cy="134938"/>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79" name="Oval 35"/>
            <p:cNvSpPr>
              <a:spLocks noChangeArrowheads="1"/>
            </p:cNvSpPr>
            <p:nvPr/>
          </p:nvSpPr>
          <p:spPr bwMode="auto">
            <a:xfrm>
              <a:off x="6150220" y="2052639"/>
              <a:ext cx="118696"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80" name="Oval 36"/>
            <p:cNvSpPr>
              <a:spLocks noChangeArrowheads="1"/>
            </p:cNvSpPr>
            <p:nvPr/>
          </p:nvSpPr>
          <p:spPr bwMode="auto">
            <a:xfrm>
              <a:off x="6506308" y="2052639"/>
              <a:ext cx="117231"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81" name="Oval 37"/>
            <p:cNvSpPr>
              <a:spLocks noChangeArrowheads="1"/>
            </p:cNvSpPr>
            <p:nvPr/>
          </p:nvSpPr>
          <p:spPr bwMode="auto">
            <a:xfrm>
              <a:off x="6800851" y="2052639"/>
              <a:ext cx="118696"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82" name="Line 38"/>
            <p:cNvSpPr>
              <a:spLocks noChangeShapeType="1"/>
            </p:cNvSpPr>
            <p:nvPr/>
          </p:nvSpPr>
          <p:spPr bwMode="auto">
            <a:xfrm>
              <a:off x="4730262" y="2808289"/>
              <a:ext cx="1009650"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83" name="Freeform 39"/>
            <p:cNvSpPr>
              <a:spLocks/>
            </p:cNvSpPr>
            <p:nvPr/>
          </p:nvSpPr>
          <p:spPr bwMode="auto">
            <a:xfrm>
              <a:off x="7348904" y="2317752"/>
              <a:ext cx="2931" cy="455613"/>
            </a:xfrm>
            <a:custGeom>
              <a:avLst/>
              <a:gdLst>
                <a:gd name="T0" fmla="*/ 0 w 2"/>
                <a:gd name="T1" fmla="*/ 310 h 310"/>
                <a:gd name="T2" fmla="*/ 2 w 2"/>
                <a:gd name="T3" fmla="*/ 0 h 310"/>
              </a:gdLst>
              <a:ahLst/>
              <a:cxnLst>
                <a:cxn ang="0">
                  <a:pos x="T0" y="T1"/>
                </a:cxn>
                <a:cxn ang="0">
                  <a:pos x="T2" y="T3"/>
                </a:cxn>
              </a:cxnLst>
              <a:rect l="0" t="0" r="r" b="b"/>
              <a:pathLst>
                <a:path w="2" h="310">
                  <a:moveTo>
                    <a:pt x="0" y="310"/>
                  </a:moveTo>
                  <a:lnTo>
                    <a:pt x="2" y="0"/>
                  </a:lnTo>
                </a:path>
              </a:pathLst>
            </a:custGeom>
            <a:solidFill>
              <a:srgbClr val="FFFFFF"/>
            </a:solid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84" name="Line 40"/>
            <p:cNvSpPr>
              <a:spLocks noChangeShapeType="1"/>
            </p:cNvSpPr>
            <p:nvPr/>
          </p:nvSpPr>
          <p:spPr bwMode="auto">
            <a:xfrm>
              <a:off x="6106258" y="2320927"/>
              <a:ext cx="100965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85" name="Freeform 41"/>
            <p:cNvSpPr>
              <a:spLocks/>
            </p:cNvSpPr>
            <p:nvPr/>
          </p:nvSpPr>
          <p:spPr bwMode="auto">
            <a:xfrm>
              <a:off x="5200651" y="2105027"/>
              <a:ext cx="895350" cy="152400"/>
            </a:xfrm>
            <a:custGeom>
              <a:avLst/>
              <a:gdLst>
                <a:gd name="T0" fmla="*/ 687 w 687"/>
                <a:gd name="T1" fmla="*/ 11 h 104"/>
                <a:gd name="T2" fmla="*/ 509 w 687"/>
                <a:gd name="T3" fmla="*/ 11 h 104"/>
                <a:gd name="T4" fmla="*/ 321 w 687"/>
                <a:gd name="T5" fmla="*/ 78 h 104"/>
                <a:gd name="T6" fmla="*/ 244 w 687"/>
                <a:gd name="T7" fmla="*/ 100 h 104"/>
                <a:gd name="T8" fmla="*/ 66 w 687"/>
                <a:gd name="T9" fmla="*/ 100 h 104"/>
                <a:gd name="T10" fmla="*/ 0 w 687"/>
                <a:gd name="T11" fmla="*/ 100 h 104"/>
              </a:gdLst>
              <a:ahLst/>
              <a:cxnLst>
                <a:cxn ang="0">
                  <a:pos x="T0" y="T1"/>
                </a:cxn>
                <a:cxn ang="0">
                  <a:pos x="T2" y="T3"/>
                </a:cxn>
                <a:cxn ang="0">
                  <a:pos x="T4" y="T5"/>
                </a:cxn>
                <a:cxn ang="0">
                  <a:pos x="T6" y="T7"/>
                </a:cxn>
                <a:cxn ang="0">
                  <a:pos x="T8" y="T9"/>
                </a:cxn>
                <a:cxn ang="0">
                  <a:pos x="T10" y="T11"/>
                </a:cxn>
              </a:cxnLst>
              <a:rect l="0" t="0" r="r" b="b"/>
              <a:pathLst>
                <a:path w="687" h="104">
                  <a:moveTo>
                    <a:pt x="687" y="11"/>
                  </a:moveTo>
                  <a:cubicBezTo>
                    <a:pt x="628" y="5"/>
                    <a:pt x="570" y="0"/>
                    <a:pt x="509" y="11"/>
                  </a:cubicBezTo>
                  <a:cubicBezTo>
                    <a:pt x="448" y="22"/>
                    <a:pt x="365" y="63"/>
                    <a:pt x="321" y="78"/>
                  </a:cubicBezTo>
                  <a:cubicBezTo>
                    <a:pt x="277" y="93"/>
                    <a:pt x="286" y="96"/>
                    <a:pt x="244" y="100"/>
                  </a:cubicBezTo>
                  <a:cubicBezTo>
                    <a:pt x="202" y="104"/>
                    <a:pt x="107" y="100"/>
                    <a:pt x="66" y="100"/>
                  </a:cubicBezTo>
                  <a:cubicBezTo>
                    <a:pt x="25" y="100"/>
                    <a:pt x="12" y="100"/>
                    <a:pt x="0" y="100"/>
                  </a:cubicBezTo>
                </a:path>
              </a:pathLst>
            </a:custGeom>
            <a:noFill/>
            <a:ln w="9525">
              <a:solidFill>
                <a:srgbClr val="33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86" name="Freeform 42"/>
            <p:cNvSpPr>
              <a:spLocks/>
            </p:cNvSpPr>
            <p:nvPr/>
          </p:nvSpPr>
          <p:spPr bwMode="auto">
            <a:xfrm>
              <a:off x="5690089" y="2854327"/>
              <a:ext cx="1069731" cy="82550"/>
            </a:xfrm>
            <a:custGeom>
              <a:avLst/>
              <a:gdLst>
                <a:gd name="T0" fmla="*/ 0 w 820"/>
                <a:gd name="T1" fmla="*/ 56 h 56"/>
                <a:gd name="T2" fmla="*/ 311 w 820"/>
                <a:gd name="T3" fmla="*/ 34 h 56"/>
                <a:gd name="T4" fmla="*/ 565 w 820"/>
                <a:gd name="T5" fmla="*/ 23 h 56"/>
                <a:gd name="T6" fmla="*/ 820 w 820"/>
                <a:gd name="T7" fmla="*/ 0 h 56"/>
              </a:gdLst>
              <a:ahLst/>
              <a:cxnLst>
                <a:cxn ang="0">
                  <a:pos x="T0" y="T1"/>
                </a:cxn>
                <a:cxn ang="0">
                  <a:pos x="T2" y="T3"/>
                </a:cxn>
                <a:cxn ang="0">
                  <a:pos x="T4" y="T5"/>
                </a:cxn>
                <a:cxn ang="0">
                  <a:pos x="T6" y="T7"/>
                </a:cxn>
              </a:cxnLst>
              <a:rect l="0" t="0" r="r" b="b"/>
              <a:pathLst>
                <a:path w="820" h="56">
                  <a:moveTo>
                    <a:pt x="0" y="56"/>
                  </a:moveTo>
                  <a:cubicBezTo>
                    <a:pt x="52" y="54"/>
                    <a:pt x="217" y="39"/>
                    <a:pt x="311" y="34"/>
                  </a:cubicBezTo>
                  <a:cubicBezTo>
                    <a:pt x="405" y="29"/>
                    <a:pt x="480" y="29"/>
                    <a:pt x="565" y="23"/>
                  </a:cubicBezTo>
                  <a:cubicBezTo>
                    <a:pt x="650" y="17"/>
                    <a:pt x="776" y="4"/>
                    <a:pt x="820"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87" name="Line 43"/>
            <p:cNvSpPr>
              <a:spLocks noChangeShapeType="1"/>
            </p:cNvSpPr>
            <p:nvPr/>
          </p:nvSpPr>
          <p:spPr bwMode="auto">
            <a:xfrm flipV="1">
              <a:off x="5720862" y="2333627"/>
              <a:ext cx="417635" cy="473075"/>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08" name="AutoShape 64"/>
            <p:cNvSpPr>
              <a:spLocks noChangeArrowheads="1"/>
            </p:cNvSpPr>
            <p:nvPr/>
          </p:nvSpPr>
          <p:spPr bwMode="auto">
            <a:xfrm rot="5400000">
              <a:off x="7841212" y="2940784"/>
              <a:ext cx="420688" cy="32238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209" name="Line 65"/>
            <p:cNvSpPr>
              <a:spLocks noChangeShapeType="1"/>
            </p:cNvSpPr>
            <p:nvPr/>
          </p:nvSpPr>
          <p:spPr bwMode="auto">
            <a:xfrm>
              <a:off x="8200293" y="2919414"/>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10" name="Line 66"/>
            <p:cNvSpPr>
              <a:spLocks noChangeShapeType="1"/>
            </p:cNvSpPr>
            <p:nvPr/>
          </p:nvSpPr>
          <p:spPr bwMode="auto">
            <a:xfrm>
              <a:off x="7633189" y="3094039"/>
              <a:ext cx="8118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4238" name="Group 94"/>
            <p:cNvGrpSpPr>
              <a:grpSpLocks/>
            </p:cNvGrpSpPr>
            <p:nvPr/>
          </p:nvGrpSpPr>
          <p:grpSpPr bwMode="auto">
            <a:xfrm>
              <a:off x="7628793" y="3076577"/>
              <a:ext cx="844061" cy="985838"/>
              <a:chOff x="5206" y="1938"/>
              <a:chExt cx="576" cy="621"/>
            </a:xfrm>
          </p:grpSpPr>
          <p:sp>
            <p:nvSpPr>
              <p:cNvPr id="134216" name="Line 72"/>
              <p:cNvSpPr>
                <a:spLocks noChangeShapeType="1"/>
              </p:cNvSpPr>
              <p:nvPr/>
            </p:nvSpPr>
            <p:spPr bwMode="auto">
              <a:xfrm>
                <a:off x="5583" y="2370"/>
                <a:ext cx="0" cy="13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17" name="Line 73"/>
              <p:cNvSpPr>
                <a:spLocks noChangeShapeType="1"/>
              </p:cNvSpPr>
              <p:nvPr/>
            </p:nvSpPr>
            <p:spPr bwMode="auto">
              <a:xfrm>
                <a:off x="5483" y="2315"/>
                <a:ext cx="0" cy="2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18" name="Freeform 74"/>
              <p:cNvSpPr>
                <a:spLocks/>
              </p:cNvSpPr>
              <p:nvPr/>
            </p:nvSpPr>
            <p:spPr bwMode="auto">
              <a:xfrm>
                <a:off x="5206" y="1950"/>
                <a:ext cx="255" cy="476"/>
              </a:xfrm>
              <a:custGeom>
                <a:avLst/>
                <a:gdLst>
                  <a:gd name="T0" fmla="*/ 0 w 255"/>
                  <a:gd name="T1" fmla="*/ 0 h 476"/>
                  <a:gd name="T2" fmla="*/ 0 w 255"/>
                  <a:gd name="T3" fmla="*/ 476 h 476"/>
                  <a:gd name="T4" fmla="*/ 255 w 255"/>
                  <a:gd name="T5" fmla="*/ 476 h 476"/>
                </a:gdLst>
                <a:ahLst/>
                <a:cxnLst>
                  <a:cxn ang="0">
                    <a:pos x="T0" y="T1"/>
                  </a:cxn>
                  <a:cxn ang="0">
                    <a:pos x="T2" y="T3"/>
                  </a:cxn>
                  <a:cxn ang="0">
                    <a:pos x="T4" y="T5"/>
                  </a:cxn>
                </a:cxnLst>
                <a:rect l="0" t="0" r="r" b="b"/>
                <a:pathLst>
                  <a:path w="255" h="476">
                    <a:moveTo>
                      <a:pt x="0" y="0"/>
                    </a:moveTo>
                    <a:lnTo>
                      <a:pt x="0" y="476"/>
                    </a:lnTo>
                    <a:lnTo>
                      <a:pt x="255" y="47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19" name="Freeform 75"/>
              <p:cNvSpPr>
                <a:spLocks/>
              </p:cNvSpPr>
              <p:nvPr/>
            </p:nvSpPr>
            <p:spPr bwMode="auto">
              <a:xfrm>
                <a:off x="5594" y="1938"/>
                <a:ext cx="188" cy="488"/>
              </a:xfrm>
              <a:custGeom>
                <a:avLst/>
                <a:gdLst>
                  <a:gd name="T0" fmla="*/ 188 w 188"/>
                  <a:gd name="T1" fmla="*/ 0 h 488"/>
                  <a:gd name="T2" fmla="*/ 188 w 188"/>
                  <a:gd name="T3" fmla="*/ 477 h 488"/>
                  <a:gd name="T4" fmla="*/ 0 w 188"/>
                  <a:gd name="T5" fmla="*/ 488 h 488"/>
                </a:gdLst>
                <a:ahLst/>
                <a:cxnLst>
                  <a:cxn ang="0">
                    <a:pos x="T0" y="T1"/>
                  </a:cxn>
                  <a:cxn ang="0">
                    <a:pos x="T2" y="T3"/>
                  </a:cxn>
                  <a:cxn ang="0">
                    <a:pos x="T4" y="T5"/>
                  </a:cxn>
                </a:cxnLst>
                <a:rect l="0" t="0" r="r" b="b"/>
                <a:pathLst>
                  <a:path w="188" h="488">
                    <a:moveTo>
                      <a:pt x="188" y="0"/>
                    </a:moveTo>
                    <a:lnTo>
                      <a:pt x="188" y="477"/>
                    </a:lnTo>
                    <a:lnTo>
                      <a:pt x="0" y="48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4225" name="Oval 81"/>
            <p:cNvSpPr>
              <a:spLocks noChangeArrowheads="1"/>
            </p:cNvSpPr>
            <p:nvPr/>
          </p:nvSpPr>
          <p:spPr bwMode="auto">
            <a:xfrm>
              <a:off x="8314593" y="3294064"/>
              <a:ext cx="309196" cy="31591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226" name="Line 82"/>
            <p:cNvSpPr>
              <a:spLocks noChangeShapeType="1"/>
            </p:cNvSpPr>
            <p:nvPr/>
          </p:nvSpPr>
          <p:spPr bwMode="auto">
            <a:xfrm>
              <a:off x="8466496" y="3315601"/>
              <a:ext cx="0" cy="2460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35" name="Text Box 91"/>
            <p:cNvSpPr txBox="1">
              <a:spLocks noChangeArrowheads="1"/>
            </p:cNvSpPr>
            <p:nvPr/>
          </p:nvSpPr>
          <p:spPr bwMode="auto">
            <a:xfrm>
              <a:off x="4286251" y="3117852"/>
              <a:ext cx="416169" cy="3698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a:t>
              </a:r>
            </a:p>
          </p:txBody>
        </p:sp>
        <p:sp>
          <p:nvSpPr>
            <p:cNvPr id="134236" name="Text Box 92"/>
            <p:cNvSpPr txBox="1">
              <a:spLocks noChangeArrowheads="1"/>
            </p:cNvSpPr>
            <p:nvPr/>
          </p:nvSpPr>
          <p:spPr bwMode="auto">
            <a:xfrm>
              <a:off x="7110047" y="3117852"/>
              <a:ext cx="416169" cy="369888"/>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a:t>
              </a:r>
            </a:p>
          </p:txBody>
        </p:sp>
      </p:grpSp>
      <p:grpSp>
        <p:nvGrpSpPr>
          <p:cNvPr id="5" name="グループ化 4"/>
          <p:cNvGrpSpPr/>
          <p:nvPr/>
        </p:nvGrpSpPr>
        <p:grpSpPr>
          <a:xfrm>
            <a:off x="4330213" y="4027489"/>
            <a:ext cx="4435718" cy="2571750"/>
            <a:chOff x="4330213" y="4027489"/>
            <a:chExt cx="4435718" cy="2571750"/>
          </a:xfrm>
        </p:grpSpPr>
        <p:sp>
          <p:nvSpPr>
            <p:cNvPr id="134165" name="Text Box 21"/>
            <p:cNvSpPr txBox="1">
              <a:spLocks noChangeArrowheads="1"/>
            </p:cNvSpPr>
            <p:nvPr/>
          </p:nvSpPr>
          <p:spPr bwMode="auto">
            <a:xfrm>
              <a:off x="7268308" y="4992689"/>
              <a:ext cx="1252904"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逆バイアス</a:t>
              </a:r>
            </a:p>
          </p:txBody>
        </p:sp>
        <p:sp>
          <p:nvSpPr>
            <p:cNvPr id="134188" name="Line 44"/>
            <p:cNvSpPr>
              <a:spLocks noChangeShapeType="1"/>
            </p:cNvSpPr>
            <p:nvPr/>
          </p:nvSpPr>
          <p:spPr bwMode="auto">
            <a:xfrm flipV="1">
              <a:off x="4739055" y="4027489"/>
              <a:ext cx="0" cy="1831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89" name="Freeform 45"/>
            <p:cNvSpPr>
              <a:spLocks/>
            </p:cNvSpPr>
            <p:nvPr/>
          </p:nvSpPr>
          <p:spPr bwMode="auto">
            <a:xfrm>
              <a:off x="4739055" y="4310064"/>
              <a:ext cx="2423746" cy="1524000"/>
            </a:xfrm>
            <a:custGeom>
              <a:avLst/>
              <a:gdLst>
                <a:gd name="T0" fmla="*/ 0 w 1827"/>
                <a:gd name="T1" fmla="*/ 30 h 1057"/>
                <a:gd name="T2" fmla="*/ 0 w 1827"/>
                <a:gd name="T3" fmla="*/ 484 h 1057"/>
                <a:gd name="T4" fmla="*/ 509 w 1827"/>
                <a:gd name="T5" fmla="*/ 492 h 1057"/>
                <a:gd name="T6" fmla="*/ 1130 w 1827"/>
                <a:gd name="T7" fmla="*/ 1057 h 1057"/>
                <a:gd name="T8" fmla="*/ 1827 w 1827"/>
                <a:gd name="T9" fmla="*/ 1057 h 1057"/>
                <a:gd name="T10" fmla="*/ 1805 w 1827"/>
                <a:gd name="T11" fmla="*/ 0 h 1057"/>
              </a:gdLst>
              <a:ahLst/>
              <a:cxnLst>
                <a:cxn ang="0">
                  <a:pos x="T0" y="T1"/>
                </a:cxn>
                <a:cxn ang="0">
                  <a:pos x="T2" y="T3"/>
                </a:cxn>
                <a:cxn ang="0">
                  <a:pos x="T4" y="T5"/>
                </a:cxn>
                <a:cxn ang="0">
                  <a:pos x="T6" y="T7"/>
                </a:cxn>
                <a:cxn ang="0">
                  <a:pos x="T8" y="T9"/>
                </a:cxn>
                <a:cxn ang="0">
                  <a:pos x="T10" y="T11"/>
                </a:cxn>
              </a:cxnLst>
              <a:rect l="0" t="0" r="r" b="b"/>
              <a:pathLst>
                <a:path w="1827" h="1057">
                  <a:moveTo>
                    <a:pt x="0" y="30"/>
                  </a:moveTo>
                  <a:lnTo>
                    <a:pt x="0" y="484"/>
                  </a:lnTo>
                  <a:lnTo>
                    <a:pt x="509" y="492"/>
                  </a:lnTo>
                  <a:lnTo>
                    <a:pt x="1130" y="1057"/>
                  </a:lnTo>
                  <a:lnTo>
                    <a:pt x="1827" y="1057"/>
                  </a:lnTo>
                  <a:lnTo>
                    <a:pt x="1805" y="0"/>
                  </a:lnTo>
                </a:path>
              </a:pathLst>
            </a:custGeom>
            <a:gradFill rotWithShape="1">
              <a:gsLst>
                <a:gs pos="0">
                  <a:srgbClr val="FF9966">
                    <a:alpha val="23000"/>
                  </a:srgbClr>
                </a:gs>
                <a:gs pos="100000">
                  <a:schemeClr val="accent1">
                    <a:alpha val="28999"/>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90" name="Freeform 46"/>
            <p:cNvSpPr>
              <a:spLocks/>
            </p:cNvSpPr>
            <p:nvPr/>
          </p:nvSpPr>
          <p:spPr bwMode="auto">
            <a:xfrm>
              <a:off x="4731728" y="5530852"/>
              <a:ext cx="2414953" cy="958850"/>
            </a:xfrm>
            <a:custGeom>
              <a:avLst/>
              <a:gdLst>
                <a:gd name="T0" fmla="*/ 0 w 1648"/>
                <a:gd name="T1" fmla="*/ 604 h 604"/>
                <a:gd name="T2" fmla="*/ 5 w 1648"/>
                <a:gd name="T3" fmla="*/ 1 h 604"/>
                <a:gd name="T4" fmla="*/ 485 w 1648"/>
                <a:gd name="T5" fmla="*/ 0 h 604"/>
                <a:gd name="T6" fmla="*/ 1025 w 1648"/>
                <a:gd name="T7" fmla="*/ 493 h 604"/>
                <a:gd name="T8" fmla="*/ 1645 w 1648"/>
                <a:gd name="T9" fmla="*/ 493 h 604"/>
                <a:gd name="T10" fmla="*/ 1648 w 1648"/>
                <a:gd name="T11" fmla="*/ 578 h 604"/>
              </a:gdLst>
              <a:ahLst/>
              <a:cxnLst>
                <a:cxn ang="0">
                  <a:pos x="T0" y="T1"/>
                </a:cxn>
                <a:cxn ang="0">
                  <a:pos x="T2" y="T3"/>
                </a:cxn>
                <a:cxn ang="0">
                  <a:pos x="T4" y="T5"/>
                </a:cxn>
                <a:cxn ang="0">
                  <a:pos x="T6" y="T7"/>
                </a:cxn>
                <a:cxn ang="0">
                  <a:pos x="T8" y="T9"/>
                </a:cxn>
                <a:cxn ang="0">
                  <a:pos x="T10" y="T11"/>
                </a:cxn>
              </a:cxnLst>
              <a:rect l="0" t="0" r="r" b="b"/>
              <a:pathLst>
                <a:path w="1648" h="604">
                  <a:moveTo>
                    <a:pt x="0" y="604"/>
                  </a:moveTo>
                  <a:lnTo>
                    <a:pt x="5" y="1"/>
                  </a:lnTo>
                  <a:lnTo>
                    <a:pt x="485" y="0"/>
                  </a:lnTo>
                  <a:lnTo>
                    <a:pt x="1025" y="493"/>
                  </a:lnTo>
                  <a:lnTo>
                    <a:pt x="1645" y="493"/>
                  </a:lnTo>
                  <a:lnTo>
                    <a:pt x="1648" y="578"/>
                  </a:lnTo>
                </a:path>
              </a:pathLst>
            </a:custGeom>
            <a:gradFill rotWithShape="1">
              <a:gsLst>
                <a:gs pos="0">
                  <a:srgbClr val="FF9999"/>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91" name="Oval 47"/>
            <p:cNvSpPr>
              <a:spLocks noChangeArrowheads="1"/>
            </p:cNvSpPr>
            <p:nvPr/>
          </p:nvSpPr>
          <p:spPr bwMode="auto">
            <a:xfrm>
              <a:off x="4799136" y="5532439"/>
              <a:ext cx="120162" cy="130175"/>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92" name="Oval 48"/>
            <p:cNvSpPr>
              <a:spLocks noChangeArrowheads="1"/>
            </p:cNvSpPr>
            <p:nvPr/>
          </p:nvSpPr>
          <p:spPr bwMode="auto">
            <a:xfrm>
              <a:off x="5042389" y="5532439"/>
              <a:ext cx="118696" cy="130175"/>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93" name="Oval 49"/>
            <p:cNvSpPr>
              <a:spLocks noChangeArrowheads="1"/>
            </p:cNvSpPr>
            <p:nvPr/>
          </p:nvSpPr>
          <p:spPr bwMode="auto">
            <a:xfrm>
              <a:off x="5301762" y="5532439"/>
              <a:ext cx="118696" cy="130175"/>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94" name="Oval 50"/>
            <p:cNvSpPr>
              <a:spLocks noChangeArrowheads="1"/>
            </p:cNvSpPr>
            <p:nvPr/>
          </p:nvSpPr>
          <p:spPr bwMode="auto">
            <a:xfrm>
              <a:off x="6226420" y="5684839"/>
              <a:ext cx="118696" cy="131763"/>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95" name="Oval 51"/>
            <p:cNvSpPr>
              <a:spLocks noChangeArrowheads="1"/>
            </p:cNvSpPr>
            <p:nvPr/>
          </p:nvSpPr>
          <p:spPr bwMode="auto">
            <a:xfrm>
              <a:off x="6513635" y="5684839"/>
              <a:ext cx="120162" cy="131763"/>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96" name="Oval 52"/>
            <p:cNvSpPr>
              <a:spLocks noChangeArrowheads="1"/>
            </p:cNvSpPr>
            <p:nvPr/>
          </p:nvSpPr>
          <p:spPr bwMode="auto">
            <a:xfrm>
              <a:off x="6815504" y="5684839"/>
              <a:ext cx="120162" cy="131763"/>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97" name="Line 53"/>
            <p:cNvSpPr>
              <a:spLocks noChangeShapeType="1"/>
            </p:cNvSpPr>
            <p:nvPr/>
          </p:nvSpPr>
          <p:spPr bwMode="auto">
            <a:xfrm>
              <a:off x="4739055" y="5465764"/>
              <a:ext cx="718038"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98" name="Line 54"/>
            <p:cNvSpPr>
              <a:spLocks noChangeShapeType="1"/>
            </p:cNvSpPr>
            <p:nvPr/>
          </p:nvSpPr>
          <p:spPr bwMode="auto">
            <a:xfrm>
              <a:off x="5763358" y="5456239"/>
              <a:ext cx="1925515"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99" name="Line 55"/>
            <p:cNvSpPr>
              <a:spLocks noChangeShapeType="1"/>
            </p:cNvSpPr>
            <p:nvPr/>
          </p:nvSpPr>
          <p:spPr bwMode="auto">
            <a:xfrm>
              <a:off x="7148147" y="5895977"/>
              <a:ext cx="542192"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00" name="Line 56"/>
            <p:cNvSpPr>
              <a:spLocks noChangeShapeType="1"/>
            </p:cNvSpPr>
            <p:nvPr/>
          </p:nvSpPr>
          <p:spPr bwMode="auto">
            <a:xfrm>
              <a:off x="7387004" y="5464177"/>
              <a:ext cx="0" cy="404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01" name="Text Box 57"/>
            <p:cNvSpPr txBox="1">
              <a:spLocks noChangeArrowheads="1"/>
            </p:cNvSpPr>
            <p:nvPr/>
          </p:nvSpPr>
          <p:spPr bwMode="auto">
            <a:xfrm>
              <a:off x="6072555" y="5894389"/>
              <a:ext cx="300404"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a:t>
              </a:r>
            </a:p>
          </p:txBody>
        </p:sp>
        <p:sp>
          <p:nvSpPr>
            <p:cNvPr id="134202" name="Text Box 58"/>
            <p:cNvSpPr txBox="1">
              <a:spLocks noChangeArrowheads="1"/>
            </p:cNvSpPr>
            <p:nvPr/>
          </p:nvSpPr>
          <p:spPr bwMode="auto">
            <a:xfrm>
              <a:off x="5298832" y="5072064"/>
              <a:ext cx="25497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a:t>
              </a:r>
            </a:p>
          </p:txBody>
        </p:sp>
        <p:sp>
          <p:nvSpPr>
            <p:cNvPr id="134203" name="Line 59"/>
            <p:cNvSpPr>
              <a:spLocks noChangeShapeType="1"/>
            </p:cNvSpPr>
            <p:nvPr/>
          </p:nvSpPr>
          <p:spPr bwMode="auto">
            <a:xfrm>
              <a:off x="6120912" y="5897564"/>
              <a:ext cx="1116623"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04" name="Line 60"/>
            <p:cNvSpPr>
              <a:spLocks noChangeShapeType="1"/>
            </p:cNvSpPr>
            <p:nvPr/>
          </p:nvSpPr>
          <p:spPr bwMode="auto">
            <a:xfrm>
              <a:off x="5443905" y="5483227"/>
              <a:ext cx="764931" cy="39846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05" name="Freeform 61"/>
            <p:cNvSpPr>
              <a:spLocks/>
            </p:cNvSpPr>
            <p:nvPr/>
          </p:nvSpPr>
          <p:spPr bwMode="auto">
            <a:xfrm>
              <a:off x="6016870" y="5292727"/>
              <a:ext cx="1043354" cy="319088"/>
            </a:xfrm>
            <a:custGeom>
              <a:avLst/>
              <a:gdLst>
                <a:gd name="T0" fmla="*/ 101 w 712"/>
                <a:gd name="T1" fmla="*/ 201 h 201"/>
                <a:gd name="T2" fmla="*/ 0 w 712"/>
                <a:gd name="T3" fmla="*/ 160 h 201"/>
                <a:gd name="T4" fmla="*/ 101 w 712"/>
                <a:gd name="T5" fmla="*/ 80 h 201"/>
                <a:gd name="T6" fmla="*/ 325 w 712"/>
                <a:gd name="T7" fmla="*/ 11 h 201"/>
                <a:gd name="T8" fmla="*/ 568 w 712"/>
                <a:gd name="T9" fmla="*/ 11 h 201"/>
                <a:gd name="T10" fmla="*/ 712 w 712"/>
                <a:gd name="T11" fmla="*/ 0 h 201"/>
              </a:gdLst>
              <a:ahLst/>
              <a:cxnLst>
                <a:cxn ang="0">
                  <a:pos x="T0" y="T1"/>
                </a:cxn>
                <a:cxn ang="0">
                  <a:pos x="T2" y="T3"/>
                </a:cxn>
                <a:cxn ang="0">
                  <a:pos x="T4" y="T5"/>
                </a:cxn>
                <a:cxn ang="0">
                  <a:pos x="T6" y="T7"/>
                </a:cxn>
                <a:cxn ang="0">
                  <a:pos x="T8" y="T9"/>
                </a:cxn>
                <a:cxn ang="0">
                  <a:pos x="T10" y="T11"/>
                </a:cxn>
              </a:cxnLst>
              <a:rect l="0" t="0" r="r" b="b"/>
              <a:pathLst>
                <a:path w="712" h="201">
                  <a:moveTo>
                    <a:pt x="101" y="201"/>
                  </a:moveTo>
                  <a:cubicBezTo>
                    <a:pt x="50" y="190"/>
                    <a:pt x="0" y="180"/>
                    <a:pt x="0" y="160"/>
                  </a:cubicBezTo>
                  <a:cubicBezTo>
                    <a:pt x="0" y="140"/>
                    <a:pt x="47" y="105"/>
                    <a:pt x="101" y="80"/>
                  </a:cubicBezTo>
                  <a:cubicBezTo>
                    <a:pt x="155" y="55"/>
                    <a:pt x="247" y="22"/>
                    <a:pt x="325" y="11"/>
                  </a:cubicBezTo>
                  <a:cubicBezTo>
                    <a:pt x="403" y="0"/>
                    <a:pt x="504" y="13"/>
                    <a:pt x="568" y="11"/>
                  </a:cubicBezTo>
                  <a:cubicBezTo>
                    <a:pt x="632" y="9"/>
                    <a:pt x="682" y="2"/>
                    <a:pt x="712" y="0"/>
                  </a:cubicBezTo>
                </a:path>
              </a:pathLst>
            </a:custGeom>
            <a:noFill/>
            <a:ln w="9525">
              <a:solidFill>
                <a:srgbClr val="33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06" name="Freeform 62"/>
            <p:cNvSpPr>
              <a:spLocks/>
            </p:cNvSpPr>
            <p:nvPr/>
          </p:nvSpPr>
          <p:spPr bwMode="auto">
            <a:xfrm>
              <a:off x="4999893" y="5772152"/>
              <a:ext cx="718038" cy="312738"/>
            </a:xfrm>
            <a:custGeom>
              <a:avLst/>
              <a:gdLst>
                <a:gd name="T0" fmla="*/ 423 w 490"/>
                <a:gd name="T1" fmla="*/ 0 h 197"/>
                <a:gd name="T2" fmla="*/ 484 w 490"/>
                <a:gd name="T3" fmla="*/ 50 h 197"/>
                <a:gd name="T4" fmla="*/ 387 w 490"/>
                <a:gd name="T5" fmla="*/ 119 h 197"/>
                <a:gd name="T6" fmla="*/ 243 w 490"/>
                <a:gd name="T7" fmla="*/ 174 h 197"/>
                <a:gd name="T8" fmla="*/ 0 w 490"/>
                <a:gd name="T9" fmla="*/ 197 h 197"/>
              </a:gdLst>
              <a:ahLst/>
              <a:cxnLst>
                <a:cxn ang="0">
                  <a:pos x="T0" y="T1"/>
                </a:cxn>
                <a:cxn ang="0">
                  <a:pos x="T2" y="T3"/>
                </a:cxn>
                <a:cxn ang="0">
                  <a:pos x="T4" y="T5"/>
                </a:cxn>
                <a:cxn ang="0">
                  <a:pos x="T6" y="T7"/>
                </a:cxn>
                <a:cxn ang="0">
                  <a:pos x="T8" y="T9"/>
                </a:cxn>
              </a:cxnLst>
              <a:rect l="0" t="0" r="r" b="b"/>
              <a:pathLst>
                <a:path w="490" h="197">
                  <a:moveTo>
                    <a:pt x="423" y="0"/>
                  </a:moveTo>
                  <a:cubicBezTo>
                    <a:pt x="447" y="14"/>
                    <a:pt x="490" y="30"/>
                    <a:pt x="484" y="50"/>
                  </a:cubicBezTo>
                  <a:cubicBezTo>
                    <a:pt x="478" y="70"/>
                    <a:pt x="427" y="98"/>
                    <a:pt x="387" y="119"/>
                  </a:cubicBezTo>
                  <a:cubicBezTo>
                    <a:pt x="347" y="140"/>
                    <a:pt x="308" y="161"/>
                    <a:pt x="243" y="174"/>
                  </a:cubicBezTo>
                  <a:cubicBezTo>
                    <a:pt x="178" y="187"/>
                    <a:pt x="51" y="192"/>
                    <a:pt x="0" y="197"/>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12" name="AutoShape 68"/>
            <p:cNvSpPr>
              <a:spLocks noChangeArrowheads="1"/>
            </p:cNvSpPr>
            <p:nvPr/>
          </p:nvSpPr>
          <p:spPr bwMode="auto">
            <a:xfrm rot="5400000">
              <a:off x="7989216" y="5506184"/>
              <a:ext cx="420688" cy="322385"/>
            </a:xfrm>
            <a:prstGeom prst="triangle">
              <a:avLst>
                <a:gd name="adj" fmla="val 50000"/>
              </a:avLst>
            </a:prstGeom>
            <a:solidFill>
              <a:schemeClr val="tx1"/>
            </a:solidFill>
            <a:ln w="9525">
              <a:solidFill>
                <a:schemeClr val="tx1"/>
              </a:solidFill>
              <a:miter lim="800000"/>
              <a:headEnd/>
              <a:tailEnd/>
            </a:ln>
            <a:effectLst/>
            <a:extLst/>
          </p:spPr>
          <p:txBody>
            <a:bodyPr wrap="none" anchor="ctr"/>
            <a:lstStyle/>
            <a:p>
              <a:endParaRPr lang="ja-JP" altLang="en-US">
                <a:ln>
                  <a:solidFill>
                    <a:sysClr val="windowText" lastClr="000000"/>
                  </a:solidFill>
                </a:ln>
              </a:endParaRPr>
            </a:p>
          </p:txBody>
        </p:sp>
        <p:sp>
          <p:nvSpPr>
            <p:cNvPr id="134213" name="Line 69"/>
            <p:cNvSpPr>
              <a:spLocks noChangeShapeType="1"/>
            </p:cNvSpPr>
            <p:nvPr/>
          </p:nvSpPr>
          <p:spPr bwMode="auto">
            <a:xfrm>
              <a:off x="8348296" y="5484814"/>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14" name="Line 70"/>
            <p:cNvSpPr>
              <a:spLocks noChangeShapeType="1"/>
            </p:cNvSpPr>
            <p:nvPr/>
          </p:nvSpPr>
          <p:spPr bwMode="auto">
            <a:xfrm>
              <a:off x="7781193" y="5659439"/>
              <a:ext cx="8118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20" name="Line 76"/>
            <p:cNvSpPr>
              <a:spLocks noChangeShapeType="1"/>
            </p:cNvSpPr>
            <p:nvPr/>
          </p:nvSpPr>
          <p:spPr bwMode="auto">
            <a:xfrm>
              <a:off x="8137281" y="6299202"/>
              <a:ext cx="0" cy="2111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21" name="Line 77"/>
            <p:cNvSpPr>
              <a:spLocks noChangeShapeType="1"/>
            </p:cNvSpPr>
            <p:nvPr/>
          </p:nvSpPr>
          <p:spPr bwMode="auto">
            <a:xfrm>
              <a:off x="8313127" y="6211889"/>
              <a:ext cx="0" cy="387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22" name="Freeform 78"/>
            <p:cNvSpPr>
              <a:spLocks/>
            </p:cNvSpPr>
            <p:nvPr/>
          </p:nvSpPr>
          <p:spPr bwMode="auto">
            <a:xfrm>
              <a:off x="7762143" y="5649914"/>
              <a:ext cx="373673" cy="755650"/>
            </a:xfrm>
            <a:custGeom>
              <a:avLst/>
              <a:gdLst>
                <a:gd name="T0" fmla="*/ 0 w 255"/>
                <a:gd name="T1" fmla="*/ 0 h 476"/>
                <a:gd name="T2" fmla="*/ 0 w 255"/>
                <a:gd name="T3" fmla="*/ 476 h 476"/>
                <a:gd name="T4" fmla="*/ 255 w 255"/>
                <a:gd name="T5" fmla="*/ 476 h 476"/>
              </a:gdLst>
              <a:ahLst/>
              <a:cxnLst>
                <a:cxn ang="0">
                  <a:pos x="T0" y="T1"/>
                </a:cxn>
                <a:cxn ang="0">
                  <a:pos x="T2" y="T3"/>
                </a:cxn>
                <a:cxn ang="0">
                  <a:pos x="T4" y="T5"/>
                </a:cxn>
              </a:cxnLst>
              <a:rect l="0" t="0" r="r" b="b"/>
              <a:pathLst>
                <a:path w="255" h="476">
                  <a:moveTo>
                    <a:pt x="0" y="0"/>
                  </a:moveTo>
                  <a:lnTo>
                    <a:pt x="0" y="476"/>
                  </a:lnTo>
                  <a:lnTo>
                    <a:pt x="255" y="47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24" name="Oval 80"/>
            <p:cNvSpPr>
              <a:spLocks noChangeArrowheads="1"/>
            </p:cNvSpPr>
            <p:nvPr/>
          </p:nvSpPr>
          <p:spPr bwMode="auto">
            <a:xfrm>
              <a:off x="8456735" y="5891214"/>
              <a:ext cx="309196" cy="31591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n>
                  <a:solidFill>
                    <a:sysClr val="windowText" lastClr="000000"/>
                  </a:solidFill>
                </a:ln>
              </a:endParaRPr>
            </a:p>
          </p:txBody>
        </p:sp>
        <p:sp>
          <p:nvSpPr>
            <p:cNvPr id="134223" name="Freeform 79"/>
            <p:cNvSpPr>
              <a:spLocks/>
            </p:cNvSpPr>
            <p:nvPr/>
          </p:nvSpPr>
          <p:spPr bwMode="auto">
            <a:xfrm>
              <a:off x="8330712" y="5630864"/>
              <a:ext cx="275492" cy="774700"/>
            </a:xfrm>
            <a:custGeom>
              <a:avLst/>
              <a:gdLst>
                <a:gd name="T0" fmla="*/ 188 w 188"/>
                <a:gd name="T1" fmla="*/ 0 h 488"/>
                <a:gd name="T2" fmla="*/ 188 w 188"/>
                <a:gd name="T3" fmla="*/ 477 h 488"/>
                <a:gd name="T4" fmla="*/ 0 w 188"/>
                <a:gd name="T5" fmla="*/ 488 h 488"/>
              </a:gdLst>
              <a:ahLst/>
              <a:cxnLst>
                <a:cxn ang="0">
                  <a:pos x="T0" y="T1"/>
                </a:cxn>
                <a:cxn ang="0">
                  <a:pos x="T2" y="T3"/>
                </a:cxn>
                <a:cxn ang="0">
                  <a:pos x="T4" y="T5"/>
                </a:cxn>
              </a:cxnLst>
              <a:rect l="0" t="0" r="r" b="b"/>
              <a:pathLst>
                <a:path w="188" h="488">
                  <a:moveTo>
                    <a:pt x="188" y="0"/>
                  </a:moveTo>
                  <a:lnTo>
                    <a:pt x="188" y="477"/>
                  </a:lnTo>
                  <a:lnTo>
                    <a:pt x="0" y="48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n>
                  <a:solidFill>
                    <a:sysClr val="windowText" lastClr="000000"/>
                  </a:solidFill>
                </a:ln>
              </a:endParaRPr>
            </a:p>
          </p:txBody>
        </p:sp>
        <p:sp>
          <p:nvSpPr>
            <p:cNvPr id="134227" name="Rectangle 83"/>
            <p:cNvSpPr>
              <a:spLocks noChangeArrowheads="1"/>
            </p:cNvSpPr>
            <p:nvPr/>
          </p:nvSpPr>
          <p:spPr bwMode="auto">
            <a:xfrm>
              <a:off x="5421924" y="4302127"/>
              <a:ext cx="822081" cy="21447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228" name="Text Box 84"/>
            <p:cNvSpPr txBox="1">
              <a:spLocks noChangeArrowheads="1"/>
            </p:cNvSpPr>
            <p:nvPr/>
          </p:nvSpPr>
          <p:spPr bwMode="auto">
            <a:xfrm>
              <a:off x="5369170" y="4289427"/>
              <a:ext cx="8777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空乏層</a:t>
              </a:r>
            </a:p>
          </p:txBody>
        </p:sp>
        <p:sp>
          <p:nvSpPr>
            <p:cNvPr id="134233" name="Text Box 89"/>
            <p:cNvSpPr txBox="1">
              <a:spLocks noChangeArrowheads="1"/>
            </p:cNvSpPr>
            <p:nvPr/>
          </p:nvSpPr>
          <p:spPr bwMode="auto">
            <a:xfrm>
              <a:off x="4330213" y="5784852"/>
              <a:ext cx="416169" cy="369888"/>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000000"/>
                  </a:solidFill>
                </a:rPr>
                <a:t>－</a:t>
              </a:r>
            </a:p>
          </p:txBody>
        </p:sp>
        <p:sp>
          <p:nvSpPr>
            <p:cNvPr id="134234" name="Text Box 90"/>
            <p:cNvSpPr txBox="1">
              <a:spLocks noChangeArrowheads="1"/>
            </p:cNvSpPr>
            <p:nvPr/>
          </p:nvSpPr>
          <p:spPr bwMode="auto">
            <a:xfrm>
              <a:off x="7137889" y="6048377"/>
              <a:ext cx="416169" cy="3698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a:t>
              </a:r>
            </a:p>
          </p:txBody>
        </p:sp>
        <p:sp>
          <p:nvSpPr>
            <p:cNvPr id="92" name="Line 82"/>
            <p:cNvSpPr>
              <a:spLocks noChangeShapeType="1"/>
            </p:cNvSpPr>
            <p:nvPr/>
          </p:nvSpPr>
          <p:spPr bwMode="auto">
            <a:xfrm flipV="1">
              <a:off x="8618896" y="5926529"/>
              <a:ext cx="0" cy="2460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 name="グループ化 1"/>
          <p:cNvGrpSpPr/>
          <p:nvPr/>
        </p:nvGrpSpPr>
        <p:grpSpPr>
          <a:xfrm>
            <a:off x="515816" y="1474788"/>
            <a:ext cx="3445119" cy="2692400"/>
            <a:chOff x="515816" y="1474788"/>
            <a:chExt cx="3445119" cy="2692400"/>
          </a:xfrm>
        </p:grpSpPr>
        <p:sp>
          <p:nvSpPr>
            <p:cNvPr id="134150" name="Freeform 6"/>
            <p:cNvSpPr>
              <a:spLocks/>
            </p:cNvSpPr>
            <p:nvPr/>
          </p:nvSpPr>
          <p:spPr bwMode="auto">
            <a:xfrm>
              <a:off x="523143" y="1784351"/>
              <a:ext cx="2507273" cy="1192213"/>
            </a:xfrm>
            <a:custGeom>
              <a:avLst/>
              <a:gdLst>
                <a:gd name="T0" fmla="*/ 0 w 1815"/>
                <a:gd name="T1" fmla="*/ 30 h 756"/>
                <a:gd name="T2" fmla="*/ 0 w 1815"/>
                <a:gd name="T3" fmla="*/ 484 h 756"/>
                <a:gd name="T4" fmla="*/ 726 w 1815"/>
                <a:gd name="T5" fmla="*/ 484 h 756"/>
                <a:gd name="T6" fmla="*/ 998 w 1815"/>
                <a:gd name="T7" fmla="*/ 756 h 756"/>
                <a:gd name="T8" fmla="*/ 1815 w 1815"/>
                <a:gd name="T9" fmla="*/ 756 h 756"/>
                <a:gd name="T10" fmla="*/ 1805 w 1815"/>
                <a:gd name="T11" fmla="*/ 0 h 756"/>
              </a:gdLst>
              <a:ahLst/>
              <a:cxnLst>
                <a:cxn ang="0">
                  <a:pos x="T0" y="T1"/>
                </a:cxn>
                <a:cxn ang="0">
                  <a:pos x="T2" y="T3"/>
                </a:cxn>
                <a:cxn ang="0">
                  <a:pos x="T4" y="T5"/>
                </a:cxn>
                <a:cxn ang="0">
                  <a:pos x="T6" y="T7"/>
                </a:cxn>
                <a:cxn ang="0">
                  <a:pos x="T8" y="T9"/>
                </a:cxn>
                <a:cxn ang="0">
                  <a:pos x="T10" y="T11"/>
                </a:cxn>
              </a:cxnLst>
              <a:rect l="0" t="0" r="r" b="b"/>
              <a:pathLst>
                <a:path w="1815" h="756">
                  <a:moveTo>
                    <a:pt x="0" y="30"/>
                  </a:moveTo>
                  <a:lnTo>
                    <a:pt x="0" y="484"/>
                  </a:lnTo>
                  <a:lnTo>
                    <a:pt x="726" y="484"/>
                  </a:lnTo>
                  <a:lnTo>
                    <a:pt x="998" y="756"/>
                  </a:lnTo>
                  <a:lnTo>
                    <a:pt x="1815" y="756"/>
                  </a:lnTo>
                  <a:lnTo>
                    <a:pt x="1805" y="0"/>
                  </a:lnTo>
                </a:path>
              </a:pathLst>
            </a:custGeom>
            <a:gradFill rotWithShape="1">
              <a:gsLst>
                <a:gs pos="0">
                  <a:srgbClr val="FF9966">
                    <a:alpha val="23000"/>
                  </a:srgbClr>
                </a:gs>
                <a:gs pos="100000">
                  <a:schemeClr val="accent1">
                    <a:alpha val="28999"/>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51" name="Freeform 7"/>
            <p:cNvSpPr>
              <a:spLocks/>
            </p:cNvSpPr>
            <p:nvPr/>
          </p:nvSpPr>
          <p:spPr bwMode="auto">
            <a:xfrm>
              <a:off x="515816" y="3119438"/>
              <a:ext cx="2514600" cy="1047750"/>
            </a:xfrm>
            <a:custGeom>
              <a:avLst/>
              <a:gdLst>
                <a:gd name="T0" fmla="*/ 0 w 1820"/>
                <a:gd name="T1" fmla="*/ 664 h 664"/>
                <a:gd name="T2" fmla="*/ 5 w 1820"/>
                <a:gd name="T3" fmla="*/ 0 h 664"/>
                <a:gd name="T4" fmla="*/ 731 w 1820"/>
                <a:gd name="T5" fmla="*/ 0 h 664"/>
                <a:gd name="T6" fmla="*/ 958 w 1820"/>
                <a:gd name="T7" fmla="*/ 272 h 664"/>
                <a:gd name="T8" fmla="*/ 1820 w 1820"/>
                <a:gd name="T9" fmla="*/ 272 h 664"/>
                <a:gd name="T10" fmla="*/ 1820 w 1820"/>
                <a:gd name="T11" fmla="*/ 635 h 664"/>
              </a:gdLst>
              <a:ahLst/>
              <a:cxnLst>
                <a:cxn ang="0">
                  <a:pos x="T0" y="T1"/>
                </a:cxn>
                <a:cxn ang="0">
                  <a:pos x="T2" y="T3"/>
                </a:cxn>
                <a:cxn ang="0">
                  <a:pos x="T4" y="T5"/>
                </a:cxn>
                <a:cxn ang="0">
                  <a:pos x="T6" y="T7"/>
                </a:cxn>
                <a:cxn ang="0">
                  <a:pos x="T8" y="T9"/>
                </a:cxn>
                <a:cxn ang="0">
                  <a:pos x="T10" y="T11"/>
                </a:cxn>
              </a:cxnLst>
              <a:rect l="0" t="0" r="r" b="b"/>
              <a:pathLst>
                <a:path w="1820" h="664">
                  <a:moveTo>
                    <a:pt x="0" y="664"/>
                  </a:moveTo>
                  <a:lnTo>
                    <a:pt x="5" y="0"/>
                  </a:lnTo>
                  <a:lnTo>
                    <a:pt x="731" y="0"/>
                  </a:lnTo>
                  <a:lnTo>
                    <a:pt x="958" y="272"/>
                  </a:lnTo>
                  <a:lnTo>
                    <a:pt x="1820" y="272"/>
                  </a:lnTo>
                  <a:lnTo>
                    <a:pt x="1820" y="635"/>
                  </a:lnTo>
                </a:path>
              </a:pathLst>
            </a:custGeom>
            <a:gradFill rotWithShape="1">
              <a:gsLst>
                <a:gs pos="0">
                  <a:srgbClr val="FF9999"/>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52" name="Oval 8"/>
            <p:cNvSpPr>
              <a:spLocks noChangeArrowheads="1"/>
            </p:cNvSpPr>
            <p:nvPr/>
          </p:nvSpPr>
          <p:spPr bwMode="auto">
            <a:xfrm>
              <a:off x="586154" y="3119438"/>
              <a:ext cx="124558" cy="1444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53" name="Oval 9"/>
            <p:cNvSpPr>
              <a:spLocks noChangeArrowheads="1"/>
            </p:cNvSpPr>
            <p:nvPr/>
          </p:nvSpPr>
          <p:spPr bwMode="auto">
            <a:xfrm>
              <a:off x="962758" y="3119438"/>
              <a:ext cx="123092" cy="1444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54" name="Oval 10"/>
            <p:cNvSpPr>
              <a:spLocks noChangeArrowheads="1"/>
            </p:cNvSpPr>
            <p:nvPr/>
          </p:nvSpPr>
          <p:spPr bwMode="auto">
            <a:xfrm>
              <a:off x="1337897" y="3119438"/>
              <a:ext cx="124558" cy="144463"/>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55" name="Oval 11"/>
            <p:cNvSpPr>
              <a:spLocks noChangeArrowheads="1"/>
            </p:cNvSpPr>
            <p:nvPr/>
          </p:nvSpPr>
          <p:spPr bwMode="auto">
            <a:xfrm>
              <a:off x="2026628" y="2832101"/>
              <a:ext cx="124558" cy="144463"/>
            </a:xfrm>
            <a:prstGeom prst="ellipse">
              <a:avLst/>
            </a:prstGeom>
            <a:solidFill>
              <a:srgbClr val="3399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56" name="Oval 12"/>
            <p:cNvSpPr>
              <a:spLocks noChangeArrowheads="1"/>
            </p:cNvSpPr>
            <p:nvPr/>
          </p:nvSpPr>
          <p:spPr bwMode="auto">
            <a:xfrm>
              <a:off x="2403232" y="2832101"/>
              <a:ext cx="124558" cy="144463"/>
            </a:xfrm>
            <a:prstGeom prst="ellipse">
              <a:avLst/>
            </a:prstGeom>
            <a:solidFill>
              <a:srgbClr val="3399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57" name="Oval 13"/>
            <p:cNvSpPr>
              <a:spLocks noChangeArrowheads="1"/>
            </p:cNvSpPr>
            <p:nvPr/>
          </p:nvSpPr>
          <p:spPr bwMode="auto">
            <a:xfrm>
              <a:off x="2716824" y="2832101"/>
              <a:ext cx="124558" cy="144463"/>
            </a:xfrm>
            <a:prstGeom prst="ellipse">
              <a:avLst/>
            </a:prstGeom>
            <a:solidFill>
              <a:srgbClr val="3399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158" name="Line 14"/>
            <p:cNvSpPr>
              <a:spLocks noChangeShapeType="1"/>
            </p:cNvSpPr>
            <p:nvPr/>
          </p:nvSpPr>
          <p:spPr bwMode="auto">
            <a:xfrm>
              <a:off x="523143" y="3048001"/>
              <a:ext cx="2507273"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59" name="Line 15"/>
            <p:cNvSpPr>
              <a:spLocks noChangeShapeType="1"/>
            </p:cNvSpPr>
            <p:nvPr/>
          </p:nvSpPr>
          <p:spPr bwMode="auto">
            <a:xfrm>
              <a:off x="1651489" y="2547938"/>
              <a:ext cx="2004646"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60" name="Line 16"/>
            <p:cNvSpPr>
              <a:spLocks noChangeShapeType="1"/>
            </p:cNvSpPr>
            <p:nvPr/>
          </p:nvSpPr>
          <p:spPr bwMode="auto">
            <a:xfrm>
              <a:off x="3091962" y="2976563"/>
              <a:ext cx="564173"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61" name="Line 17"/>
            <p:cNvSpPr>
              <a:spLocks noChangeShapeType="1"/>
            </p:cNvSpPr>
            <p:nvPr/>
          </p:nvSpPr>
          <p:spPr bwMode="auto">
            <a:xfrm flipV="1">
              <a:off x="3280997" y="2547938"/>
              <a:ext cx="0" cy="428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63" name="Text Box 19"/>
            <p:cNvSpPr txBox="1">
              <a:spLocks noChangeArrowheads="1"/>
            </p:cNvSpPr>
            <p:nvPr/>
          </p:nvSpPr>
          <p:spPr bwMode="auto">
            <a:xfrm>
              <a:off x="1695451" y="3209926"/>
              <a:ext cx="301869" cy="376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a:t>
              </a:r>
            </a:p>
          </p:txBody>
        </p:sp>
        <p:sp>
          <p:nvSpPr>
            <p:cNvPr id="134164" name="Text Box 20"/>
            <p:cNvSpPr txBox="1">
              <a:spLocks noChangeArrowheads="1"/>
            </p:cNvSpPr>
            <p:nvPr/>
          </p:nvSpPr>
          <p:spPr bwMode="auto">
            <a:xfrm>
              <a:off x="1320312" y="2495551"/>
              <a:ext cx="254977" cy="369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a:t>
              </a:r>
            </a:p>
          </p:txBody>
        </p:sp>
        <p:sp>
          <p:nvSpPr>
            <p:cNvPr id="134170" name="AutoShape 26"/>
            <p:cNvSpPr>
              <a:spLocks noChangeArrowheads="1"/>
            </p:cNvSpPr>
            <p:nvPr/>
          </p:nvSpPr>
          <p:spPr bwMode="auto">
            <a:xfrm rot="5400000">
              <a:off x="3355671" y="1932721"/>
              <a:ext cx="420688" cy="322385"/>
            </a:xfrm>
            <a:prstGeom prst="triangle">
              <a:avLst>
                <a:gd name="adj" fmla="val 50000"/>
              </a:avLst>
            </a:prstGeom>
            <a:solidFill>
              <a:schemeClr val="tx1"/>
            </a:solidFill>
            <a:ln w="9525">
              <a:solidFill>
                <a:schemeClr val="tx1"/>
              </a:solidFill>
              <a:miter lim="800000"/>
              <a:headEnd/>
              <a:tailEnd/>
            </a:ln>
            <a:effectLst/>
            <a:extLst/>
          </p:spPr>
          <p:txBody>
            <a:bodyPr wrap="none" anchor="ctr"/>
            <a:lstStyle/>
            <a:p>
              <a:endParaRPr lang="ja-JP" altLang="en-US"/>
            </a:p>
          </p:txBody>
        </p:sp>
        <p:sp>
          <p:nvSpPr>
            <p:cNvPr id="134171" name="Line 27"/>
            <p:cNvSpPr>
              <a:spLocks noChangeShapeType="1"/>
            </p:cNvSpPr>
            <p:nvPr/>
          </p:nvSpPr>
          <p:spPr bwMode="auto">
            <a:xfrm>
              <a:off x="3714751" y="1911351"/>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72" name="Line 28"/>
            <p:cNvSpPr>
              <a:spLocks noChangeShapeType="1"/>
            </p:cNvSpPr>
            <p:nvPr/>
          </p:nvSpPr>
          <p:spPr bwMode="auto">
            <a:xfrm>
              <a:off x="3147647" y="2085976"/>
              <a:ext cx="8118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229" name="Rectangle 85"/>
            <p:cNvSpPr>
              <a:spLocks noChangeArrowheads="1"/>
            </p:cNvSpPr>
            <p:nvPr/>
          </p:nvSpPr>
          <p:spPr bwMode="auto">
            <a:xfrm>
              <a:off x="1521070" y="1857376"/>
              <a:ext cx="351692" cy="22637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230" name="Text Box 86"/>
            <p:cNvSpPr txBox="1">
              <a:spLocks noChangeArrowheads="1"/>
            </p:cNvSpPr>
            <p:nvPr/>
          </p:nvSpPr>
          <p:spPr bwMode="auto">
            <a:xfrm>
              <a:off x="1554774" y="1792288"/>
              <a:ext cx="8777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空乏層</a:t>
              </a:r>
            </a:p>
          </p:txBody>
        </p:sp>
        <p:sp>
          <p:nvSpPr>
            <p:cNvPr id="134231" name="Text Box 87"/>
            <p:cNvSpPr txBox="1">
              <a:spLocks noChangeArrowheads="1"/>
            </p:cNvSpPr>
            <p:nvPr/>
          </p:nvSpPr>
          <p:spPr bwMode="auto">
            <a:xfrm>
              <a:off x="515816" y="2127251"/>
              <a:ext cx="8777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伝導帯</a:t>
              </a:r>
            </a:p>
          </p:txBody>
        </p:sp>
        <p:sp>
          <p:nvSpPr>
            <p:cNvPr id="134232" name="Text Box 88"/>
            <p:cNvSpPr txBox="1">
              <a:spLocks noChangeArrowheads="1"/>
            </p:cNvSpPr>
            <p:nvPr/>
          </p:nvSpPr>
          <p:spPr bwMode="auto">
            <a:xfrm>
              <a:off x="515816" y="3233738"/>
              <a:ext cx="110783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価電子帯</a:t>
              </a:r>
            </a:p>
          </p:txBody>
        </p:sp>
        <p:sp>
          <p:nvSpPr>
            <p:cNvPr id="134237" name="Freeform 93"/>
            <p:cNvSpPr>
              <a:spLocks/>
            </p:cNvSpPr>
            <p:nvPr/>
          </p:nvSpPr>
          <p:spPr bwMode="auto">
            <a:xfrm>
              <a:off x="3132993" y="2057401"/>
              <a:ext cx="827942" cy="333375"/>
            </a:xfrm>
            <a:custGeom>
              <a:avLst/>
              <a:gdLst>
                <a:gd name="T0" fmla="*/ 0 w 565"/>
                <a:gd name="T1" fmla="*/ 11 h 210"/>
                <a:gd name="T2" fmla="*/ 0 w 565"/>
                <a:gd name="T3" fmla="*/ 210 h 210"/>
                <a:gd name="T4" fmla="*/ 554 w 565"/>
                <a:gd name="T5" fmla="*/ 210 h 210"/>
                <a:gd name="T6" fmla="*/ 565 w 565"/>
                <a:gd name="T7" fmla="*/ 0 h 210"/>
              </a:gdLst>
              <a:ahLst/>
              <a:cxnLst>
                <a:cxn ang="0">
                  <a:pos x="T0" y="T1"/>
                </a:cxn>
                <a:cxn ang="0">
                  <a:pos x="T2" y="T3"/>
                </a:cxn>
                <a:cxn ang="0">
                  <a:pos x="T4" y="T5"/>
                </a:cxn>
                <a:cxn ang="0">
                  <a:pos x="T6" y="T7"/>
                </a:cxn>
              </a:cxnLst>
              <a:rect l="0" t="0" r="r" b="b"/>
              <a:pathLst>
                <a:path w="565" h="210">
                  <a:moveTo>
                    <a:pt x="0" y="11"/>
                  </a:moveTo>
                  <a:lnTo>
                    <a:pt x="0" y="210"/>
                  </a:lnTo>
                  <a:lnTo>
                    <a:pt x="554" y="210"/>
                  </a:lnTo>
                  <a:lnTo>
                    <a:pt x="565"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49" name="Line 5"/>
            <p:cNvSpPr>
              <a:spLocks noChangeShapeType="1"/>
            </p:cNvSpPr>
            <p:nvPr/>
          </p:nvSpPr>
          <p:spPr bwMode="auto">
            <a:xfrm flipV="1">
              <a:off x="523143" y="1474788"/>
              <a:ext cx="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2665476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5763524" cy="989221"/>
          </a:xfrm>
          <a:solidFill>
            <a:srgbClr val="00B0F0"/>
          </a:solidFill>
        </p:spPr>
        <p:txBody>
          <a:bodyPr>
            <a:normAutofit/>
          </a:bodyPr>
          <a:lstStyle/>
          <a:p>
            <a:r>
              <a:rPr kumimoji="1" lang="ja-JP" altLang="en-US" sz="3600" dirty="0" smtClean="0">
                <a:solidFill>
                  <a:schemeClr val="bg1"/>
                </a:solidFill>
              </a:rPr>
              <a:t>バンドで理解する光デバイス</a:t>
            </a:r>
            <a:endParaRPr kumimoji="1" lang="ja-JP" altLang="en-US" sz="3600" dirty="0">
              <a:solidFill>
                <a:schemeClr val="bg1"/>
              </a:solidFill>
            </a:endParaRPr>
          </a:p>
        </p:txBody>
      </p:sp>
      <p:sp>
        <p:nvSpPr>
          <p:cNvPr id="3" name="コンテンツ プレースホルダー 2"/>
          <p:cNvSpPr>
            <a:spLocks noGrp="1"/>
          </p:cNvSpPr>
          <p:nvPr>
            <p:ph idx="1"/>
          </p:nvPr>
        </p:nvSpPr>
        <p:spPr>
          <a:xfrm>
            <a:off x="655609" y="1509622"/>
            <a:ext cx="7652707" cy="2113472"/>
          </a:xfrm>
          <a:ln>
            <a:noFill/>
          </a:ln>
        </p:spPr>
        <p:txBody>
          <a:bodyPr>
            <a:normAutofit fontScale="85000" lnSpcReduction="10000"/>
          </a:bodyPr>
          <a:lstStyle/>
          <a:p>
            <a:r>
              <a:rPr lang="ja-JP" altLang="en-US" dirty="0"/>
              <a:t>光</a:t>
            </a:r>
            <a:r>
              <a:rPr lang="ja-JP" altLang="en-US" dirty="0" smtClean="0"/>
              <a:t>を電気に変えるのも電気を光に変えるのもどちらも</a:t>
            </a:r>
            <a:r>
              <a:rPr lang="en-US" altLang="ja-JP" dirty="0" smtClean="0"/>
              <a:t/>
            </a:r>
            <a:br>
              <a:rPr lang="en-US" altLang="ja-JP" dirty="0" smtClean="0"/>
            </a:br>
            <a:r>
              <a:rPr lang="en-US" altLang="ja-JP" dirty="0" err="1" smtClean="0">
                <a:solidFill>
                  <a:srgbClr val="FF0000"/>
                </a:solidFill>
              </a:rPr>
              <a:t>pn</a:t>
            </a:r>
            <a:r>
              <a:rPr lang="ja-JP" altLang="en-US" dirty="0" smtClean="0">
                <a:solidFill>
                  <a:srgbClr val="FF0000"/>
                </a:solidFill>
              </a:rPr>
              <a:t>接合ダイオードの働きで</a:t>
            </a:r>
            <a:r>
              <a:rPr lang="ja-JP" altLang="en-US" dirty="0" smtClean="0"/>
              <a:t>す</a:t>
            </a:r>
            <a:endParaRPr lang="en-US" altLang="ja-JP" dirty="0" smtClean="0"/>
          </a:p>
          <a:p>
            <a:r>
              <a:rPr kumimoji="1" lang="ja-JP" altLang="en-US" dirty="0" smtClean="0"/>
              <a:t>光で作った電子とホールを</a:t>
            </a:r>
            <a:r>
              <a:rPr kumimoji="1" lang="ja-JP" altLang="en-US" dirty="0" smtClean="0">
                <a:solidFill>
                  <a:srgbClr val="FF0000"/>
                </a:solidFill>
              </a:rPr>
              <a:t>内蔵電位差</a:t>
            </a:r>
            <a:r>
              <a:rPr kumimoji="1" lang="en-US" altLang="ja-JP" dirty="0" smtClean="0"/>
              <a:t>(</a:t>
            </a:r>
            <a:r>
              <a:rPr kumimoji="1" lang="ja-JP" altLang="en-US" dirty="0" smtClean="0"/>
              <a:t>電位の坂道</a:t>
            </a:r>
            <a:r>
              <a:rPr kumimoji="1" lang="en-US" altLang="ja-JP" dirty="0" smtClean="0"/>
              <a:t>)</a:t>
            </a:r>
            <a:r>
              <a:rPr kumimoji="1" lang="ja-JP" altLang="en-US" dirty="0" smtClean="0"/>
              <a:t>で分離するのが太陽電池です。</a:t>
            </a:r>
            <a:endParaRPr kumimoji="1" lang="en-US" altLang="ja-JP" dirty="0" smtClean="0"/>
          </a:p>
          <a:p>
            <a:r>
              <a:rPr lang="ja-JP" altLang="en-US" dirty="0"/>
              <a:t>順</a:t>
            </a:r>
            <a:r>
              <a:rPr lang="ja-JP" altLang="en-US" dirty="0" smtClean="0"/>
              <a:t>方向バイアスをかけて電子とホールを再結合させ、エネルギー差を光に変えるのが発光ダイオードです。</a:t>
            </a:r>
            <a:endParaRPr kumimoji="1" lang="ja-JP" altLang="en-US" dirty="0"/>
          </a:p>
        </p:txBody>
      </p:sp>
      <p:grpSp>
        <p:nvGrpSpPr>
          <p:cNvPr id="78" name="グループ化 77"/>
          <p:cNvGrpSpPr/>
          <p:nvPr/>
        </p:nvGrpSpPr>
        <p:grpSpPr>
          <a:xfrm>
            <a:off x="526211" y="3735238"/>
            <a:ext cx="4218316" cy="2838719"/>
            <a:chOff x="534838" y="2096219"/>
            <a:chExt cx="4218316" cy="2838719"/>
          </a:xfrm>
        </p:grpSpPr>
        <p:sp>
          <p:nvSpPr>
            <p:cNvPr id="5" name="Freeform 6"/>
            <p:cNvSpPr>
              <a:spLocks/>
            </p:cNvSpPr>
            <p:nvPr/>
          </p:nvSpPr>
          <p:spPr bwMode="auto">
            <a:xfrm>
              <a:off x="773309" y="2735622"/>
              <a:ext cx="2507273" cy="1100391"/>
            </a:xfrm>
            <a:custGeom>
              <a:avLst/>
              <a:gdLst>
                <a:gd name="T0" fmla="*/ 0 w 1815"/>
                <a:gd name="T1" fmla="*/ 30 h 756"/>
                <a:gd name="T2" fmla="*/ 0 w 1815"/>
                <a:gd name="T3" fmla="*/ 484 h 756"/>
                <a:gd name="T4" fmla="*/ 726 w 1815"/>
                <a:gd name="T5" fmla="*/ 484 h 756"/>
                <a:gd name="T6" fmla="*/ 998 w 1815"/>
                <a:gd name="T7" fmla="*/ 756 h 756"/>
                <a:gd name="T8" fmla="*/ 1815 w 1815"/>
                <a:gd name="T9" fmla="*/ 756 h 756"/>
                <a:gd name="T10" fmla="*/ 1805 w 1815"/>
                <a:gd name="T11" fmla="*/ 0 h 756"/>
              </a:gdLst>
              <a:ahLst/>
              <a:cxnLst>
                <a:cxn ang="0">
                  <a:pos x="T0" y="T1"/>
                </a:cxn>
                <a:cxn ang="0">
                  <a:pos x="T2" y="T3"/>
                </a:cxn>
                <a:cxn ang="0">
                  <a:pos x="T4" y="T5"/>
                </a:cxn>
                <a:cxn ang="0">
                  <a:pos x="T6" y="T7"/>
                </a:cxn>
                <a:cxn ang="0">
                  <a:pos x="T8" y="T9"/>
                </a:cxn>
                <a:cxn ang="0">
                  <a:pos x="T10" y="T11"/>
                </a:cxn>
              </a:cxnLst>
              <a:rect l="0" t="0" r="r" b="b"/>
              <a:pathLst>
                <a:path w="1815" h="756">
                  <a:moveTo>
                    <a:pt x="0" y="30"/>
                  </a:moveTo>
                  <a:lnTo>
                    <a:pt x="0" y="484"/>
                  </a:lnTo>
                  <a:lnTo>
                    <a:pt x="726" y="484"/>
                  </a:lnTo>
                  <a:lnTo>
                    <a:pt x="998" y="756"/>
                  </a:lnTo>
                  <a:lnTo>
                    <a:pt x="1815" y="756"/>
                  </a:lnTo>
                  <a:lnTo>
                    <a:pt x="1805" y="0"/>
                  </a:lnTo>
                </a:path>
              </a:pathLst>
            </a:custGeom>
            <a:gradFill rotWithShape="1">
              <a:gsLst>
                <a:gs pos="0">
                  <a:srgbClr val="FF9966">
                    <a:alpha val="23000"/>
                  </a:srgbClr>
                </a:gs>
                <a:gs pos="100000">
                  <a:schemeClr val="accent1">
                    <a:alpha val="28999"/>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Freeform 7"/>
            <p:cNvSpPr>
              <a:spLocks/>
            </p:cNvSpPr>
            <p:nvPr/>
          </p:nvSpPr>
          <p:spPr bwMode="auto">
            <a:xfrm>
              <a:off x="765982" y="3967884"/>
              <a:ext cx="2514600" cy="967054"/>
            </a:xfrm>
            <a:custGeom>
              <a:avLst/>
              <a:gdLst>
                <a:gd name="T0" fmla="*/ 0 w 1820"/>
                <a:gd name="T1" fmla="*/ 664 h 664"/>
                <a:gd name="T2" fmla="*/ 5 w 1820"/>
                <a:gd name="T3" fmla="*/ 0 h 664"/>
                <a:gd name="T4" fmla="*/ 731 w 1820"/>
                <a:gd name="T5" fmla="*/ 0 h 664"/>
                <a:gd name="T6" fmla="*/ 958 w 1820"/>
                <a:gd name="T7" fmla="*/ 272 h 664"/>
                <a:gd name="T8" fmla="*/ 1820 w 1820"/>
                <a:gd name="T9" fmla="*/ 272 h 664"/>
                <a:gd name="T10" fmla="*/ 1820 w 1820"/>
                <a:gd name="T11" fmla="*/ 635 h 664"/>
              </a:gdLst>
              <a:ahLst/>
              <a:cxnLst>
                <a:cxn ang="0">
                  <a:pos x="T0" y="T1"/>
                </a:cxn>
                <a:cxn ang="0">
                  <a:pos x="T2" y="T3"/>
                </a:cxn>
                <a:cxn ang="0">
                  <a:pos x="T4" y="T5"/>
                </a:cxn>
                <a:cxn ang="0">
                  <a:pos x="T6" y="T7"/>
                </a:cxn>
                <a:cxn ang="0">
                  <a:pos x="T8" y="T9"/>
                </a:cxn>
                <a:cxn ang="0">
                  <a:pos x="T10" y="T11"/>
                </a:cxn>
              </a:cxnLst>
              <a:rect l="0" t="0" r="r" b="b"/>
              <a:pathLst>
                <a:path w="1820" h="664">
                  <a:moveTo>
                    <a:pt x="0" y="664"/>
                  </a:moveTo>
                  <a:lnTo>
                    <a:pt x="5" y="0"/>
                  </a:lnTo>
                  <a:lnTo>
                    <a:pt x="731" y="0"/>
                  </a:lnTo>
                  <a:lnTo>
                    <a:pt x="958" y="272"/>
                  </a:lnTo>
                  <a:lnTo>
                    <a:pt x="1820" y="272"/>
                  </a:lnTo>
                  <a:lnTo>
                    <a:pt x="1820" y="635"/>
                  </a:lnTo>
                </a:path>
              </a:pathLst>
            </a:custGeom>
            <a:gradFill rotWithShape="1">
              <a:gsLst>
                <a:gs pos="0">
                  <a:srgbClr val="FF9999"/>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Oval 8"/>
            <p:cNvSpPr>
              <a:spLocks noChangeArrowheads="1"/>
            </p:cNvSpPr>
            <p:nvPr/>
          </p:nvSpPr>
          <p:spPr bwMode="auto">
            <a:xfrm>
              <a:off x="836320" y="3967884"/>
              <a:ext cx="124558" cy="133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Oval 9"/>
            <p:cNvSpPr>
              <a:spLocks noChangeArrowheads="1"/>
            </p:cNvSpPr>
            <p:nvPr/>
          </p:nvSpPr>
          <p:spPr bwMode="auto">
            <a:xfrm>
              <a:off x="1212924" y="3967884"/>
              <a:ext cx="123092" cy="133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Oval 10"/>
            <p:cNvSpPr>
              <a:spLocks noChangeArrowheads="1"/>
            </p:cNvSpPr>
            <p:nvPr/>
          </p:nvSpPr>
          <p:spPr bwMode="auto">
            <a:xfrm>
              <a:off x="1588063" y="3967884"/>
              <a:ext cx="124558" cy="133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Oval 11"/>
            <p:cNvSpPr>
              <a:spLocks noChangeArrowheads="1"/>
            </p:cNvSpPr>
            <p:nvPr/>
          </p:nvSpPr>
          <p:spPr bwMode="auto">
            <a:xfrm>
              <a:off x="2276794" y="3702677"/>
              <a:ext cx="124558" cy="133337"/>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Oval 12"/>
            <p:cNvSpPr>
              <a:spLocks noChangeArrowheads="1"/>
            </p:cNvSpPr>
            <p:nvPr/>
          </p:nvSpPr>
          <p:spPr bwMode="auto">
            <a:xfrm>
              <a:off x="2653398" y="3702677"/>
              <a:ext cx="124558" cy="133337"/>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Oval 13"/>
            <p:cNvSpPr>
              <a:spLocks noChangeArrowheads="1"/>
            </p:cNvSpPr>
            <p:nvPr/>
          </p:nvSpPr>
          <p:spPr bwMode="auto">
            <a:xfrm>
              <a:off x="2966990" y="3702677"/>
              <a:ext cx="124558" cy="133337"/>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Line 14"/>
            <p:cNvSpPr>
              <a:spLocks noChangeShapeType="1"/>
            </p:cNvSpPr>
            <p:nvPr/>
          </p:nvSpPr>
          <p:spPr bwMode="auto">
            <a:xfrm>
              <a:off x="773309" y="3901948"/>
              <a:ext cx="2507273"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5"/>
            <p:cNvSpPr>
              <a:spLocks noChangeShapeType="1"/>
            </p:cNvSpPr>
            <p:nvPr/>
          </p:nvSpPr>
          <p:spPr bwMode="auto">
            <a:xfrm>
              <a:off x="1901655" y="3440399"/>
              <a:ext cx="2004646"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6"/>
            <p:cNvSpPr>
              <a:spLocks noChangeShapeType="1"/>
            </p:cNvSpPr>
            <p:nvPr/>
          </p:nvSpPr>
          <p:spPr bwMode="auto">
            <a:xfrm>
              <a:off x="3342128" y="3836012"/>
              <a:ext cx="564173"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17"/>
            <p:cNvSpPr>
              <a:spLocks noChangeShapeType="1"/>
            </p:cNvSpPr>
            <p:nvPr/>
          </p:nvSpPr>
          <p:spPr bwMode="auto">
            <a:xfrm flipV="1">
              <a:off x="3531163" y="3440399"/>
              <a:ext cx="0" cy="395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Text Box 19"/>
            <p:cNvSpPr txBox="1">
              <a:spLocks noChangeArrowheads="1"/>
            </p:cNvSpPr>
            <p:nvPr/>
          </p:nvSpPr>
          <p:spPr bwMode="auto">
            <a:xfrm>
              <a:off x="1945617" y="4051402"/>
              <a:ext cx="301869" cy="3472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a:t>
              </a:r>
            </a:p>
          </p:txBody>
        </p:sp>
        <p:sp>
          <p:nvSpPr>
            <p:cNvPr id="18" name="Text Box 20"/>
            <p:cNvSpPr txBox="1">
              <a:spLocks noChangeArrowheads="1"/>
            </p:cNvSpPr>
            <p:nvPr/>
          </p:nvSpPr>
          <p:spPr bwMode="auto">
            <a:xfrm>
              <a:off x="1570478" y="3392047"/>
              <a:ext cx="254977" cy="341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000000"/>
                  </a:solidFill>
                </a:rPr>
                <a:t>-</a:t>
              </a:r>
            </a:p>
          </p:txBody>
        </p:sp>
        <p:sp>
          <p:nvSpPr>
            <p:cNvPr id="19" name="AutoShape 26"/>
            <p:cNvSpPr>
              <a:spLocks noChangeArrowheads="1"/>
            </p:cNvSpPr>
            <p:nvPr/>
          </p:nvSpPr>
          <p:spPr bwMode="auto">
            <a:xfrm rot="5400000">
              <a:off x="3622037" y="2860150"/>
              <a:ext cx="388287" cy="322385"/>
            </a:xfrm>
            <a:prstGeom prst="triangle">
              <a:avLst>
                <a:gd name="adj" fmla="val 50000"/>
              </a:avLst>
            </a:prstGeom>
            <a:solidFill>
              <a:schemeClr val="tx1"/>
            </a:solidFill>
            <a:ln w="9525">
              <a:solidFill>
                <a:schemeClr val="tx1"/>
              </a:solidFill>
              <a:miter lim="800000"/>
              <a:headEnd/>
              <a:tailEnd/>
            </a:ln>
            <a:effectLst/>
            <a:extLst/>
          </p:spPr>
          <p:txBody>
            <a:bodyPr wrap="none" anchor="ctr"/>
            <a:lstStyle/>
            <a:p>
              <a:endParaRPr lang="ja-JP" altLang="en-US"/>
            </a:p>
          </p:txBody>
        </p:sp>
        <p:sp>
          <p:nvSpPr>
            <p:cNvPr id="20" name="Line 27"/>
            <p:cNvSpPr>
              <a:spLocks noChangeShapeType="1"/>
            </p:cNvSpPr>
            <p:nvPr/>
          </p:nvSpPr>
          <p:spPr bwMode="auto">
            <a:xfrm>
              <a:off x="3964917" y="2852841"/>
              <a:ext cx="0" cy="2813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28"/>
            <p:cNvSpPr>
              <a:spLocks noChangeShapeType="1"/>
            </p:cNvSpPr>
            <p:nvPr/>
          </p:nvSpPr>
          <p:spPr bwMode="auto">
            <a:xfrm>
              <a:off x="3397813" y="3014017"/>
              <a:ext cx="8118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Rectangle 85"/>
            <p:cNvSpPr>
              <a:spLocks noChangeArrowheads="1"/>
            </p:cNvSpPr>
            <p:nvPr/>
          </p:nvSpPr>
          <p:spPr bwMode="auto">
            <a:xfrm>
              <a:off x="1771236" y="2803023"/>
              <a:ext cx="351692" cy="20894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Text Box 86"/>
            <p:cNvSpPr txBox="1">
              <a:spLocks noChangeArrowheads="1"/>
            </p:cNvSpPr>
            <p:nvPr/>
          </p:nvSpPr>
          <p:spPr bwMode="auto">
            <a:xfrm>
              <a:off x="1804940" y="2742948"/>
              <a:ext cx="877765" cy="3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空乏層</a:t>
              </a:r>
            </a:p>
          </p:txBody>
        </p:sp>
        <p:sp>
          <p:nvSpPr>
            <p:cNvPr id="24" name="Text Box 87"/>
            <p:cNvSpPr txBox="1">
              <a:spLocks noChangeArrowheads="1"/>
            </p:cNvSpPr>
            <p:nvPr/>
          </p:nvSpPr>
          <p:spPr bwMode="auto">
            <a:xfrm>
              <a:off x="783235" y="2827826"/>
              <a:ext cx="877765" cy="3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000000"/>
                  </a:solidFill>
                </a:rPr>
                <a:t>伝導帯</a:t>
              </a:r>
            </a:p>
          </p:txBody>
        </p:sp>
        <p:sp>
          <p:nvSpPr>
            <p:cNvPr id="25" name="Text Box 88"/>
            <p:cNvSpPr txBox="1">
              <a:spLocks noChangeArrowheads="1"/>
            </p:cNvSpPr>
            <p:nvPr/>
          </p:nvSpPr>
          <p:spPr bwMode="auto">
            <a:xfrm>
              <a:off x="757356" y="4496074"/>
              <a:ext cx="1107831" cy="3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dirty="0">
                  <a:solidFill>
                    <a:srgbClr val="000000"/>
                  </a:solidFill>
                </a:rPr>
                <a:t>価電子帯</a:t>
              </a:r>
            </a:p>
          </p:txBody>
        </p:sp>
        <p:sp>
          <p:nvSpPr>
            <p:cNvPr id="26" name="Freeform 93"/>
            <p:cNvSpPr>
              <a:spLocks/>
            </p:cNvSpPr>
            <p:nvPr/>
          </p:nvSpPr>
          <p:spPr bwMode="auto">
            <a:xfrm>
              <a:off x="3383159" y="2987642"/>
              <a:ext cx="827942" cy="307699"/>
            </a:xfrm>
            <a:custGeom>
              <a:avLst/>
              <a:gdLst>
                <a:gd name="T0" fmla="*/ 0 w 565"/>
                <a:gd name="T1" fmla="*/ 11 h 210"/>
                <a:gd name="T2" fmla="*/ 0 w 565"/>
                <a:gd name="T3" fmla="*/ 210 h 210"/>
                <a:gd name="T4" fmla="*/ 554 w 565"/>
                <a:gd name="T5" fmla="*/ 210 h 210"/>
                <a:gd name="T6" fmla="*/ 565 w 565"/>
                <a:gd name="T7" fmla="*/ 0 h 210"/>
              </a:gdLst>
              <a:ahLst/>
              <a:cxnLst>
                <a:cxn ang="0">
                  <a:pos x="T0" y="T1"/>
                </a:cxn>
                <a:cxn ang="0">
                  <a:pos x="T2" y="T3"/>
                </a:cxn>
                <a:cxn ang="0">
                  <a:pos x="T4" y="T5"/>
                </a:cxn>
                <a:cxn ang="0">
                  <a:pos x="T6" y="T7"/>
                </a:cxn>
              </a:cxnLst>
              <a:rect l="0" t="0" r="r" b="b"/>
              <a:pathLst>
                <a:path w="565" h="210">
                  <a:moveTo>
                    <a:pt x="0" y="11"/>
                  </a:moveTo>
                  <a:lnTo>
                    <a:pt x="0" y="210"/>
                  </a:lnTo>
                  <a:lnTo>
                    <a:pt x="554" y="210"/>
                  </a:lnTo>
                  <a:lnTo>
                    <a:pt x="565"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5"/>
            <p:cNvSpPr>
              <a:spLocks noChangeShapeType="1"/>
            </p:cNvSpPr>
            <p:nvPr/>
          </p:nvSpPr>
          <p:spPr bwMode="auto">
            <a:xfrm flipV="1">
              <a:off x="773309" y="2449901"/>
              <a:ext cx="0" cy="1849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右矢印 28"/>
            <p:cNvSpPr/>
            <p:nvPr/>
          </p:nvSpPr>
          <p:spPr>
            <a:xfrm>
              <a:off x="534838" y="3433313"/>
              <a:ext cx="1250830" cy="4485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光</a:t>
              </a:r>
              <a:endParaRPr kumimoji="1" lang="ja-JP" altLang="en-US" dirty="0">
                <a:solidFill>
                  <a:schemeClr val="tx1"/>
                </a:solidFill>
              </a:endParaRPr>
            </a:p>
          </p:txBody>
        </p:sp>
        <p:sp>
          <p:nvSpPr>
            <p:cNvPr id="30" name="Oval 10"/>
            <p:cNvSpPr>
              <a:spLocks noChangeArrowheads="1"/>
            </p:cNvSpPr>
            <p:nvPr/>
          </p:nvSpPr>
          <p:spPr bwMode="auto">
            <a:xfrm>
              <a:off x="1878485" y="4172043"/>
              <a:ext cx="124558" cy="133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Oval 11"/>
            <p:cNvSpPr>
              <a:spLocks noChangeArrowheads="1"/>
            </p:cNvSpPr>
            <p:nvPr/>
          </p:nvSpPr>
          <p:spPr bwMode="auto">
            <a:xfrm>
              <a:off x="1911609" y="3475515"/>
              <a:ext cx="124558" cy="133337"/>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フリーフォーム 31"/>
            <p:cNvSpPr/>
            <p:nvPr/>
          </p:nvSpPr>
          <p:spPr>
            <a:xfrm>
              <a:off x="2061713" y="3562709"/>
              <a:ext cx="422695" cy="94891"/>
            </a:xfrm>
            <a:custGeom>
              <a:avLst/>
              <a:gdLst>
                <a:gd name="connsiteX0" fmla="*/ 0 w 422695"/>
                <a:gd name="connsiteY0" fmla="*/ 0 h 94891"/>
                <a:gd name="connsiteX1" fmla="*/ 51759 w 422695"/>
                <a:gd name="connsiteY1" fmla="*/ 25880 h 94891"/>
                <a:gd name="connsiteX2" fmla="*/ 77638 w 422695"/>
                <a:gd name="connsiteY2" fmla="*/ 43133 h 94891"/>
                <a:gd name="connsiteX3" fmla="*/ 189781 w 422695"/>
                <a:gd name="connsiteY3" fmla="*/ 69012 h 94891"/>
                <a:gd name="connsiteX4" fmla="*/ 241540 w 422695"/>
                <a:gd name="connsiteY4" fmla="*/ 86265 h 94891"/>
                <a:gd name="connsiteX5" fmla="*/ 267419 w 422695"/>
                <a:gd name="connsiteY5" fmla="*/ 94891 h 94891"/>
                <a:gd name="connsiteX6" fmla="*/ 422695 w 422695"/>
                <a:gd name="connsiteY6" fmla="*/ 94891 h 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95" h="94891">
                  <a:moveTo>
                    <a:pt x="0" y="0"/>
                  </a:moveTo>
                  <a:cubicBezTo>
                    <a:pt x="17253" y="8627"/>
                    <a:pt x="34897" y="16512"/>
                    <a:pt x="51759" y="25880"/>
                  </a:cubicBezTo>
                  <a:cubicBezTo>
                    <a:pt x="60822" y="30915"/>
                    <a:pt x="67895" y="39590"/>
                    <a:pt x="77638" y="43133"/>
                  </a:cubicBezTo>
                  <a:cubicBezTo>
                    <a:pt x="142697" y="66790"/>
                    <a:pt x="134638" y="53973"/>
                    <a:pt x="189781" y="69012"/>
                  </a:cubicBezTo>
                  <a:cubicBezTo>
                    <a:pt x="207326" y="73797"/>
                    <a:pt x="224287" y="80514"/>
                    <a:pt x="241540" y="86265"/>
                  </a:cubicBezTo>
                  <a:cubicBezTo>
                    <a:pt x="250166" y="89140"/>
                    <a:pt x="258326" y="94891"/>
                    <a:pt x="267419" y="94891"/>
                  </a:cubicBezTo>
                  <a:lnTo>
                    <a:pt x="422695" y="94891"/>
                  </a:lnTo>
                </a:path>
              </a:pathLst>
            </a:custGeom>
            <a:noFill/>
            <a:ln w="28575">
              <a:solidFill>
                <a:srgbClr val="0033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1526875" y="4174114"/>
              <a:ext cx="345057" cy="52829"/>
            </a:xfrm>
            <a:custGeom>
              <a:avLst/>
              <a:gdLst>
                <a:gd name="connsiteX0" fmla="*/ 345057 w 345057"/>
                <a:gd name="connsiteY0" fmla="*/ 52829 h 52829"/>
                <a:gd name="connsiteX1" fmla="*/ 293299 w 345057"/>
                <a:gd name="connsiteY1" fmla="*/ 26950 h 52829"/>
                <a:gd name="connsiteX2" fmla="*/ 267419 w 345057"/>
                <a:gd name="connsiteY2" fmla="*/ 9697 h 52829"/>
                <a:gd name="connsiteX3" fmla="*/ 224287 w 345057"/>
                <a:gd name="connsiteY3" fmla="*/ 1071 h 52829"/>
                <a:gd name="connsiteX4" fmla="*/ 0 w 345057"/>
                <a:gd name="connsiteY4" fmla="*/ 1071 h 5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57" h="52829">
                  <a:moveTo>
                    <a:pt x="345057" y="52829"/>
                  </a:moveTo>
                  <a:cubicBezTo>
                    <a:pt x="327804" y="44203"/>
                    <a:pt x="310161" y="36318"/>
                    <a:pt x="293299" y="26950"/>
                  </a:cubicBezTo>
                  <a:cubicBezTo>
                    <a:pt x="284236" y="21915"/>
                    <a:pt x="277127" y="13337"/>
                    <a:pt x="267419" y="9697"/>
                  </a:cubicBezTo>
                  <a:cubicBezTo>
                    <a:pt x="253690" y="4549"/>
                    <a:pt x="238941" y="1544"/>
                    <a:pt x="224287" y="1071"/>
                  </a:cubicBezTo>
                  <a:cubicBezTo>
                    <a:pt x="149564" y="-1339"/>
                    <a:pt x="74762" y="1071"/>
                    <a:pt x="0" y="1071"/>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p:nvPr/>
          </p:nvCxnSpPr>
          <p:spPr>
            <a:xfrm flipV="1">
              <a:off x="3510951" y="3295291"/>
              <a:ext cx="543464" cy="86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3864633" y="2493034"/>
              <a:ext cx="877163" cy="369332"/>
            </a:xfrm>
            <a:prstGeom prst="rect">
              <a:avLst/>
            </a:prstGeom>
            <a:noFill/>
          </p:spPr>
          <p:txBody>
            <a:bodyPr wrap="none" rtlCol="0">
              <a:spAutoFit/>
            </a:bodyPr>
            <a:lstStyle/>
            <a:p>
              <a:r>
                <a:rPr kumimoji="1" lang="ja-JP" altLang="en-US" dirty="0" smtClean="0"/>
                <a:t>光電流</a:t>
              </a:r>
              <a:endParaRPr kumimoji="1" lang="ja-JP" altLang="en-US" dirty="0"/>
            </a:p>
          </p:txBody>
        </p:sp>
        <p:sp>
          <p:nvSpPr>
            <p:cNvPr id="38" name="テキスト ボックス 37"/>
            <p:cNvSpPr txBox="1"/>
            <p:nvPr/>
          </p:nvSpPr>
          <p:spPr>
            <a:xfrm>
              <a:off x="586595" y="2096219"/>
              <a:ext cx="4166559" cy="461665"/>
            </a:xfrm>
            <a:prstGeom prst="rect">
              <a:avLst/>
            </a:prstGeom>
            <a:noFill/>
          </p:spPr>
          <p:txBody>
            <a:bodyPr wrap="square" rtlCol="0">
              <a:spAutoFit/>
            </a:bodyPr>
            <a:lstStyle/>
            <a:p>
              <a:r>
                <a:rPr kumimoji="1" lang="ja-JP" altLang="en-US" sz="2400" dirty="0" smtClean="0">
                  <a:solidFill>
                    <a:srgbClr val="FF0000"/>
                  </a:solidFill>
                </a:rPr>
                <a:t>光を電気に変える</a:t>
              </a:r>
              <a:r>
                <a:rPr kumimoji="1" lang="ja-JP" altLang="en-US" sz="2400" dirty="0" smtClean="0">
                  <a:solidFill>
                    <a:srgbClr val="008000"/>
                  </a:solidFill>
                </a:rPr>
                <a:t>（太陽電池）</a:t>
              </a:r>
              <a:endParaRPr kumimoji="1" lang="ja-JP" altLang="en-US" sz="2400" dirty="0">
                <a:solidFill>
                  <a:srgbClr val="008000"/>
                </a:solidFill>
              </a:endParaRPr>
            </a:p>
          </p:txBody>
        </p:sp>
      </p:grpSp>
      <p:grpSp>
        <p:nvGrpSpPr>
          <p:cNvPr id="79" name="グループ化 78"/>
          <p:cNvGrpSpPr/>
          <p:nvPr/>
        </p:nvGrpSpPr>
        <p:grpSpPr>
          <a:xfrm>
            <a:off x="4579549" y="3698483"/>
            <a:ext cx="4425461" cy="3073253"/>
            <a:chOff x="4467405" y="2119223"/>
            <a:chExt cx="4425461" cy="3073253"/>
          </a:xfrm>
        </p:grpSpPr>
        <p:sp>
          <p:nvSpPr>
            <p:cNvPr id="40" name="Line 22"/>
            <p:cNvSpPr>
              <a:spLocks noChangeShapeType="1"/>
            </p:cNvSpPr>
            <p:nvPr/>
          </p:nvSpPr>
          <p:spPr bwMode="auto">
            <a:xfrm>
              <a:off x="6174578" y="3424000"/>
              <a:ext cx="1607527"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23"/>
            <p:cNvSpPr>
              <a:spLocks noChangeShapeType="1"/>
            </p:cNvSpPr>
            <p:nvPr/>
          </p:nvSpPr>
          <p:spPr bwMode="auto">
            <a:xfrm>
              <a:off x="5918136" y="3927238"/>
              <a:ext cx="1815611" cy="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Text Box 24"/>
            <p:cNvSpPr txBox="1">
              <a:spLocks noChangeArrowheads="1"/>
            </p:cNvSpPr>
            <p:nvPr/>
          </p:nvSpPr>
          <p:spPr bwMode="auto">
            <a:xfrm>
              <a:off x="7639962" y="3487500"/>
              <a:ext cx="1252904"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順バイアス</a:t>
              </a:r>
            </a:p>
          </p:txBody>
        </p:sp>
        <p:sp>
          <p:nvSpPr>
            <p:cNvPr id="43" name="Line 29"/>
            <p:cNvSpPr>
              <a:spLocks noChangeShapeType="1"/>
            </p:cNvSpPr>
            <p:nvPr/>
          </p:nvSpPr>
          <p:spPr bwMode="auto">
            <a:xfrm flipV="1">
              <a:off x="4911416" y="2468325"/>
              <a:ext cx="0" cy="1871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Freeform 30"/>
            <p:cNvSpPr>
              <a:spLocks/>
            </p:cNvSpPr>
            <p:nvPr/>
          </p:nvSpPr>
          <p:spPr bwMode="auto">
            <a:xfrm>
              <a:off x="4911416" y="2757250"/>
              <a:ext cx="2354873" cy="712788"/>
            </a:xfrm>
            <a:custGeom>
              <a:avLst/>
              <a:gdLst>
                <a:gd name="T0" fmla="*/ 0 w 1805"/>
                <a:gd name="T1" fmla="*/ 30 h 484"/>
                <a:gd name="T2" fmla="*/ 0 w 1805"/>
                <a:gd name="T3" fmla="*/ 484 h 484"/>
                <a:gd name="T4" fmla="*/ 726 w 1805"/>
                <a:gd name="T5" fmla="*/ 484 h 484"/>
                <a:gd name="T6" fmla="*/ 1002 w 1805"/>
                <a:gd name="T7" fmla="*/ 412 h 484"/>
                <a:gd name="T8" fmla="*/ 1800 w 1805"/>
                <a:gd name="T9" fmla="*/ 412 h 484"/>
                <a:gd name="T10" fmla="*/ 1805 w 1805"/>
                <a:gd name="T11" fmla="*/ 0 h 484"/>
              </a:gdLst>
              <a:ahLst/>
              <a:cxnLst>
                <a:cxn ang="0">
                  <a:pos x="T0" y="T1"/>
                </a:cxn>
                <a:cxn ang="0">
                  <a:pos x="T2" y="T3"/>
                </a:cxn>
                <a:cxn ang="0">
                  <a:pos x="T4" y="T5"/>
                </a:cxn>
                <a:cxn ang="0">
                  <a:pos x="T6" y="T7"/>
                </a:cxn>
                <a:cxn ang="0">
                  <a:pos x="T8" y="T9"/>
                </a:cxn>
                <a:cxn ang="0">
                  <a:pos x="T10" y="T11"/>
                </a:cxn>
              </a:cxnLst>
              <a:rect l="0" t="0" r="r" b="b"/>
              <a:pathLst>
                <a:path w="1805" h="484">
                  <a:moveTo>
                    <a:pt x="0" y="30"/>
                  </a:moveTo>
                  <a:lnTo>
                    <a:pt x="0" y="484"/>
                  </a:lnTo>
                  <a:lnTo>
                    <a:pt x="726" y="484"/>
                  </a:lnTo>
                  <a:lnTo>
                    <a:pt x="1002" y="412"/>
                  </a:lnTo>
                  <a:lnTo>
                    <a:pt x="1800" y="412"/>
                  </a:lnTo>
                  <a:lnTo>
                    <a:pt x="1805" y="0"/>
                  </a:lnTo>
                </a:path>
              </a:pathLst>
            </a:custGeom>
            <a:gradFill rotWithShape="1">
              <a:gsLst>
                <a:gs pos="0">
                  <a:srgbClr val="FF9966">
                    <a:alpha val="23000"/>
                  </a:srgbClr>
                </a:gs>
                <a:gs pos="100000">
                  <a:schemeClr val="accent1">
                    <a:alpha val="28999"/>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Freeform 31"/>
            <p:cNvSpPr>
              <a:spLocks/>
            </p:cNvSpPr>
            <p:nvPr/>
          </p:nvSpPr>
          <p:spPr bwMode="auto">
            <a:xfrm>
              <a:off x="4905555" y="3903425"/>
              <a:ext cx="2372457" cy="1081088"/>
            </a:xfrm>
            <a:custGeom>
              <a:avLst/>
              <a:gdLst>
                <a:gd name="T0" fmla="*/ 0 w 1820"/>
                <a:gd name="T1" fmla="*/ 733 h 733"/>
                <a:gd name="T2" fmla="*/ 5 w 1820"/>
                <a:gd name="T3" fmla="*/ 69 h 733"/>
                <a:gd name="T4" fmla="*/ 731 w 1820"/>
                <a:gd name="T5" fmla="*/ 69 h 733"/>
                <a:gd name="T6" fmla="*/ 1085 w 1820"/>
                <a:gd name="T7" fmla="*/ 0 h 733"/>
                <a:gd name="T8" fmla="*/ 1816 w 1820"/>
                <a:gd name="T9" fmla="*/ 0 h 733"/>
                <a:gd name="T10" fmla="*/ 1820 w 1820"/>
                <a:gd name="T11" fmla="*/ 704 h 733"/>
              </a:gdLst>
              <a:ahLst/>
              <a:cxnLst>
                <a:cxn ang="0">
                  <a:pos x="T0" y="T1"/>
                </a:cxn>
                <a:cxn ang="0">
                  <a:pos x="T2" y="T3"/>
                </a:cxn>
                <a:cxn ang="0">
                  <a:pos x="T4" y="T5"/>
                </a:cxn>
                <a:cxn ang="0">
                  <a:pos x="T6" y="T7"/>
                </a:cxn>
                <a:cxn ang="0">
                  <a:pos x="T8" y="T9"/>
                </a:cxn>
                <a:cxn ang="0">
                  <a:pos x="T10" y="T11"/>
                </a:cxn>
              </a:cxnLst>
              <a:rect l="0" t="0" r="r" b="b"/>
              <a:pathLst>
                <a:path w="1820" h="733">
                  <a:moveTo>
                    <a:pt x="0" y="733"/>
                  </a:moveTo>
                  <a:lnTo>
                    <a:pt x="5" y="69"/>
                  </a:lnTo>
                  <a:lnTo>
                    <a:pt x="731" y="69"/>
                  </a:lnTo>
                  <a:lnTo>
                    <a:pt x="1085" y="0"/>
                  </a:lnTo>
                  <a:lnTo>
                    <a:pt x="1816" y="0"/>
                  </a:lnTo>
                  <a:lnTo>
                    <a:pt x="1820" y="704"/>
                  </a:lnTo>
                </a:path>
              </a:pathLst>
            </a:custGeom>
            <a:gradFill rotWithShape="1">
              <a:gsLst>
                <a:gs pos="0">
                  <a:srgbClr val="FF9999"/>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Oval 32"/>
            <p:cNvSpPr>
              <a:spLocks noChangeArrowheads="1"/>
            </p:cNvSpPr>
            <p:nvPr/>
          </p:nvSpPr>
          <p:spPr bwMode="auto">
            <a:xfrm>
              <a:off x="4971497" y="4005025"/>
              <a:ext cx="117231" cy="1349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Oval 33"/>
            <p:cNvSpPr>
              <a:spLocks noChangeArrowheads="1"/>
            </p:cNvSpPr>
            <p:nvPr/>
          </p:nvSpPr>
          <p:spPr bwMode="auto">
            <a:xfrm>
              <a:off x="5326120" y="4005025"/>
              <a:ext cx="117231" cy="1349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Oval 34"/>
            <p:cNvSpPr>
              <a:spLocks noChangeArrowheads="1"/>
            </p:cNvSpPr>
            <p:nvPr/>
          </p:nvSpPr>
          <p:spPr bwMode="auto">
            <a:xfrm>
              <a:off x="5680743" y="4005025"/>
              <a:ext cx="118696" cy="1349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Oval 35"/>
            <p:cNvSpPr>
              <a:spLocks noChangeArrowheads="1"/>
            </p:cNvSpPr>
            <p:nvPr/>
          </p:nvSpPr>
          <p:spPr bwMode="auto">
            <a:xfrm>
              <a:off x="6322748" y="3217205"/>
              <a:ext cx="118696"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Oval 36"/>
            <p:cNvSpPr>
              <a:spLocks noChangeArrowheads="1"/>
            </p:cNvSpPr>
            <p:nvPr/>
          </p:nvSpPr>
          <p:spPr bwMode="auto">
            <a:xfrm>
              <a:off x="6678836" y="3217205"/>
              <a:ext cx="117231"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Oval 37"/>
            <p:cNvSpPr>
              <a:spLocks noChangeArrowheads="1"/>
            </p:cNvSpPr>
            <p:nvPr/>
          </p:nvSpPr>
          <p:spPr bwMode="auto">
            <a:xfrm>
              <a:off x="6973379" y="3217205"/>
              <a:ext cx="118696"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 name="Line 38"/>
            <p:cNvSpPr>
              <a:spLocks noChangeShapeType="1"/>
            </p:cNvSpPr>
            <p:nvPr/>
          </p:nvSpPr>
          <p:spPr bwMode="auto">
            <a:xfrm>
              <a:off x="4911416" y="3938350"/>
              <a:ext cx="1009650"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Freeform 39"/>
            <p:cNvSpPr>
              <a:spLocks/>
            </p:cNvSpPr>
            <p:nvPr/>
          </p:nvSpPr>
          <p:spPr bwMode="auto">
            <a:xfrm>
              <a:off x="7530058" y="3447813"/>
              <a:ext cx="2931" cy="455613"/>
            </a:xfrm>
            <a:custGeom>
              <a:avLst/>
              <a:gdLst>
                <a:gd name="T0" fmla="*/ 0 w 2"/>
                <a:gd name="T1" fmla="*/ 310 h 310"/>
                <a:gd name="T2" fmla="*/ 2 w 2"/>
                <a:gd name="T3" fmla="*/ 0 h 310"/>
              </a:gdLst>
              <a:ahLst/>
              <a:cxnLst>
                <a:cxn ang="0">
                  <a:pos x="T0" y="T1"/>
                </a:cxn>
                <a:cxn ang="0">
                  <a:pos x="T2" y="T3"/>
                </a:cxn>
              </a:cxnLst>
              <a:rect l="0" t="0" r="r" b="b"/>
              <a:pathLst>
                <a:path w="2" h="310">
                  <a:moveTo>
                    <a:pt x="0" y="310"/>
                  </a:moveTo>
                  <a:lnTo>
                    <a:pt x="2" y="0"/>
                  </a:lnTo>
                </a:path>
              </a:pathLst>
            </a:custGeom>
            <a:solidFill>
              <a:srgbClr val="FFFFFF"/>
            </a:solid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40"/>
            <p:cNvSpPr>
              <a:spLocks noChangeShapeType="1"/>
            </p:cNvSpPr>
            <p:nvPr/>
          </p:nvSpPr>
          <p:spPr bwMode="auto">
            <a:xfrm>
              <a:off x="6287412" y="3450988"/>
              <a:ext cx="100965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Freeform 41"/>
            <p:cNvSpPr>
              <a:spLocks/>
            </p:cNvSpPr>
            <p:nvPr/>
          </p:nvSpPr>
          <p:spPr bwMode="auto">
            <a:xfrm>
              <a:off x="6116127" y="3071004"/>
              <a:ext cx="345057" cy="241540"/>
            </a:xfrm>
            <a:custGeom>
              <a:avLst/>
              <a:gdLst>
                <a:gd name="T0" fmla="*/ 687 w 687"/>
                <a:gd name="T1" fmla="*/ 11 h 104"/>
                <a:gd name="T2" fmla="*/ 509 w 687"/>
                <a:gd name="T3" fmla="*/ 11 h 104"/>
                <a:gd name="T4" fmla="*/ 321 w 687"/>
                <a:gd name="T5" fmla="*/ 78 h 104"/>
                <a:gd name="T6" fmla="*/ 244 w 687"/>
                <a:gd name="T7" fmla="*/ 100 h 104"/>
                <a:gd name="T8" fmla="*/ 66 w 687"/>
                <a:gd name="T9" fmla="*/ 100 h 104"/>
                <a:gd name="T10" fmla="*/ 0 w 687"/>
                <a:gd name="T11" fmla="*/ 100 h 104"/>
              </a:gdLst>
              <a:ahLst/>
              <a:cxnLst>
                <a:cxn ang="0">
                  <a:pos x="T0" y="T1"/>
                </a:cxn>
                <a:cxn ang="0">
                  <a:pos x="T2" y="T3"/>
                </a:cxn>
                <a:cxn ang="0">
                  <a:pos x="T4" y="T5"/>
                </a:cxn>
                <a:cxn ang="0">
                  <a:pos x="T6" y="T7"/>
                </a:cxn>
                <a:cxn ang="0">
                  <a:pos x="T8" y="T9"/>
                </a:cxn>
                <a:cxn ang="0">
                  <a:pos x="T10" y="T11"/>
                </a:cxn>
              </a:cxnLst>
              <a:rect l="0" t="0" r="r" b="b"/>
              <a:pathLst>
                <a:path w="687" h="104">
                  <a:moveTo>
                    <a:pt x="687" y="11"/>
                  </a:moveTo>
                  <a:cubicBezTo>
                    <a:pt x="628" y="5"/>
                    <a:pt x="570" y="0"/>
                    <a:pt x="509" y="11"/>
                  </a:cubicBezTo>
                  <a:cubicBezTo>
                    <a:pt x="448" y="22"/>
                    <a:pt x="365" y="63"/>
                    <a:pt x="321" y="78"/>
                  </a:cubicBezTo>
                  <a:cubicBezTo>
                    <a:pt x="277" y="93"/>
                    <a:pt x="286" y="96"/>
                    <a:pt x="244" y="100"/>
                  </a:cubicBezTo>
                  <a:cubicBezTo>
                    <a:pt x="202" y="104"/>
                    <a:pt x="107" y="100"/>
                    <a:pt x="66" y="100"/>
                  </a:cubicBezTo>
                  <a:cubicBezTo>
                    <a:pt x="25" y="100"/>
                    <a:pt x="12" y="100"/>
                    <a:pt x="0" y="100"/>
                  </a:cubicBezTo>
                </a:path>
              </a:pathLst>
            </a:custGeom>
            <a:noFill/>
            <a:ln w="38100">
              <a:solidFill>
                <a:srgbClr val="33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Freeform 42"/>
            <p:cNvSpPr>
              <a:spLocks/>
            </p:cNvSpPr>
            <p:nvPr/>
          </p:nvSpPr>
          <p:spPr bwMode="auto">
            <a:xfrm>
              <a:off x="5658920" y="4045791"/>
              <a:ext cx="396823" cy="189778"/>
            </a:xfrm>
            <a:custGeom>
              <a:avLst/>
              <a:gdLst>
                <a:gd name="T0" fmla="*/ 0 w 820"/>
                <a:gd name="T1" fmla="*/ 56 h 56"/>
                <a:gd name="T2" fmla="*/ 311 w 820"/>
                <a:gd name="T3" fmla="*/ 34 h 56"/>
                <a:gd name="T4" fmla="*/ 565 w 820"/>
                <a:gd name="T5" fmla="*/ 23 h 56"/>
                <a:gd name="T6" fmla="*/ 820 w 820"/>
                <a:gd name="T7" fmla="*/ 0 h 56"/>
                <a:gd name="connsiteX0" fmla="*/ 0 w 14839"/>
                <a:gd name="connsiteY0" fmla="*/ 12941 h 12941"/>
                <a:gd name="connsiteX1" fmla="*/ 8632 w 14839"/>
                <a:gd name="connsiteY1" fmla="*/ 6071 h 12941"/>
                <a:gd name="connsiteX2" fmla="*/ 11729 w 14839"/>
                <a:gd name="connsiteY2" fmla="*/ 4107 h 12941"/>
                <a:gd name="connsiteX3" fmla="*/ 14839 w 14839"/>
                <a:gd name="connsiteY3" fmla="*/ 0 h 12941"/>
                <a:gd name="connsiteX0" fmla="*/ 0 w 14839"/>
                <a:gd name="connsiteY0" fmla="*/ 12941 h 12941"/>
                <a:gd name="connsiteX1" fmla="*/ 8632 w 14839"/>
                <a:gd name="connsiteY1" fmla="*/ 10189 h 12941"/>
                <a:gd name="connsiteX2" fmla="*/ 11729 w 14839"/>
                <a:gd name="connsiteY2" fmla="*/ 4107 h 12941"/>
                <a:gd name="connsiteX3" fmla="*/ 14839 w 14839"/>
                <a:gd name="connsiteY3" fmla="*/ 0 h 12941"/>
              </a:gdLst>
              <a:ahLst/>
              <a:cxnLst>
                <a:cxn ang="0">
                  <a:pos x="connsiteX0" y="connsiteY0"/>
                </a:cxn>
                <a:cxn ang="0">
                  <a:pos x="connsiteX1" y="connsiteY1"/>
                </a:cxn>
                <a:cxn ang="0">
                  <a:pos x="connsiteX2" y="connsiteY2"/>
                </a:cxn>
                <a:cxn ang="0">
                  <a:pos x="connsiteX3" y="connsiteY3"/>
                </a:cxn>
              </a:cxnLst>
              <a:rect l="l" t="t" r="r" b="b"/>
              <a:pathLst>
                <a:path w="14839" h="12941">
                  <a:moveTo>
                    <a:pt x="0" y="12941"/>
                  </a:moveTo>
                  <a:cubicBezTo>
                    <a:pt x="634" y="12584"/>
                    <a:pt x="6677" y="11661"/>
                    <a:pt x="8632" y="10189"/>
                  </a:cubicBezTo>
                  <a:cubicBezTo>
                    <a:pt x="10587" y="8717"/>
                    <a:pt x="10693" y="5179"/>
                    <a:pt x="11729" y="4107"/>
                  </a:cubicBezTo>
                  <a:cubicBezTo>
                    <a:pt x="12766" y="3036"/>
                    <a:pt x="14302" y="714"/>
                    <a:pt x="14839" y="0"/>
                  </a:cubicBezTo>
                </a:path>
              </a:pathLst>
            </a:custGeom>
            <a:noFill/>
            <a:ln w="38100">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43"/>
            <p:cNvSpPr>
              <a:spLocks noChangeShapeType="1"/>
            </p:cNvSpPr>
            <p:nvPr/>
          </p:nvSpPr>
          <p:spPr bwMode="auto">
            <a:xfrm flipV="1">
              <a:off x="5902016" y="3463688"/>
              <a:ext cx="417635" cy="473075"/>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AutoShape 64"/>
            <p:cNvSpPr>
              <a:spLocks noChangeArrowheads="1"/>
            </p:cNvSpPr>
            <p:nvPr/>
          </p:nvSpPr>
          <p:spPr bwMode="auto">
            <a:xfrm rot="5400000">
              <a:off x="8022366" y="4070845"/>
              <a:ext cx="420688" cy="32238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 name="Line 65"/>
            <p:cNvSpPr>
              <a:spLocks noChangeShapeType="1"/>
            </p:cNvSpPr>
            <p:nvPr/>
          </p:nvSpPr>
          <p:spPr bwMode="auto">
            <a:xfrm>
              <a:off x="8381447" y="4049475"/>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66"/>
            <p:cNvSpPr>
              <a:spLocks noChangeShapeType="1"/>
            </p:cNvSpPr>
            <p:nvPr/>
          </p:nvSpPr>
          <p:spPr bwMode="auto">
            <a:xfrm>
              <a:off x="7814343" y="4224100"/>
              <a:ext cx="8118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 name="Group 94"/>
            <p:cNvGrpSpPr>
              <a:grpSpLocks/>
            </p:cNvGrpSpPr>
            <p:nvPr/>
          </p:nvGrpSpPr>
          <p:grpSpPr bwMode="auto">
            <a:xfrm>
              <a:off x="7809947" y="4206638"/>
              <a:ext cx="844061" cy="985838"/>
              <a:chOff x="5206" y="1938"/>
              <a:chExt cx="576" cy="621"/>
            </a:xfrm>
          </p:grpSpPr>
          <p:sp>
            <p:nvSpPr>
              <p:cNvPr id="66" name="Line 72"/>
              <p:cNvSpPr>
                <a:spLocks noChangeShapeType="1"/>
              </p:cNvSpPr>
              <p:nvPr/>
            </p:nvSpPr>
            <p:spPr bwMode="auto">
              <a:xfrm>
                <a:off x="5583" y="2370"/>
                <a:ext cx="0" cy="13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73"/>
              <p:cNvSpPr>
                <a:spLocks noChangeShapeType="1"/>
              </p:cNvSpPr>
              <p:nvPr/>
            </p:nvSpPr>
            <p:spPr bwMode="auto">
              <a:xfrm>
                <a:off x="5483" y="2315"/>
                <a:ext cx="0" cy="2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Freeform 74"/>
              <p:cNvSpPr>
                <a:spLocks/>
              </p:cNvSpPr>
              <p:nvPr/>
            </p:nvSpPr>
            <p:spPr bwMode="auto">
              <a:xfrm>
                <a:off x="5206" y="1950"/>
                <a:ext cx="255" cy="476"/>
              </a:xfrm>
              <a:custGeom>
                <a:avLst/>
                <a:gdLst>
                  <a:gd name="T0" fmla="*/ 0 w 255"/>
                  <a:gd name="T1" fmla="*/ 0 h 476"/>
                  <a:gd name="T2" fmla="*/ 0 w 255"/>
                  <a:gd name="T3" fmla="*/ 476 h 476"/>
                  <a:gd name="T4" fmla="*/ 255 w 255"/>
                  <a:gd name="T5" fmla="*/ 476 h 476"/>
                </a:gdLst>
                <a:ahLst/>
                <a:cxnLst>
                  <a:cxn ang="0">
                    <a:pos x="T0" y="T1"/>
                  </a:cxn>
                  <a:cxn ang="0">
                    <a:pos x="T2" y="T3"/>
                  </a:cxn>
                  <a:cxn ang="0">
                    <a:pos x="T4" y="T5"/>
                  </a:cxn>
                </a:cxnLst>
                <a:rect l="0" t="0" r="r" b="b"/>
                <a:pathLst>
                  <a:path w="255" h="476">
                    <a:moveTo>
                      <a:pt x="0" y="0"/>
                    </a:moveTo>
                    <a:lnTo>
                      <a:pt x="0" y="476"/>
                    </a:lnTo>
                    <a:lnTo>
                      <a:pt x="255" y="47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Freeform 75"/>
              <p:cNvSpPr>
                <a:spLocks/>
              </p:cNvSpPr>
              <p:nvPr/>
            </p:nvSpPr>
            <p:spPr bwMode="auto">
              <a:xfrm>
                <a:off x="5594" y="1938"/>
                <a:ext cx="188" cy="488"/>
              </a:xfrm>
              <a:custGeom>
                <a:avLst/>
                <a:gdLst>
                  <a:gd name="T0" fmla="*/ 188 w 188"/>
                  <a:gd name="T1" fmla="*/ 0 h 488"/>
                  <a:gd name="T2" fmla="*/ 188 w 188"/>
                  <a:gd name="T3" fmla="*/ 477 h 488"/>
                  <a:gd name="T4" fmla="*/ 0 w 188"/>
                  <a:gd name="T5" fmla="*/ 488 h 488"/>
                </a:gdLst>
                <a:ahLst/>
                <a:cxnLst>
                  <a:cxn ang="0">
                    <a:pos x="T0" y="T1"/>
                  </a:cxn>
                  <a:cxn ang="0">
                    <a:pos x="T2" y="T3"/>
                  </a:cxn>
                  <a:cxn ang="0">
                    <a:pos x="T4" y="T5"/>
                  </a:cxn>
                </a:cxnLst>
                <a:rect l="0" t="0" r="r" b="b"/>
                <a:pathLst>
                  <a:path w="188" h="488">
                    <a:moveTo>
                      <a:pt x="188" y="0"/>
                    </a:moveTo>
                    <a:lnTo>
                      <a:pt x="188" y="477"/>
                    </a:lnTo>
                    <a:lnTo>
                      <a:pt x="0" y="48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2" name="Oval 81"/>
            <p:cNvSpPr>
              <a:spLocks noChangeArrowheads="1"/>
            </p:cNvSpPr>
            <p:nvPr/>
          </p:nvSpPr>
          <p:spPr bwMode="auto">
            <a:xfrm>
              <a:off x="8495747" y="4424125"/>
              <a:ext cx="309196" cy="31591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 name="Line 82"/>
            <p:cNvSpPr>
              <a:spLocks noChangeShapeType="1"/>
            </p:cNvSpPr>
            <p:nvPr/>
          </p:nvSpPr>
          <p:spPr bwMode="auto">
            <a:xfrm>
              <a:off x="8647650" y="4445662"/>
              <a:ext cx="0" cy="2460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Text Box 91"/>
            <p:cNvSpPr txBox="1">
              <a:spLocks noChangeArrowheads="1"/>
            </p:cNvSpPr>
            <p:nvPr/>
          </p:nvSpPr>
          <p:spPr bwMode="auto">
            <a:xfrm>
              <a:off x="4467405" y="4247913"/>
              <a:ext cx="416169" cy="3698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a:t>
              </a:r>
            </a:p>
          </p:txBody>
        </p:sp>
        <p:sp>
          <p:nvSpPr>
            <p:cNvPr id="65" name="Text Box 92"/>
            <p:cNvSpPr txBox="1">
              <a:spLocks noChangeArrowheads="1"/>
            </p:cNvSpPr>
            <p:nvPr/>
          </p:nvSpPr>
          <p:spPr bwMode="auto">
            <a:xfrm>
              <a:off x="7291201" y="4247913"/>
              <a:ext cx="416169" cy="369888"/>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000000"/>
                  </a:solidFill>
                </a:rPr>
                <a:t>－</a:t>
              </a:r>
            </a:p>
          </p:txBody>
        </p:sp>
        <p:sp>
          <p:nvSpPr>
            <p:cNvPr id="70" name="Oval 33"/>
            <p:cNvSpPr>
              <a:spLocks noChangeArrowheads="1"/>
            </p:cNvSpPr>
            <p:nvPr/>
          </p:nvSpPr>
          <p:spPr bwMode="auto">
            <a:xfrm>
              <a:off x="6056491" y="3941764"/>
              <a:ext cx="117231" cy="1349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 name="Oval 36"/>
            <p:cNvSpPr>
              <a:spLocks noChangeArrowheads="1"/>
            </p:cNvSpPr>
            <p:nvPr/>
          </p:nvSpPr>
          <p:spPr bwMode="auto">
            <a:xfrm>
              <a:off x="6011728" y="3291967"/>
              <a:ext cx="117231" cy="134938"/>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73" name="直線矢印コネクタ 72"/>
            <p:cNvCxnSpPr>
              <a:stCxn id="71" idx="4"/>
              <a:endCxn id="70" idx="1"/>
            </p:cNvCxnSpPr>
            <p:nvPr/>
          </p:nvCxnSpPr>
          <p:spPr>
            <a:xfrm>
              <a:off x="6070344" y="3426905"/>
              <a:ext cx="3315" cy="53462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4" name="右矢印 73"/>
            <p:cNvSpPr/>
            <p:nvPr/>
          </p:nvSpPr>
          <p:spPr>
            <a:xfrm>
              <a:off x="6139132" y="3430437"/>
              <a:ext cx="1250830" cy="4485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光</a:t>
              </a:r>
              <a:endParaRPr kumimoji="1" lang="ja-JP" altLang="en-US" dirty="0">
                <a:solidFill>
                  <a:schemeClr val="tx1"/>
                </a:solidFill>
              </a:endParaRPr>
            </a:p>
          </p:txBody>
        </p:sp>
        <p:sp>
          <p:nvSpPr>
            <p:cNvPr id="75" name="テキスト ボックス 74"/>
            <p:cNvSpPr txBox="1"/>
            <p:nvPr/>
          </p:nvSpPr>
          <p:spPr>
            <a:xfrm>
              <a:off x="5103963" y="2119223"/>
              <a:ext cx="3565584" cy="461665"/>
            </a:xfrm>
            <a:prstGeom prst="rect">
              <a:avLst/>
            </a:prstGeom>
            <a:noFill/>
          </p:spPr>
          <p:txBody>
            <a:bodyPr wrap="square" rtlCol="0">
              <a:spAutoFit/>
            </a:bodyPr>
            <a:lstStyle/>
            <a:p>
              <a:r>
                <a:rPr kumimoji="1" lang="ja-JP" altLang="en-US" sz="2400" dirty="0" smtClean="0">
                  <a:solidFill>
                    <a:srgbClr val="0070C0"/>
                  </a:solidFill>
                </a:rPr>
                <a:t>電気</a:t>
              </a:r>
              <a:r>
                <a:rPr lang="ja-JP" altLang="en-US" sz="2400" dirty="0">
                  <a:solidFill>
                    <a:srgbClr val="0070C0"/>
                  </a:solidFill>
                </a:rPr>
                <a:t>を</a:t>
              </a:r>
              <a:r>
                <a:rPr lang="ja-JP" altLang="en-US" sz="2400" dirty="0" smtClean="0">
                  <a:solidFill>
                    <a:srgbClr val="0070C0"/>
                  </a:solidFill>
                </a:rPr>
                <a:t>光</a:t>
              </a:r>
              <a:r>
                <a:rPr kumimoji="1" lang="ja-JP" altLang="en-US" sz="2400" dirty="0" smtClean="0">
                  <a:solidFill>
                    <a:srgbClr val="0070C0"/>
                  </a:solidFill>
                </a:rPr>
                <a:t>に変える</a:t>
              </a:r>
              <a:r>
                <a:rPr kumimoji="1" lang="en-US" altLang="ja-JP" sz="2400" dirty="0" smtClean="0">
                  <a:solidFill>
                    <a:srgbClr val="7030A0"/>
                  </a:solidFill>
                </a:rPr>
                <a:t>(LED)</a:t>
              </a:r>
              <a:endParaRPr kumimoji="1" lang="ja-JP" altLang="en-US" sz="2400" dirty="0">
                <a:solidFill>
                  <a:srgbClr val="7030A0"/>
                </a:solidFill>
              </a:endParaRPr>
            </a:p>
          </p:txBody>
        </p:sp>
        <p:sp>
          <p:nvSpPr>
            <p:cNvPr id="76" name="テキスト ボックス 75"/>
            <p:cNvSpPr txBox="1"/>
            <p:nvPr/>
          </p:nvSpPr>
          <p:spPr>
            <a:xfrm>
              <a:off x="5149969" y="3545457"/>
              <a:ext cx="877163" cy="369332"/>
            </a:xfrm>
            <a:prstGeom prst="rect">
              <a:avLst/>
            </a:prstGeom>
            <a:noFill/>
          </p:spPr>
          <p:txBody>
            <a:bodyPr wrap="none" rtlCol="0">
              <a:spAutoFit/>
            </a:bodyPr>
            <a:lstStyle/>
            <a:p>
              <a:r>
                <a:rPr kumimoji="1" lang="ja-JP" altLang="en-US" dirty="0" smtClean="0"/>
                <a:t>再結合</a:t>
              </a:r>
              <a:endParaRPr kumimoji="1" lang="ja-JP" altLang="en-US" dirty="0"/>
            </a:p>
          </p:txBody>
        </p:sp>
      </p:grpSp>
      <p:cxnSp>
        <p:nvCxnSpPr>
          <p:cNvPr id="81" name="直線コネクタ 80"/>
          <p:cNvCxnSpPr>
            <a:stCxn id="36" idx="2"/>
          </p:cNvCxnSpPr>
          <p:nvPr/>
        </p:nvCxnSpPr>
        <p:spPr>
          <a:xfrm flipH="1">
            <a:off x="3821502" y="4501385"/>
            <a:ext cx="473086" cy="432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正方形/長方形 81"/>
          <p:cNvSpPr/>
          <p:nvPr/>
        </p:nvSpPr>
        <p:spPr>
          <a:xfrm>
            <a:off x="3163154" y="5502036"/>
            <a:ext cx="1338828" cy="369332"/>
          </a:xfrm>
          <a:prstGeom prst="rect">
            <a:avLst/>
          </a:prstGeom>
        </p:spPr>
        <p:txBody>
          <a:bodyPr wrap="none">
            <a:spAutoFit/>
          </a:bodyPr>
          <a:lstStyle/>
          <a:p>
            <a:r>
              <a:rPr lang="ja-JP" altLang="en-US" dirty="0">
                <a:solidFill>
                  <a:srgbClr val="FF0000"/>
                </a:solidFill>
              </a:rPr>
              <a:t>内蔵電位差</a:t>
            </a:r>
            <a:endParaRPr lang="ja-JP" altLang="en-US" sz="1200" dirty="0"/>
          </a:p>
        </p:txBody>
      </p:sp>
    </p:spTree>
    <p:extLst>
      <p:ext uri="{BB962C8B-B14F-4D97-AF65-F5344CB8AC3E}">
        <p14:creationId xmlns:p14="http://schemas.microsoft.com/office/powerpoint/2010/main" val="2512723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rgbClr val="0070C0"/>
                </a:solidFill>
              </a:rPr>
              <a:t>半導体結晶を作る</a:t>
            </a:r>
            <a:endParaRPr kumimoji="1" lang="ja-JP" altLang="en-US" dirty="0">
              <a:solidFill>
                <a:srgbClr val="0070C0"/>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44" y="4603631"/>
            <a:ext cx="4343400" cy="1981200"/>
          </a:xfrm>
          <a:prstGeom prst="rect">
            <a:avLst/>
          </a:prstGeom>
        </p:spPr>
      </p:pic>
    </p:spTree>
    <p:extLst>
      <p:ext uri="{BB962C8B-B14F-4D97-AF65-F5344CB8AC3E}">
        <p14:creationId xmlns:p14="http://schemas.microsoft.com/office/powerpoint/2010/main" val="155168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147638"/>
            <a:ext cx="8229600" cy="1143000"/>
          </a:xfrm>
          <a:solidFill>
            <a:srgbClr val="00B0F0"/>
          </a:solidFill>
        </p:spPr>
        <p:txBody>
          <a:bodyPr/>
          <a:lstStyle/>
          <a:p>
            <a:pPr algn="l"/>
            <a:r>
              <a:rPr lang="ja-JP" altLang="en-US" sz="2800" dirty="0" smtClean="0">
                <a:solidFill>
                  <a:schemeClr val="bg1"/>
                </a:solidFill>
              </a:rPr>
              <a:t>原料</a:t>
            </a:r>
            <a:r>
              <a:rPr lang="ja-JP" altLang="en-US" sz="2800" dirty="0">
                <a:solidFill>
                  <a:schemeClr val="bg1"/>
                </a:solidFill>
              </a:rPr>
              <a:t>は不純物が多く金属的</a:t>
            </a:r>
            <a:r>
              <a:rPr lang="ja-JP" altLang="en-US" sz="2800" dirty="0" smtClean="0">
                <a:solidFill>
                  <a:schemeClr val="bg1"/>
                </a:solidFill>
              </a:rPr>
              <a:t>ですが、不純物</a:t>
            </a:r>
            <a:r>
              <a:rPr lang="ja-JP" altLang="en-US" sz="2800" dirty="0">
                <a:solidFill>
                  <a:schemeClr val="bg1"/>
                </a:solidFill>
              </a:rPr>
              <a:t>を</a:t>
            </a:r>
            <a:r>
              <a:rPr lang="en-US" altLang="ja-JP" sz="2800" dirty="0">
                <a:solidFill>
                  <a:schemeClr val="bg1"/>
                </a:solidFill>
              </a:rPr>
              <a:t>10</a:t>
            </a:r>
            <a:r>
              <a:rPr lang="en-US" altLang="ja-JP" sz="2800" baseline="30000" dirty="0">
                <a:solidFill>
                  <a:schemeClr val="bg1"/>
                </a:solidFill>
              </a:rPr>
              <a:t>-10</a:t>
            </a:r>
            <a:r>
              <a:rPr lang="ja-JP" altLang="en-US" sz="2800" dirty="0">
                <a:solidFill>
                  <a:schemeClr val="bg1"/>
                </a:solidFill>
              </a:rPr>
              <a:t>程度まで減少すると絶縁性を</a:t>
            </a:r>
            <a:r>
              <a:rPr lang="ja-JP" altLang="en-US" sz="2800" dirty="0" smtClean="0">
                <a:solidFill>
                  <a:schemeClr val="bg1"/>
                </a:solidFill>
              </a:rPr>
              <a:t>もちます。</a:t>
            </a:r>
            <a:endParaRPr lang="ja-JP" altLang="en-US" sz="2800" dirty="0">
              <a:solidFill>
                <a:schemeClr val="bg1"/>
              </a:solidFill>
            </a:endParaRPr>
          </a:p>
        </p:txBody>
      </p:sp>
      <p:sp>
        <p:nvSpPr>
          <p:cNvPr id="118787" name="Rectangle 3"/>
          <p:cNvSpPr>
            <a:spLocks noGrp="1" noChangeArrowheads="1"/>
          </p:cNvSpPr>
          <p:nvPr>
            <p:ph type="body" idx="1"/>
          </p:nvPr>
        </p:nvSpPr>
        <p:spPr>
          <a:xfrm>
            <a:off x="457200" y="1604513"/>
            <a:ext cx="5408762" cy="4521651"/>
          </a:xfrm>
        </p:spPr>
        <p:txBody>
          <a:bodyPr/>
          <a:lstStyle/>
          <a:p>
            <a:pPr marL="361950" indent="-361950">
              <a:lnSpc>
                <a:spcPct val="90000"/>
              </a:lnSpc>
            </a:pPr>
            <a:r>
              <a:rPr lang="ja-JP" altLang="en-US" sz="2800" dirty="0"/>
              <a:t>ケイ石から</a:t>
            </a:r>
            <a:r>
              <a:rPr lang="ja-JP" altLang="en-US" sz="2800" b="1" dirty="0"/>
              <a:t>金属シリコン</a:t>
            </a:r>
            <a:r>
              <a:rPr lang="ja-JP" altLang="en-US" sz="2800" dirty="0"/>
              <a:t>を</a:t>
            </a:r>
            <a:r>
              <a:rPr lang="ja-JP" altLang="en-US" sz="2800" dirty="0" smtClean="0"/>
              <a:t>得る </a:t>
            </a:r>
            <a:endParaRPr lang="ja-JP" altLang="en-US" sz="2800" dirty="0"/>
          </a:p>
          <a:p>
            <a:pPr marL="361950" indent="-361950">
              <a:lnSpc>
                <a:spcPct val="90000"/>
              </a:lnSpc>
              <a:spcBef>
                <a:spcPts val="2400"/>
              </a:spcBef>
            </a:pPr>
            <a:r>
              <a:rPr lang="ja-JP" altLang="en-US" sz="2800" dirty="0">
                <a:solidFill>
                  <a:srgbClr val="008000"/>
                </a:solidFill>
              </a:rPr>
              <a:t>金属シリコンを高純度多結晶シリコンにする </a:t>
            </a:r>
            <a:r>
              <a:rPr lang="en-US" altLang="ja-JP" sz="2800" dirty="0"/>
              <a:t>(eleven nine) </a:t>
            </a:r>
          </a:p>
          <a:p>
            <a:pPr marL="361950" indent="-361950">
              <a:lnSpc>
                <a:spcPct val="90000"/>
              </a:lnSpc>
              <a:spcBef>
                <a:spcPts val="2400"/>
              </a:spcBef>
            </a:pPr>
            <a:r>
              <a:rPr lang="ja-JP" altLang="en-US" sz="2800" dirty="0">
                <a:solidFill>
                  <a:srgbClr val="0033CC"/>
                </a:solidFill>
              </a:rPr>
              <a:t>高純度多結晶シリコンの結晶を整え単結晶にする </a:t>
            </a:r>
            <a:r>
              <a:rPr lang="en-US" altLang="ja-JP" sz="2800" dirty="0"/>
              <a:t>(</a:t>
            </a:r>
            <a:r>
              <a:rPr lang="ja-JP" altLang="en-US" sz="2800" dirty="0"/>
              <a:t>インゴット</a:t>
            </a:r>
            <a:r>
              <a:rPr lang="en-US" altLang="ja-JP" sz="2800" dirty="0"/>
              <a:t>) </a:t>
            </a:r>
          </a:p>
          <a:p>
            <a:pPr marL="361950" indent="-361950">
              <a:lnSpc>
                <a:spcPct val="90000"/>
              </a:lnSpc>
              <a:spcBef>
                <a:spcPts val="2400"/>
              </a:spcBef>
            </a:pPr>
            <a:r>
              <a:rPr lang="ja-JP" altLang="en-US" sz="2800" dirty="0">
                <a:solidFill>
                  <a:srgbClr val="FF0000"/>
                </a:solidFill>
              </a:rPr>
              <a:t>単結晶 </a:t>
            </a:r>
            <a:r>
              <a:rPr lang="en-US" altLang="ja-JP" sz="2800" dirty="0">
                <a:solidFill>
                  <a:srgbClr val="FF0000"/>
                </a:solidFill>
              </a:rPr>
              <a:t>(</a:t>
            </a:r>
            <a:r>
              <a:rPr lang="ja-JP" altLang="en-US" sz="2800" dirty="0">
                <a:solidFill>
                  <a:srgbClr val="FF0000"/>
                </a:solidFill>
              </a:rPr>
              <a:t>インゴット</a:t>
            </a:r>
            <a:r>
              <a:rPr lang="en-US" altLang="ja-JP" sz="2800" dirty="0">
                <a:solidFill>
                  <a:srgbClr val="FF0000"/>
                </a:solidFill>
              </a:rPr>
              <a:t>) </a:t>
            </a:r>
            <a:r>
              <a:rPr lang="ja-JP" altLang="en-US" sz="2800" dirty="0">
                <a:solidFill>
                  <a:srgbClr val="FF0000"/>
                </a:solidFill>
              </a:rPr>
              <a:t>をスライスし、 表面を磨くなどの処理を</a:t>
            </a:r>
            <a:r>
              <a:rPr lang="ja-JP" altLang="en-US" sz="2800" dirty="0" err="1">
                <a:solidFill>
                  <a:srgbClr val="FF0000"/>
                </a:solidFill>
              </a:rPr>
              <a:t>し</a:t>
            </a:r>
            <a:r>
              <a:rPr lang="ja-JP" altLang="en-US" sz="2800" dirty="0">
                <a:solidFill>
                  <a:srgbClr val="FF0000"/>
                </a:solidFill>
              </a:rPr>
              <a:t>ウェハが完成する </a:t>
            </a:r>
          </a:p>
        </p:txBody>
      </p:sp>
      <p:sp>
        <p:nvSpPr>
          <p:cNvPr id="118788" name="Rectangle 4"/>
          <p:cNvSpPr>
            <a:spLocks noChangeArrowheads="1"/>
          </p:cNvSpPr>
          <p:nvPr/>
        </p:nvSpPr>
        <p:spPr bwMode="auto">
          <a:xfrm>
            <a:off x="1988666" y="6398742"/>
            <a:ext cx="52200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ja-JP" sz="1800" dirty="0"/>
              <a:t>http</a:t>
            </a:r>
            <a:r>
              <a:rPr lang="ja-JP" altLang="en-US" sz="1800" dirty="0"/>
              <a:t>：</a:t>
            </a:r>
            <a:r>
              <a:rPr lang="en-US" altLang="ja-JP" sz="1800" u="sng" dirty="0">
                <a:hlinkClick r:id="rId2"/>
              </a:rPr>
              <a:t>www.um.u-tokyo.ac.jp/.../ SILICON/HOME.HTM</a:t>
            </a:r>
            <a:r>
              <a:rPr lang="en-US" altLang="ja-JP" sz="1800" u="sng" dirty="0"/>
              <a:t> </a:t>
            </a:r>
          </a:p>
        </p:txBody>
      </p:sp>
      <p:pic>
        <p:nvPicPr>
          <p:cNvPr id="118789" name="Picture 5" descr="ケイ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731" y="747714"/>
            <a:ext cx="2020766" cy="1317625"/>
          </a:xfrm>
          <a:prstGeom prst="rect">
            <a:avLst/>
          </a:prstGeom>
          <a:noFill/>
          <a:extLst>
            <a:ext uri="{909E8E84-426E-40DD-AFC4-6F175D3DCCD1}">
              <a14:hiddenFill xmlns:a14="http://schemas.microsoft.com/office/drawing/2010/main">
                <a:solidFill>
                  <a:srgbClr val="FFFFFF"/>
                </a:solidFill>
              </a14:hiddenFill>
            </a:ext>
          </a:extLst>
        </p:spPr>
      </p:pic>
      <p:pic>
        <p:nvPicPr>
          <p:cNvPr id="118790" name="Picture 6" descr="金属シリコ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120" y="1931000"/>
            <a:ext cx="1652954" cy="1254125"/>
          </a:xfrm>
          <a:prstGeom prst="rect">
            <a:avLst/>
          </a:prstGeom>
          <a:noFill/>
          <a:extLst>
            <a:ext uri="{909E8E84-426E-40DD-AFC4-6F175D3DCCD1}">
              <a14:hiddenFill xmlns:a14="http://schemas.microsoft.com/office/drawing/2010/main">
                <a:solidFill>
                  <a:srgbClr val="FFFFFF"/>
                </a:solidFill>
              </a14:hiddenFill>
            </a:ext>
          </a:extLst>
        </p:spPr>
      </p:pic>
      <p:sp>
        <p:nvSpPr>
          <p:cNvPr id="118792" name="Freeform 8"/>
          <p:cNvSpPr>
            <a:spLocks/>
          </p:cNvSpPr>
          <p:nvPr/>
        </p:nvSpPr>
        <p:spPr bwMode="auto">
          <a:xfrm>
            <a:off x="1484435" y="1377951"/>
            <a:ext cx="5268057" cy="207963"/>
          </a:xfrm>
          <a:custGeom>
            <a:avLst/>
            <a:gdLst>
              <a:gd name="T0" fmla="*/ 0 w 3595"/>
              <a:gd name="T1" fmla="*/ 131 h 131"/>
              <a:gd name="T2" fmla="*/ 81 w 3595"/>
              <a:gd name="T3" fmla="*/ 0 h 131"/>
              <a:gd name="T4" fmla="*/ 3595 w 3595"/>
              <a:gd name="T5" fmla="*/ 0 h 131"/>
            </a:gdLst>
            <a:ahLst/>
            <a:cxnLst>
              <a:cxn ang="0">
                <a:pos x="T0" y="T1"/>
              </a:cxn>
              <a:cxn ang="0">
                <a:pos x="T2" y="T3"/>
              </a:cxn>
              <a:cxn ang="0">
                <a:pos x="T4" y="T5"/>
              </a:cxn>
            </a:cxnLst>
            <a:rect l="0" t="0" r="r" b="b"/>
            <a:pathLst>
              <a:path w="3595" h="131">
                <a:moveTo>
                  <a:pt x="0" y="131"/>
                </a:moveTo>
                <a:lnTo>
                  <a:pt x="81" y="0"/>
                </a:lnTo>
                <a:lnTo>
                  <a:pt x="3595"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793" name="Freeform 9"/>
          <p:cNvSpPr>
            <a:spLocks/>
          </p:cNvSpPr>
          <p:nvPr/>
        </p:nvSpPr>
        <p:spPr bwMode="auto">
          <a:xfrm>
            <a:off x="3675185" y="1516062"/>
            <a:ext cx="2932649" cy="847575"/>
          </a:xfrm>
          <a:custGeom>
            <a:avLst/>
            <a:gdLst>
              <a:gd name="T0" fmla="*/ 0 w 1823"/>
              <a:gd name="T1" fmla="*/ 110 h 503"/>
              <a:gd name="T2" fmla="*/ 73 w 1823"/>
              <a:gd name="T3" fmla="*/ 0 h 503"/>
              <a:gd name="T4" fmla="*/ 1509 w 1823"/>
              <a:gd name="T5" fmla="*/ 0 h 503"/>
              <a:gd name="T6" fmla="*/ 1823 w 1823"/>
              <a:gd name="T7" fmla="*/ 503 h 503"/>
            </a:gdLst>
            <a:ahLst/>
            <a:cxnLst>
              <a:cxn ang="0">
                <a:pos x="T0" y="T1"/>
              </a:cxn>
              <a:cxn ang="0">
                <a:pos x="T2" y="T3"/>
              </a:cxn>
              <a:cxn ang="0">
                <a:pos x="T4" y="T5"/>
              </a:cxn>
              <a:cxn ang="0">
                <a:pos x="T6" y="T7"/>
              </a:cxn>
            </a:cxnLst>
            <a:rect l="0" t="0" r="r" b="b"/>
            <a:pathLst>
              <a:path w="1823" h="503">
                <a:moveTo>
                  <a:pt x="0" y="110"/>
                </a:moveTo>
                <a:lnTo>
                  <a:pt x="73" y="0"/>
                </a:lnTo>
                <a:lnTo>
                  <a:pt x="1509" y="0"/>
                </a:lnTo>
                <a:lnTo>
                  <a:pt x="1823" y="503"/>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18794" name="Picture 10" descr="多結晶シリコ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491" y="3313713"/>
            <a:ext cx="1966546" cy="1231900"/>
          </a:xfrm>
          <a:prstGeom prst="rect">
            <a:avLst/>
          </a:prstGeom>
          <a:noFill/>
          <a:extLst>
            <a:ext uri="{909E8E84-426E-40DD-AFC4-6F175D3DCCD1}">
              <a14:hiddenFill xmlns:a14="http://schemas.microsoft.com/office/drawing/2010/main">
                <a:solidFill>
                  <a:srgbClr val="FFFFFF"/>
                </a:solidFill>
              </a14:hiddenFill>
            </a:ext>
          </a:extLst>
        </p:spPr>
      </p:pic>
      <p:sp>
        <p:nvSpPr>
          <p:cNvPr id="118795" name="Line 11"/>
          <p:cNvSpPr>
            <a:spLocks noChangeShapeType="1"/>
          </p:cNvSpPr>
          <p:nvPr/>
        </p:nvSpPr>
        <p:spPr bwMode="auto">
          <a:xfrm>
            <a:off x="4761781" y="5305244"/>
            <a:ext cx="2777706" cy="11128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18796" name="Picture 12" descr="シリコン単結晶"/>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863" y="4554120"/>
            <a:ext cx="1588477" cy="1438275"/>
          </a:xfrm>
          <a:prstGeom prst="rect">
            <a:avLst/>
          </a:prstGeom>
          <a:noFill/>
          <a:extLst>
            <a:ext uri="{909E8E84-426E-40DD-AFC4-6F175D3DCCD1}">
              <a14:hiddenFill xmlns:a14="http://schemas.microsoft.com/office/drawing/2010/main">
                <a:solidFill>
                  <a:srgbClr val="FFFFFF"/>
                </a:solidFill>
              </a14:hiddenFill>
            </a:ext>
          </a:extLst>
        </p:spPr>
      </p:pic>
      <p:sp>
        <p:nvSpPr>
          <p:cNvPr id="118797" name="Line 13"/>
          <p:cNvSpPr>
            <a:spLocks noChangeShapeType="1"/>
          </p:cNvSpPr>
          <p:nvPr/>
        </p:nvSpPr>
        <p:spPr bwMode="auto">
          <a:xfrm>
            <a:off x="4908430" y="4183812"/>
            <a:ext cx="1224951" cy="6038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619" y="3814313"/>
            <a:ext cx="1319842" cy="875495"/>
          </a:xfrm>
          <a:prstGeom prst="rect">
            <a:avLst/>
          </a:prstGeom>
        </p:spPr>
      </p:pic>
      <p:cxnSp>
        <p:nvCxnSpPr>
          <p:cNvPr id="4" name="直線矢印コネクタ 3"/>
          <p:cNvCxnSpPr/>
          <p:nvPr/>
        </p:nvCxnSpPr>
        <p:spPr>
          <a:xfrm>
            <a:off x="4856672" y="2855343"/>
            <a:ext cx="1086928" cy="7936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6755" y="5581290"/>
            <a:ext cx="1531724" cy="1147314"/>
          </a:xfrm>
          <a:prstGeom prst="rect">
            <a:avLst/>
          </a:prstGeom>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31" y="5676181"/>
            <a:ext cx="1246216" cy="118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035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00B0F0"/>
          </a:solidFill>
        </p:spPr>
        <p:txBody>
          <a:bodyPr/>
          <a:lstStyle/>
          <a:p>
            <a:r>
              <a:rPr kumimoji="1" lang="ja-JP" altLang="en-US" dirty="0" smtClean="0">
                <a:solidFill>
                  <a:schemeClr val="bg1"/>
                </a:solidFill>
              </a:rPr>
              <a:t>金色の石に魅せられて</a:t>
            </a:r>
            <a:endParaRPr kumimoji="1" lang="ja-JP" altLang="en-US" dirty="0">
              <a:solidFill>
                <a:schemeClr val="bg1"/>
              </a:solidFill>
            </a:endParaRPr>
          </a:p>
        </p:txBody>
      </p:sp>
      <p:pic>
        <p:nvPicPr>
          <p:cNvPr id="4" name="コンテンツ プレースホルダー 3"/>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sharpenSoften amount="-27000"/>
                    </a14:imgEffect>
                    <a14:imgEffect>
                      <a14:saturation sat="96000"/>
                    </a14:imgEffect>
                  </a14:imgLayer>
                </a14:imgProps>
              </a:ext>
              <a:ext uri="{28A0092B-C50C-407E-A947-70E740481C1C}">
                <a14:useLocalDpi xmlns:a14="http://schemas.microsoft.com/office/drawing/2010/main" val="0"/>
              </a:ext>
            </a:extLst>
          </a:blip>
          <a:stretch>
            <a:fillRect/>
          </a:stretch>
        </p:blipFill>
        <p:spPr>
          <a:xfrm>
            <a:off x="1118536" y="1825625"/>
            <a:ext cx="2906428" cy="4351338"/>
          </a:xfrm>
        </p:spPr>
      </p:pic>
      <p:sp>
        <p:nvSpPr>
          <p:cNvPr id="5" name="コンテンツ プレースホルダー 4"/>
          <p:cNvSpPr>
            <a:spLocks noGrp="1"/>
          </p:cNvSpPr>
          <p:nvPr>
            <p:ph sz="half" idx="2"/>
          </p:nvPr>
        </p:nvSpPr>
        <p:spPr/>
        <p:txBody>
          <a:bodyPr/>
          <a:lstStyle/>
          <a:p>
            <a:r>
              <a:rPr kumimoji="1" lang="ja-JP" altLang="en-US" dirty="0" smtClean="0"/>
              <a:t>黄銅鉱（</a:t>
            </a:r>
            <a:r>
              <a:rPr kumimoji="1" lang="en-US" altLang="ja-JP" dirty="0" smtClean="0"/>
              <a:t>CuFeS2)</a:t>
            </a:r>
          </a:p>
          <a:p>
            <a:pPr marL="0" indent="0">
              <a:buNone/>
            </a:pPr>
            <a:r>
              <a:rPr kumimoji="1" lang="ja-JP" altLang="en-US" dirty="0" smtClean="0"/>
              <a:t>→カルコパイライト型半導体（</a:t>
            </a:r>
            <a:r>
              <a:rPr lang="en-US" altLang="ja-JP" dirty="0" smtClean="0"/>
              <a:t>CuAlS2, </a:t>
            </a:r>
            <a:r>
              <a:rPr lang="ja-JP" altLang="en-US" dirty="0" smtClean="0"/>
              <a:t>・・</a:t>
            </a:r>
            <a:r>
              <a:rPr lang="en-US" altLang="ja-JP" dirty="0" smtClean="0"/>
              <a:t>CuInSe2)</a:t>
            </a:r>
            <a:r>
              <a:rPr lang="ja-JP" altLang="en-US" dirty="0" smtClean="0"/>
              <a:t>→</a:t>
            </a:r>
            <a:r>
              <a:rPr lang="en-US" altLang="ja-JP" dirty="0" smtClean="0"/>
              <a:t>CIGS</a:t>
            </a:r>
            <a:r>
              <a:rPr lang="ja-JP" altLang="en-US" dirty="0" smtClean="0"/>
              <a:t>太陽電池</a:t>
            </a:r>
            <a:endParaRPr lang="en-US" altLang="ja-JP" dirty="0" smtClean="0"/>
          </a:p>
          <a:p>
            <a:r>
              <a:rPr kumimoji="1" lang="en-US" altLang="ja-JP" dirty="0" smtClean="0"/>
              <a:t>1994</a:t>
            </a:r>
            <a:r>
              <a:rPr kumimoji="1" lang="ja-JP" altLang="en-US" dirty="0" smtClean="0"/>
              <a:t>年に自宅に太陽電池を設置</a:t>
            </a:r>
            <a:endParaRPr kumimoji="1" lang="en-US" altLang="ja-JP" dirty="0" smtClean="0"/>
          </a:p>
          <a:p>
            <a:r>
              <a:rPr lang="ja-JP" altLang="en-US" dirty="0" smtClean="0"/>
              <a:t>「太陽電池のキホン」を出版</a:t>
            </a:r>
            <a:endParaRPr kumimoji="1" lang="ja-JP" altLang="en-US" dirty="0"/>
          </a:p>
        </p:txBody>
      </p:sp>
    </p:spTree>
    <p:extLst>
      <p:ext uri="{BB962C8B-B14F-4D97-AF65-F5344CB8AC3E}">
        <p14:creationId xmlns:p14="http://schemas.microsoft.com/office/powerpoint/2010/main" val="868290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28650" y="149466"/>
            <a:ext cx="7886700" cy="1325563"/>
          </a:xfrm>
          <a:solidFill>
            <a:srgbClr val="00B0F0"/>
          </a:solidFill>
        </p:spPr>
        <p:txBody>
          <a:bodyPr/>
          <a:lstStyle/>
          <a:p>
            <a:pPr algn="l"/>
            <a:r>
              <a:rPr lang="ja-JP" altLang="en-US" sz="3200" dirty="0">
                <a:solidFill>
                  <a:schemeClr val="bg1"/>
                </a:solidFill>
              </a:rPr>
              <a:t>シリコン単結晶をつくる</a:t>
            </a:r>
          </a:p>
        </p:txBody>
      </p:sp>
      <p:sp>
        <p:nvSpPr>
          <p:cNvPr id="125955" name="Rectangle 3"/>
          <p:cNvSpPr>
            <a:spLocks noGrp="1" noChangeArrowheads="1"/>
          </p:cNvSpPr>
          <p:nvPr>
            <p:ph type="body" idx="1"/>
          </p:nvPr>
        </p:nvSpPr>
        <p:spPr>
          <a:xfrm>
            <a:off x="222739" y="1600201"/>
            <a:ext cx="4082562" cy="4525963"/>
          </a:xfrm>
        </p:spPr>
        <p:txBody>
          <a:bodyPr>
            <a:normAutofit lnSpcReduction="10000"/>
          </a:bodyPr>
          <a:lstStyle/>
          <a:p>
            <a:pPr>
              <a:lnSpc>
                <a:spcPct val="90000"/>
              </a:lnSpc>
            </a:pPr>
            <a:r>
              <a:rPr lang="ja-JP" altLang="en-US" sz="2400"/>
              <a:t>ＣＺ法では、金属不純物が濃度数ｐｐｂ以下（１ｐｐｂ＝１０億分の１）に高純度化された多結晶シリコンを、高純度石英るつぼ内に抵抗率調整用のホウ素（Ｂ）やりん（Ｐ）とともに入れて約１４２０℃で溶融します。</a:t>
            </a:r>
            <a:br>
              <a:rPr lang="ja-JP" altLang="en-US" sz="2400"/>
            </a:br>
            <a:r>
              <a:rPr lang="ja-JP" altLang="en-US" sz="2400"/>
              <a:t>ついで、種結晶シリコン棒をシリコン溶液の液面につけ、回転させながら引き上げると、種結晶と同じ原子配列をした単結晶インゴットが造られます </a:t>
            </a:r>
          </a:p>
        </p:txBody>
      </p:sp>
      <p:pic>
        <p:nvPicPr>
          <p:cNvPr id="125959" name="Picture 7" descr="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208" y="1504950"/>
            <a:ext cx="3352800" cy="3873500"/>
          </a:xfrm>
          <a:prstGeom prst="rect">
            <a:avLst/>
          </a:prstGeom>
          <a:noFill/>
          <a:extLst>
            <a:ext uri="{909E8E84-426E-40DD-AFC4-6F175D3DCCD1}">
              <a14:hiddenFill xmlns:a14="http://schemas.microsoft.com/office/drawing/2010/main">
                <a:solidFill>
                  <a:srgbClr val="FFFFFF"/>
                </a:solidFill>
              </a14:hiddenFill>
            </a:ext>
          </a:extLst>
        </p:spPr>
      </p:pic>
      <p:sp>
        <p:nvSpPr>
          <p:cNvPr id="125960" name="Rectangle 8"/>
          <p:cNvSpPr>
            <a:spLocks noChangeArrowheads="1"/>
          </p:cNvSpPr>
          <p:nvPr/>
        </p:nvSpPr>
        <p:spPr bwMode="auto">
          <a:xfrm>
            <a:off x="4640874" y="5492750"/>
            <a:ext cx="47365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http://www.sumcosi.com/laboratory/laboratory1.html</a:t>
            </a:r>
          </a:p>
        </p:txBody>
      </p:sp>
      <p:pic>
        <p:nvPicPr>
          <p:cNvPr id="125961" name="Picture 9" descr="多結晶シリコンSUM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323" y="5732463"/>
            <a:ext cx="844062" cy="901700"/>
          </a:xfrm>
          <a:prstGeom prst="rect">
            <a:avLst/>
          </a:prstGeom>
          <a:noFill/>
          <a:extLst>
            <a:ext uri="{909E8E84-426E-40DD-AFC4-6F175D3DCCD1}">
              <a14:hiddenFill xmlns:a14="http://schemas.microsoft.com/office/drawing/2010/main">
                <a:solidFill>
                  <a:srgbClr val="FFFFFF"/>
                </a:solidFill>
              </a14:hiddenFill>
            </a:ext>
          </a:extLst>
        </p:spPr>
      </p:pic>
      <p:sp>
        <p:nvSpPr>
          <p:cNvPr id="125962" name="Line 10"/>
          <p:cNvSpPr>
            <a:spLocks noChangeShapeType="1"/>
          </p:cNvSpPr>
          <p:nvPr/>
        </p:nvSpPr>
        <p:spPr bwMode="auto">
          <a:xfrm flipV="1">
            <a:off x="4081097" y="3403600"/>
            <a:ext cx="1207477" cy="2395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867378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5107916" cy="1325563"/>
          </a:xfrm>
          <a:solidFill>
            <a:srgbClr val="00B0F0"/>
          </a:solidFill>
        </p:spPr>
        <p:txBody>
          <a:bodyPr/>
          <a:lstStyle/>
          <a:p>
            <a:r>
              <a:rPr kumimoji="1" lang="en-US" altLang="ja-JP" dirty="0" err="1" smtClean="0">
                <a:solidFill>
                  <a:schemeClr val="bg1"/>
                </a:solidFill>
              </a:rPr>
              <a:t>GaAs</a:t>
            </a:r>
            <a:r>
              <a:rPr kumimoji="1" lang="ja-JP" altLang="en-US" dirty="0" smtClean="0">
                <a:solidFill>
                  <a:schemeClr val="bg1"/>
                </a:solidFill>
              </a:rPr>
              <a:t>単結晶をつくる</a:t>
            </a:r>
            <a:endParaRPr kumimoji="1" lang="ja-JP" altLang="en-US" dirty="0">
              <a:solidFill>
                <a:schemeClr val="bg1"/>
              </a:solidFill>
            </a:endParaRPr>
          </a:p>
        </p:txBody>
      </p:sp>
      <p:sp>
        <p:nvSpPr>
          <p:cNvPr id="7" name="コンテンツ プレースホルダー 6"/>
          <p:cNvSpPr>
            <a:spLocks noGrp="1"/>
          </p:cNvSpPr>
          <p:nvPr>
            <p:ph idx="1"/>
          </p:nvPr>
        </p:nvSpPr>
        <p:spPr>
          <a:xfrm>
            <a:off x="628650" y="1825625"/>
            <a:ext cx="7886700" cy="1167741"/>
          </a:xfrm>
        </p:spPr>
        <p:txBody>
          <a:bodyPr>
            <a:normAutofit lnSpcReduction="10000"/>
          </a:bodyPr>
          <a:lstStyle/>
          <a:p>
            <a:r>
              <a:rPr kumimoji="1" lang="en-US" altLang="ja-JP" dirty="0" err="1" smtClean="0"/>
              <a:t>GaAs</a:t>
            </a:r>
            <a:r>
              <a:rPr kumimoji="1" lang="ja-JP" altLang="en-US" dirty="0" smtClean="0"/>
              <a:t>の単結晶は、</a:t>
            </a:r>
            <a:r>
              <a:rPr kumimoji="1" lang="en-US" altLang="ja-JP" dirty="0" smtClean="0"/>
              <a:t>B2O3</a:t>
            </a:r>
            <a:r>
              <a:rPr kumimoji="1" lang="ja-JP" altLang="en-US" dirty="0" smtClean="0"/>
              <a:t>融液でフタをして</a:t>
            </a:r>
            <a:r>
              <a:rPr kumimoji="1" lang="en-US" altLang="ja-JP" dirty="0" smtClean="0"/>
              <a:t>As</a:t>
            </a:r>
            <a:r>
              <a:rPr kumimoji="1" lang="ja-JP" altLang="en-US" dirty="0" smtClean="0"/>
              <a:t>が抜けないようにする</a:t>
            </a:r>
            <a:r>
              <a:rPr lang="ja-JP" altLang="en-US" dirty="0" smtClean="0"/>
              <a:t>液体封止チョクラルスキー法または水平ブリッジマン法で作られます。</a:t>
            </a:r>
            <a:endParaRPr kumimoji="1" lang="ja-JP" altLang="en-US" dirty="0"/>
          </a:p>
        </p:txBody>
      </p:sp>
      <p:pic>
        <p:nvPicPr>
          <p:cNvPr id="6147" name="Picture 3"/>
          <p:cNvPicPr>
            <a:picLocks noChangeAspect="1" noChangeArrowheads="1"/>
          </p:cNvPicPr>
          <p:nvPr/>
        </p:nvPicPr>
        <p:blipFill>
          <a:blip r:embed="rId2">
            <a:lum bright="-22000" contrast="36000"/>
            <a:extLst>
              <a:ext uri="{28A0092B-C50C-407E-A947-70E740481C1C}">
                <a14:useLocalDpi xmlns:a14="http://schemas.microsoft.com/office/drawing/2010/main" val="0"/>
              </a:ext>
            </a:extLst>
          </a:blip>
          <a:srcRect/>
          <a:stretch>
            <a:fillRect/>
          </a:stretch>
        </p:blipFill>
        <p:spPr bwMode="auto">
          <a:xfrm>
            <a:off x="552542" y="3260785"/>
            <a:ext cx="3822294" cy="295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lum bright="-6000" contrast="23000"/>
            <a:extLst>
              <a:ext uri="{28A0092B-C50C-407E-A947-70E740481C1C}">
                <a14:useLocalDpi xmlns:a14="http://schemas.microsoft.com/office/drawing/2010/main" val="0"/>
              </a:ext>
            </a:extLst>
          </a:blip>
          <a:srcRect/>
          <a:stretch>
            <a:fillRect/>
          </a:stretch>
        </p:blipFill>
        <p:spPr bwMode="auto">
          <a:xfrm>
            <a:off x="4399473" y="3276804"/>
            <a:ext cx="3735238" cy="22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480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rgbClr val="0070C0"/>
                </a:solidFill>
              </a:rPr>
              <a:t>太陽電池のはなし</a:t>
            </a:r>
            <a:endParaRPr kumimoji="1" lang="ja-JP" altLang="en-US" dirty="0">
              <a:solidFill>
                <a:srgbClr val="0070C0"/>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44" y="4603631"/>
            <a:ext cx="4343400" cy="1981200"/>
          </a:xfrm>
          <a:prstGeom prst="rect">
            <a:avLst/>
          </a:prstGeom>
        </p:spPr>
      </p:pic>
    </p:spTree>
    <p:extLst>
      <p:ext uri="{BB962C8B-B14F-4D97-AF65-F5344CB8AC3E}">
        <p14:creationId xmlns:p14="http://schemas.microsoft.com/office/powerpoint/2010/main" val="2475260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490148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404664"/>
            <a:ext cx="4247738" cy="720080"/>
          </a:xfrm>
          <a:solidFill>
            <a:srgbClr val="00B0F0"/>
          </a:solidFill>
        </p:spPr>
        <p:txBody>
          <a:bodyPr/>
          <a:lstStyle/>
          <a:p>
            <a:pPr algn="l"/>
            <a:r>
              <a:rPr kumimoji="1" lang="ja-JP" altLang="en-US" dirty="0" smtClean="0">
                <a:solidFill>
                  <a:schemeClr val="bg1"/>
                </a:solidFill>
              </a:rPr>
              <a:t>変換効率の定義</a:t>
            </a:r>
            <a:endParaRPr kumimoji="1" lang="ja-JP" altLang="en-US" dirty="0">
              <a:solidFill>
                <a:schemeClr val="bg1"/>
              </a:solidFill>
            </a:endParaRPr>
          </a:p>
        </p:txBody>
      </p:sp>
      <p:sp>
        <p:nvSpPr>
          <p:cNvPr id="3" name="コンテンツ プレースホルダー 2"/>
          <p:cNvSpPr>
            <a:spLocks noGrp="1"/>
          </p:cNvSpPr>
          <p:nvPr>
            <p:ph idx="1"/>
          </p:nvPr>
        </p:nvSpPr>
        <p:spPr>
          <a:xfrm>
            <a:off x="4704938" y="548680"/>
            <a:ext cx="4439062" cy="6309320"/>
          </a:xfrm>
        </p:spPr>
        <p:txBody>
          <a:bodyPr>
            <a:normAutofit lnSpcReduction="10000"/>
          </a:bodyPr>
          <a:lstStyle/>
          <a:p>
            <a:pPr marL="0" indent="0">
              <a:buNone/>
            </a:pPr>
            <a:r>
              <a:rPr lang="ja-JP" altLang="en-US" sz="1800" b="1" dirty="0" smtClean="0">
                <a:latin typeface="+mj-ea"/>
                <a:ea typeface="+mj-ea"/>
              </a:rPr>
              <a:t>グラフ</a:t>
            </a:r>
            <a:r>
              <a:rPr lang="ja-JP" altLang="en-US" sz="1800" b="1" dirty="0">
                <a:latin typeface="+mj-ea"/>
                <a:ea typeface="+mj-ea"/>
              </a:rPr>
              <a:t>は太陽電池の出力電圧と出力電流の関係です。このグラフで</a:t>
            </a:r>
            <a:r>
              <a:rPr lang="en-US" altLang="ja-JP" sz="1800" b="1" dirty="0">
                <a:latin typeface="+mj-ea"/>
                <a:ea typeface="+mj-ea"/>
              </a:rPr>
              <a:t>I</a:t>
            </a:r>
            <a:r>
              <a:rPr lang="en-US" altLang="ja-JP" sz="1200" b="1" dirty="0">
                <a:latin typeface="+mj-ea"/>
                <a:ea typeface="+mj-ea"/>
              </a:rPr>
              <a:t>SC</a:t>
            </a:r>
            <a:r>
              <a:rPr lang="ja-JP" altLang="en-US" sz="1800" b="1" dirty="0">
                <a:latin typeface="+mj-ea"/>
                <a:ea typeface="+mj-ea"/>
              </a:rPr>
              <a:t>と記したのは短絡電流です。</a:t>
            </a:r>
            <a:r>
              <a:rPr lang="ja-JP" altLang="en-US" sz="1800" b="1" dirty="0">
                <a:solidFill>
                  <a:srgbClr val="FF0000"/>
                </a:solidFill>
                <a:latin typeface="+mj-ea"/>
                <a:ea typeface="+mj-ea"/>
              </a:rPr>
              <a:t>短絡電流</a:t>
            </a:r>
            <a:r>
              <a:rPr lang="ja-JP" altLang="en-US" sz="1800" b="1" dirty="0" smtClean="0">
                <a:latin typeface="+mj-ea"/>
                <a:ea typeface="+mj-ea"/>
              </a:rPr>
              <a:t>は❶</a:t>
            </a:r>
            <a:r>
              <a:rPr lang="ja-JP" altLang="en-US" sz="1800" b="1" dirty="0">
                <a:latin typeface="+mj-ea"/>
                <a:ea typeface="+mj-ea"/>
              </a:rPr>
              <a:t>のよう</a:t>
            </a:r>
            <a:r>
              <a:rPr lang="ja-JP" altLang="en-US" sz="1800" b="1" dirty="0" smtClean="0">
                <a:latin typeface="+mj-ea"/>
                <a:ea typeface="+mj-ea"/>
              </a:rPr>
              <a:t>に太陽</a:t>
            </a:r>
            <a:r>
              <a:rPr lang="ja-JP" altLang="en-US" sz="1800" b="1" dirty="0">
                <a:latin typeface="+mj-ea"/>
                <a:ea typeface="+mj-ea"/>
              </a:rPr>
              <a:t>電池の端子間を電流計で短絡したときに流れる電流</a:t>
            </a:r>
            <a:r>
              <a:rPr lang="ja-JP" altLang="en-US" sz="1800" b="1" dirty="0" smtClean="0">
                <a:latin typeface="+mj-ea"/>
                <a:ea typeface="+mj-ea"/>
              </a:rPr>
              <a:t>です</a:t>
            </a:r>
            <a:endParaRPr lang="en-US" altLang="ja-JP" sz="1800" b="1" dirty="0" smtClean="0">
              <a:latin typeface="+mj-ea"/>
              <a:ea typeface="+mj-ea"/>
            </a:endParaRPr>
          </a:p>
          <a:p>
            <a:pPr marL="0" indent="0">
              <a:buNone/>
            </a:pPr>
            <a:r>
              <a:rPr lang="ja-JP" altLang="en-US" sz="1800" b="1" dirty="0" smtClean="0">
                <a:latin typeface="+mj-ea"/>
                <a:ea typeface="+mj-ea"/>
              </a:rPr>
              <a:t>一方</a:t>
            </a:r>
            <a:r>
              <a:rPr lang="ja-JP" altLang="en-US" sz="1800" b="1" dirty="0">
                <a:latin typeface="+mj-ea"/>
                <a:ea typeface="+mj-ea"/>
              </a:rPr>
              <a:t>、</a:t>
            </a:r>
            <a:r>
              <a:rPr lang="en-US" altLang="ja-JP" sz="1800" b="1" dirty="0">
                <a:latin typeface="+mj-ea"/>
                <a:ea typeface="+mj-ea"/>
              </a:rPr>
              <a:t>V</a:t>
            </a:r>
            <a:r>
              <a:rPr lang="en-US" altLang="ja-JP" sz="1200" b="1" dirty="0">
                <a:latin typeface="+mj-ea"/>
                <a:ea typeface="+mj-ea"/>
              </a:rPr>
              <a:t>OC</a:t>
            </a:r>
            <a:r>
              <a:rPr lang="ja-JP" altLang="en-US" sz="1800" b="1" dirty="0">
                <a:latin typeface="+mj-ea"/>
                <a:ea typeface="+mj-ea"/>
              </a:rPr>
              <a:t>と記したのは</a:t>
            </a:r>
            <a:r>
              <a:rPr lang="ja-JP" altLang="en-US" sz="1800" b="1" dirty="0">
                <a:solidFill>
                  <a:srgbClr val="FF0000"/>
                </a:solidFill>
                <a:latin typeface="+mj-ea"/>
                <a:ea typeface="+mj-ea"/>
              </a:rPr>
              <a:t>開放電圧</a:t>
            </a:r>
            <a:r>
              <a:rPr lang="ja-JP" altLang="en-US" sz="1800" b="1" dirty="0">
                <a:latin typeface="+mj-ea"/>
                <a:ea typeface="+mj-ea"/>
              </a:rPr>
              <a:t>です。開放電圧は</a:t>
            </a:r>
            <a:r>
              <a:rPr lang="ja-JP" altLang="en-US" sz="1800" b="1" dirty="0" smtClean="0">
                <a:latin typeface="+mj-ea"/>
                <a:ea typeface="+mj-ea"/>
              </a:rPr>
              <a:t>、❷</a:t>
            </a:r>
            <a:r>
              <a:rPr lang="ja-JP" altLang="en-US" sz="1800" b="1" dirty="0">
                <a:latin typeface="+mj-ea"/>
                <a:ea typeface="+mj-ea"/>
              </a:rPr>
              <a:t>に示すように、太陽電池から電流を取りださずに電圧計で測定した電圧です</a:t>
            </a:r>
            <a:r>
              <a:rPr lang="ja-JP" altLang="en-US" sz="1800" b="1" dirty="0" smtClean="0">
                <a:latin typeface="+mj-ea"/>
                <a:ea typeface="+mj-ea"/>
              </a:rPr>
              <a:t>。</a:t>
            </a:r>
            <a:endParaRPr lang="en-US" altLang="ja-JP" sz="1800" b="1" dirty="0" smtClean="0">
              <a:latin typeface="+mj-ea"/>
              <a:ea typeface="+mj-ea"/>
            </a:endParaRPr>
          </a:p>
          <a:p>
            <a:pPr marL="0" indent="0">
              <a:buNone/>
            </a:pPr>
            <a:r>
              <a:rPr lang="ja-JP" altLang="en-US" sz="1800" b="1" dirty="0" smtClean="0">
                <a:latin typeface="+mj-ea"/>
                <a:ea typeface="+mj-ea"/>
              </a:rPr>
              <a:t>取りだせる</a:t>
            </a:r>
            <a:r>
              <a:rPr lang="ja-JP" altLang="en-US" sz="1800" b="1" dirty="0">
                <a:latin typeface="+mj-ea"/>
                <a:ea typeface="+mj-ea"/>
              </a:rPr>
              <a:t>電力は、実際の電圧－電流関係が曲線状になっているので、点線で示した長方形の面積</a:t>
            </a:r>
            <a:r>
              <a:rPr lang="en-US" altLang="ja-JP" sz="1800" b="1" dirty="0">
                <a:latin typeface="+mj-ea"/>
                <a:ea typeface="+mj-ea"/>
              </a:rPr>
              <a:t>VOC×ISC</a:t>
            </a:r>
            <a:r>
              <a:rPr lang="ja-JP" altLang="en-US" sz="1800" b="1" dirty="0">
                <a:latin typeface="+mj-ea"/>
                <a:ea typeface="+mj-ea"/>
              </a:rPr>
              <a:t>より小さな電力しか取りだせません。</a:t>
            </a:r>
          </a:p>
          <a:p>
            <a:pPr marL="0" indent="0">
              <a:buNone/>
            </a:pPr>
            <a:r>
              <a:rPr lang="ja-JP" altLang="en-US" sz="1800" dirty="0" smtClean="0">
                <a:latin typeface="+mj-ea"/>
                <a:ea typeface="+mj-ea"/>
              </a:rPr>
              <a:t>❸</a:t>
            </a:r>
            <a:r>
              <a:rPr lang="ja-JP" altLang="en-US" sz="1800" b="1" dirty="0">
                <a:latin typeface="+mj-ea"/>
                <a:ea typeface="+mj-ea"/>
              </a:rPr>
              <a:t>に示すように、太陽電池に負荷抵抗</a:t>
            </a:r>
            <a:r>
              <a:rPr lang="en-US" altLang="ja-JP" sz="1800" b="1" dirty="0">
                <a:latin typeface="+mj-ea"/>
                <a:ea typeface="+mj-ea"/>
              </a:rPr>
              <a:t>RL</a:t>
            </a:r>
            <a:r>
              <a:rPr lang="ja-JP" altLang="en-US" sz="1800" b="1" dirty="0">
                <a:latin typeface="+mj-ea"/>
                <a:ea typeface="+mj-ea"/>
              </a:rPr>
              <a:t>をつないだとき、両端の電圧と流れる電流の関係は</a:t>
            </a:r>
            <a:r>
              <a:rPr lang="en-US" altLang="ja-JP" sz="1800" b="1" dirty="0">
                <a:latin typeface="+mj-ea"/>
                <a:ea typeface="+mj-ea"/>
              </a:rPr>
              <a:t>I</a:t>
            </a:r>
            <a:r>
              <a:rPr lang="ja-JP" altLang="en-US" sz="1800" b="1" dirty="0">
                <a:latin typeface="+mj-ea"/>
                <a:ea typeface="+mj-ea"/>
              </a:rPr>
              <a:t>＝</a:t>
            </a:r>
            <a:r>
              <a:rPr lang="en-US" altLang="ja-JP" sz="1800" b="1" dirty="0">
                <a:latin typeface="+mj-ea"/>
                <a:ea typeface="+mj-ea"/>
              </a:rPr>
              <a:t>V/RL</a:t>
            </a:r>
            <a:r>
              <a:rPr lang="ja-JP" altLang="en-US" sz="1800" b="1" dirty="0">
                <a:latin typeface="+mj-ea"/>
                <a:ea typeface="+mj-ea"/>
              </a:rPr>
              <a:t>で表される負荷直線になります</a:t>
            </a:r>
            <a:r>
              <a:rPr lang="ja-JP" altLang="en-US" sz="1800" b="1" dirty="0" smtClean="0">
                <a:latin typeface="+mj-ea"/>
                <a:ea typeface="+mj-ea"/>
              </a:rPr>
              <a:t>。</a:t>
            </a:r>
            <a:endParaRPr lang="en-US" altLang="ja-JP" sz="1800" dirty="0" smtClean="0">
              <a:latin typeface="+mj-ea"/>
              <a:ea typeface="+mj-ea"/>
            </a:endParaRPr>
          </a:p>
          <a:p>
            <a:pPr marL="0" indent="0">
              <a:buNone/>
            </a:pPr>
            <a:r>
              <a:rPr lang="ja-JP" altLang="en-US" sz="1800" b="1" dirty="0" smtClean="0">
                <a:solidFill>
                  <a:srgbClr val="0070C0"/>
                </a:solidFill>
                <a:latin typeface="+mj-ea"/>
                <a:ea typeface="+mj-ea"/>
              </a:rPr>
              <a:t>負荷</a:t>
            </a:r>
            <a:r>
              <a:rPr lang="ja-JP" altLang="en-US" sz="1800" b="1" dirty="0">
                <a:solidFill>
                  <a:srgbClr val="0070C0"/>
                </a:solidFill>
                <a:latin typeface="+mj-ea"/>
                <a:ea typeface="+mj-ea"/>
              </a:rPr>
              <a:t>直線と電圧－電流特性曲線の交点に内接する長方形の面積</a:t>
            </a:r>
            <a:r>
              <a:rPr lang="en-US" altLang="ja-JP" sz="1800" b="1" dirty="0" err="1">
                <a:solidFill>
                  <a:srgbClr val="0070C0"/>
                </a:solidFill>
                <a:latin typeface="+mj-ea"/>
                <a:ea typeface="+mj-ea"/>
              </a:rPr>
              <a:t>Vm×Im</a:t>
            </a:r>
            <a:r>
              <a:rPr lang="ja-JP" altLang="en-US" sz="1800" b="1" dirty="0">
                <a:solidFill>
                  <a:srgbClr val="0070C0"/>
                </a:solidFill>
                <a:latin typeface="+mj-ea"/>
                <a:ea typeface="+mj-ea"/>
              </a:rPr>
              <a:t>を最大にする負荷のとき、最適負荷点に最大出力電力</a:t>
            </a:r>
            <a:r>
              <a:rPr lang="en-US" altLang="ja-JP" sz="1800" b="1" dirty="0" err="1">
                <a:solidFill>
                  <a:srgbClr val="0070C0"/>
                </a:solidFill>
                <a:latin typeface="+mj-ea"/>
                <a:ea typeface="+mj-ea"/>
              </a:rPr>
              <a:t>Pmax</a:t>
            </a:r>
            <a:r>
              <a:rPr lang="ja-JP" altLang="en-US" sz="1800" b="1" dirty="0">
                <a:solidFill>
                  <a:srgbClr val="0070C0"/>
                </a:solidFill>
                <a:latin typeface="+mj-ea"/>
                <a:ea typeface="+mj-ea"/>
              </a:rPr>
              <a:t>が取りだせるのです</a:t>
            </a:r>
            <a:r>
              <a:rPr lang="ja-JP" altLang="en-US" sz="1800" b="1" dirty="0" smtClean="0">
                <a:solidFill>
                  <a:srgbClr val="0070C0"/>
                </a:solidFill>
                <a:latin typeface="+mj-ea"/>
                <a:ea typeface="+mj-ea"/>
              </a:rPr>
              <a:t>。</a:t>
            </a:r>
            <a:endParaRPr lang="en-US" altLang="ja-JP" sz="1800" b="1" dirty="0" smtClean="0">
              <a:solidFill>
                <a:srgbClr val="0070C0"/>
              </a:solidFill>
              <a:latin typeface="+mj-ea"/>
              <a:ea typeface="+mj-ea"/>
            </a:endParaRPr>
          </a:p>
          <a:p>
            <a:pPr marL="0" indent="0">
              <a:buNone/>
            </a:pPr>
            <a:r>
              <a:rPr lang="ja-JP" altLang="en-US" sz="1800" b="1" dirty="0" smtClean="0">
                <a:solidFill>
                  <a:srgbClr val="7030A0"/>
                </a:solidFill>
                <a:latin typeface="+mj-ea"/>
                <a:ea typeface="+mj-ea"/>
              </a:rPr>
              <a:t>この</a:t>
            </a:r>
            <a:r>
              <a:rPr lang="ja-JP" altLang="en-US" sz="1800" b="1" dirty="0">
                <a:solidFill>
                  <a:srgbClr val="7030A0"/>
                </a:solidFill>
                <a:latin typeface="+mj-ea"/>
                <a:ea typeface="+mj-ea"/>
              </a:rPr>
              <a:t>値を受光パワー</a:t>
            </a:r>
            <a:r>
              <a:rPr lang="ja-JP" altLang="en-US" sz="1800" b="1" dirty="0" smtClean="0">
                <a:solidFill>
                  <a:srgbClr val="7030A0"/>
                </a:solidFill>
                <a:latin typeface="+mj-ea"/>
                <a:ea typeface="+mj-ea"/>
              </a:rPr>
              <a:t>（</a:t>
            </a:r>
            <a:r>
              <a:rPr lang="en-US" altLang="ja-JP" sz="1800" b="1" dirty="0" smtClean="0">
                <a:solidFill>
                  <a:srgbClr val="7030A0"/>
                </a:solidFill>
                <a:latin typeface="+mj-ea"/>
                <a:ea typeface="+mj-ea"/>
              </a:rPr>
              <a:t>1kW/m2</a:t>
            </a:r>
            <a:r>
              <a:rPr lang="ja-JP" altLang="en-US" sz="1800" b="1" dirty="0" smtClean="0">
                <a:solidFill>
                  <a:srgbClr val="7030A0"/>
                </a:solidFill>
                <a:latin typeface="+mj-ea"/>
                <a:ea typeface="+mj-ea"/>
              </a:rPr>
              <a:t>と受光面積の</a:t>
            </a:r>
            <a:r>
              <a:rPr lang="ja-JP" altLang="en-US" sz="1800" b="1" dirty="0">
                <a:solidFill>
                  <a:srgbClr val="7030A0"/>
                </a:solidFill>
                <a:latin typeface="+mj-ea"/>
                <a:ea typeface="+mj-ea"/>
              </a:rPr>
              <a:t>積）で割って百分率で表したものが、式❶に示される変換効率</a:t>
            </a:r>
            <a:r>
              <a:rPr lang="en-US" altLang="ja-JP" sz="1800" b="1" dirty="0" smtClean="0">
                <a:solidFill>
                  <a:srgbClr val="7030A0"/>
                </a:solidFill>
                <a:latin typeface="+mj-ea"/>
                <a:ea typeface="+mj-ea"/>
              </a:rPr>
              <a:t>η</a:t>
            </a:r>
            <a:r>
              <a:rPr lang="ja-JP" altLang="en-US" sz="1800" b="1" dirty="0" smtClean="0">
                <a:solidFill>
                  <a:srgbClr val="7030A0"/>
                </a:solidFill>
                <a:latin typeface="+mj-ea"/>
                <a:ea typeface="+mj-ea"/>
              </a:rPr>
              <a:t>です</a:t>
            </a:r>
            <a:r>
              <a:rPr lang="ja-JP" altLang="en-US" sz="1800" b="1" dirty="0">
                <a:solidFill>
                  <a:srgbClr val="7030A0"/>
                </a:solidFill>
                <a:latin typeface="+mj-ea"/>
                <a:ea typeface="+mj-ea"/>
              </a:rPr>
              <a:t>。</a:t>
            </a:r>
            <a:endParaRPr kumimoji="1" lang="ja-JP" altLang="en-US" sz="1800" b="1" dirty="0">
              <a:solidFill>
                <a:srgbClr val="7030A0"/>
              </a:solidFill>
              <a:latin typeface="+mj-ea"/>
              <a:ea typeface="+mj-ea"/>
            </a:endParaRPr>
          </a:p>
        </p:txBody>
      </p:sp>
      <p:sp>
        <p:nvSpPr>
          <p:cNvPr id="7" name="正方形/長方形 6"/>
          <p:cNvSpPr/>
          <p:nvPr/>
        </p:nvSpPr>
        <p:spPr>
          <a:xfrm>
            <a:off x="316933" y="1309905"/>
            <a:ext cx="4426693" cy="1631216"/>
          </a:xfrm>
          <a:prstGeom prst="rect">
            <a:avLst/>
          </a:prstGeom>
          <a:solidFill>
            <a:schemeClr val="bg1"/>
          </a:solidFill>
        </p:spPr>
        <p:txBody>
          <a:bodyPr wrap="square">
            <a:spAutoFit/>
          </a:bodyPr>
          <a:lstStyle/>
          <a:p>
            <a:r>
              <a:rPr lang="ja-JP" altLang="en-US" sz="2000" b="1" dirty="0" smtClean="0">
                <a:solidFill>
                  <a:srgbClr val="008000"/>
                </a:solidFill>
              </a:rPr>
              <a:t>変換効率とは、太陽光のエネルギーを太陽電池から取りだせる電気エネルギーに変える能力を表すための尺度です。</a:t>
            </a:r>
            <a:endParaRPr lang="en-US" altLang="ja-JP" sz="2000" b="1" dirty="0" smtClean="0">
              <a:solidFill>
                <a:srgbClr val="008000"/>
              </a:solidFill>
            </a:endParaRPr>
          </a:p>
          <a:p>
            <a:endParaRPr lang="ja-JP" altLang="en-US" sz="2000" b="1" dirty="0">
              <a:solidFill>
                <a:srgbClr val="008000"/>
              </a:solidFill>
            </a:endParaRPr>
          </a:p>
        </p:txBody>
      </p:sp>
    </p:spTree>
    <p:extLst>
      <p:ext uri="{BB962C8B-B14F-4D97-AF65-F5344CB8AC3E}">
        <p14:creationId xmlns:p14="http://schemas.microsoft.com/office/powerpoint/2010/main" val="3616635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660" y="905256"/>
            <a:ext cx="8025366" cy="5861304"/>
          </a:xfrm>
        </p:spPr>
      </p:pic>
      <p:sp>
        <p:nvSpPr>
          <p:cNvPr id="2" name="タイトル 1"/>
          <p:cNvSpPr>
            <a:spLocks noGrp="1"/>
          </p:cNvSpPr>
          <p:nvPr>
            <p:ph type="title"/>
          </p:nvPr>
        </p:nvSpPr>
        <p:spPr>
          <a:xfrm>
            <a:off x="254625" y="292926"/>
            <a:ext cx="5257097" cy="1143000"/>
          </a:xfrm>
          <a:solidFill>
            <a:srgbClr val="00B0F0"/>
          </a:solidFill>
        </p:spPr>
        <p:txBody>
          <a:bodyPr/>
          <a:lstStyle/>
          <a:p>
            <a:r>
              <a:rPr lang="ja-JP" altLang="en-US" dirty="0">
                <a:solidFill>
                  <a:schemeClr val="bg1"/>
                </a:solidFill>
              </a:rPr>
              <a:t>最高</a:t>
            </a:r>
            <a:r>
              <a:rPr lang="ja-JP" altLang="en-US" dirty="0" smtClean="0">
                <a:solidFill>
                  <a:schemeClr val="bg1"/>
                </a:solidFill>
              </a:rPr>
              <a:t>変換効率の変遷</a:t>
            </a:r>
            <a:endParaRPr kumimoji="1" lang="ja-JP" altLang="en-US" dirty="0">
              <a:solidFill>
                <a:schemeClr val="bg1"/>
              </a:solidFill>
            </a:endParaRPr>
          </a:p>
        </p:txBody>
      </p:sp>
      <p:sp>
        <p:nvSpPr>
          <p:cNvPr id="5" name="テキスト ボックス 4"/>
          <p:cNvSpPr txBox="1"/>
          <p:nvPr/>
        </p:nvSpPr>
        <p:spPr>
          <a:xfrm>
            <a:off x="4372239" y="2020825"/>
            <a:ext cx="894797" cy="646331"/>
          </a:xfrm>
          <a:prstGeom prst="rect">
            <a:avLst/>
          </a:prstGeom>
          <a:noFill/>
        </p:spPr>
        <p:txBody>
          <a:bodyPr wrap="none" rtlCol="0">
            <a:spAutoFit/>
          </a:bodyPr>
          <a:lstStyle/>
          <a:p>
            <a:r>
              <a:rPr kumimoji="1" lang="en-US" altLang="ja-JP" dirty="0" err="1" smtClean="0">
                <a:solidFill>
                  <a:srgbClr val="9502B2"/>
                </a:solidFill>
              </a:rPr>
              <a:t>GaAs</a:t>
            </a:r>
            <a:r>
              <a:rPr kumimoji="1" lang="ja-JP" altLang="en-US" dirty="0" smtClean="0">
                <a:solidFill>
                  <a:srgbClr val="9502B2"/>
                </a:solidFill>
              </a:rPr>
              <a:t>系</a:t>
            </a:r>
            <a:endParaRPr kumimoji="1" lang="en-US" altLang="ja-JP" dirty="0" smtClean="0">
              <a:solidFill>
                <a:srgbClr val="9502B2"/>
              </a:solidFill>
            </a:endParaRPr>
          </a:p>
          <a:p>
            <a:r>
              <a:rPr kumimoji="1" lang="en-US" altLang="ja-JP" dirty="0" smtClean="0">
                <a:solidFill>
                  <a:srgbClr val="9502B2"/>
                </a:solidFill>
              </a:rPr>
              <a:t>3</a:t>
            </a:r>
            <a:r>
              <a:rPr kumimoji="1" lang="ja-JP" altLang="en-US" dirty="0" smtClean="0">
                <a:solidFill>
                  <a:srgbClr val="9502B2"/>
                </a:solidFill>
              </a:rPr>
              <a:t>接合</a:t>
            </a:r>
            <a:endParaRPr kumimoji="1" lang="ja-JP" altLang="en-US" dirty="0">
              <a:solidFill>
                <a:srgbClr val="9502B2"/>
              </a:solidFill>
            </a:endParaRPr>
          </a:p>
        </p:txBody>
      </p:sp>
      <p:cxnSp>
        <p:nvCxnSpPr>
          <p:cNvPr id="7" name="直線コネクタ 6"/>
          <p:cNvCxnSpPr/>
          <p:nvPr/>
        </p:nvCxnSpPr>
        <p:spPr>
          <a:xfrm>
            <a:off x="5342909" y="2752344"/>
            <a:ext cx="1080399" cy="82296"/>
          </a:xfrm>
          <a:prstGeom prst="line">
            <a:avLst/>
          </a:prstGeom>
          <a:ln>
            <a:solidFill>
              <a:srgbClr val="AB03CD"/>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811919" y="3508249"/>
            <a:ext cx="1265090" cy="646331"/>
          </a:xfrm>
          <a:prstGeom prst="rect">
            <a:avLst/>
          </a:prstGeom>
          <a:noFill/>
        </p:spPr>
        <p:txBody>
          <a:bodyPr wrap="none" rtlCol="0">
            <a:spAutoFit/>
          </a:bodyPr>
          <a:lstStyle/>
          <a:p>
            <a:r>
              <a:rPr kumimoji="1" lang="en-US" altLang="ja-JP" dirty="0" err="1" smtClean="0">
                <a:solidFill>
                  <a:srgbClr val="9502B2"/>
                </a:solidFill>
              </a:rPr>
              <a:t>GaAs</a:t>
            </a:r>
            <a:r>
              <a:rPr kumimoji="1" lang="ja-JP" altLang="en-US" dirty="0" smtClean="0">
                <a:solidFill>
                  <a:srgbClr val="9502B2"/>
                </a:solidFill>
              </a:rPr>
              <a:t>系</a:t>
            </a:r>
            <a:endParaRPr kumimoji="1" lang="en-US" altLang="ja-JP" dirty="0" smtClean="0">
              <a:solidFill>
                <a:srgbClr val="9502B2"/>
              </a:solidFill>
            </a:endParaRPr>
          </a:p>
          <a:p>
            <a:r>
              <a:rPr kumimoji="1" lang="ja-JP" altLang="en-US" dirty="0" smtClean="0">
                <a:solidFill>
                  <a:srgbClr val="9502B2"/>
                </a:solidFill>
              </a:rPr>
              <a:t>２接合集光</a:t>
            </a:r>
            <a:endParaRPr kumimoji="1" lang="ja-JP" altLang="en-US" dirty="0">
              <a:solidFill>
                <a:srgbClr val="9502B2"/>
              </a:solidFill>
            </a:endParaRPr>
          </a:p>
        </p:txBody>
      </p:sp>
      <p:cxnSp>
        <p:nvCxnSpPr>
          <p:cNvPr id="12" name="直線コネクタ 11"/>
          <p:cNvCxnSpPr/>
          <p:nvPr/>
        </p:nvCxnSpPr>
        <p:spPr>
          <a:xfrm>
            <a:off x="2869809" y="4005072"/>
            <a:ext cx="784977" cy="237744"/>
          </a:xfrm>
          <a:prstGeom prst="line">
            <a:avLst/>
          </a:prstGeom>
          <a:ln>
            <a:solidFill>
              <a:srgbClr val="AB03CD"/>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4889858" y="2595111"/>
            <a:ext cx="543739" cy="307777"/>
          </a:xfrm>
          <a:prstGeom prst="rect">
            <a:avLst/>
          </a:prstGeom>
          <a:ln>
            <a:solidFill>
              <a:srgbClr val="AB03CD"/>
            </a:solidFill>
          </a:ln>
        </p:spPr>
        <p:txBody>
          <a:bodyPr wrap="none">
            <a:spAutoFit/>
          </a:bodyPr>
          <a:lstStyle/>
          <a:p>
            <a:r>
              <a:rPr lang="ja-JP" altLang="en-US" sz="1400" dirty="0">
                <a:solidFill>
                  <a:srgbClr val="9502B2"/>
                </a:solidFill>
              </a:rPr>
              <a:t>集光</a:t>
            </a:r>
          </a:p>
        </p:txBody>
      </p:sp>
      <p:sp>
        <p:nvSpPr>
          <p:cNvPr id="17" name="正方形/長方形 16"/>
          <p:cNvSpPr/>
          <p:nvPr/>
        </p:nvSpPr>
        <p:spPr>
          <a:xfrm>
            <a:off x="7790617" y="2473191"/>
            <a:ext cx="723275" cy="307777"/>
          </a:xfrm>
          <a:prstGeom prst="rect">
            <a:avLst/>
          </a:prstGeom>
          <a:ln>
            <a:solidFill>
              <a:srgbClr val="AB03CD"/>
            </a:solidFill>
          </a:ln>
        </p:spPr>
        <p:txBody>
          <a:bodyPr wrap="none">
            <a:spAutoFit/>
          </a:bodyPr>
          <a:lstStyle/>
          <a:p>
            <a:r>
              <a:rPr lang="ja-JP" altLang="en-US" sz="1400" dirty="0" smtClean="0">
                <a:solidFill>
                  <a:srgbClr val="9502B2"/>
                </a:solidFill>
              </a:rPr>
              <a:t>非集光</a:t>
            </a:r>
            <a:endParaRPr lang="ja-JP" altLang="en-US" sz="1400" dirty="0">
              <a:solidFill>
                <a:srgbClr val="9502B2"/>
              </a:solidFill>
            </a:endParaRPr>
          </a:p>
        </p:txBody>
      </p:sp>
      <p:cxnSp>
        <p:nvCxnSpPr>
          <p:cNvPr id="19" name="直線コネクタ 18"/>
          <p:cNvCxnSpPr>
            <a:endCxn id="17" idx="1"/>
          </p:cNvCxnSpPr>
          <p:nvPr/>
        </p:nvCxnSpPr>
        <p:spPr>
          <a:xfrm flipV="1">
            <a:off x="7301132" y="2627080"/>
            <a:ext cx="489485" cy="436162"/>
          </a:xfrm>
          <a:prstGeom prst="line">
            <a:avLst/>
          </a:prstGeom>
          <a:ln>
            <a:solidFill>
              <a:srgbClr val="AB03CD"/>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347363" y="4075176"/>
            <a:ext cx="848309" cy="369332"/>
          </a:xfrm>
          <a:prstGeom prst="rect">
            <a:avLst/>
          </a:prstGeom>
          <a:noFill/>
          <a:ln>
            <a:noFill/>
          </a:ln>
        </p:spPr>
        <p:txBody>
          <a:bodyPr wrap="none" rtlCol="0">
            <a:spAutoFit/>
          </a:bodyPr>
          <a:lstStyle/>
          <a:p>
            <a:r>
              <a:rPr kumimoji="1" lang="en-US" altLang="ja-JP" dirty="0" smtClean="0">
                <a:solidFill>
                  <a:srgbClr val="006600"/>
                </a:solidFill>
              </a:rPr>
              <a:t>CIGS</a:t>
            </a:r>
            <a:r>
              <a:rPr kumimoji="1" lang="ja-JP" altLang="en-US" dirty="0" smtClean="0">
                <a:solidFill>
                  <a:srgbClr val="006600"/>
                </a:solidFill>
              </a:rPr>
              <a:t>系</a:t>
            </a:r>
            <a:endParaRPr kumimoji="1" lang="ja-JP" altLang="en-US" dirty="0">
              <a:solidFill>
                <a:srgbClr val="006600"/>
              </a:solidFill>
            </a:endParaRPr>
          </a:p>
        </p:txBody>
      </p:sp>
      <p:sp>
        <p:nvSpPr>
          <p:cNvPr id="22" name="テキスト ボックス 21"/>
          <p:cNvSpPr txBox="1"/>
          <p:nvPr/>
        </p:nvSpPr>
        <p:spPr>
          <a:xfrm>
            <a:off x="988766" y="4447032"/>
            <a:ext cx="1035861" cy="369332"/>
          </a:xfrm>
          <a:prstGeom prst="rect">
            <a:avLst/>
          </a:prstGeom>
          <a:noFill/>
          <a:ln>
            <a:noFill/>
          </a:ln>
        </p:spPr>
        <p:txBody>
          <a:bodyPr wrap="none" rtlCol="0">
            <a:spAutoFit/>
          </a:bodyPr>
          <a:lstStyle/>
          <a:p>
            <a:r>
              <a:rPr kumimoji="1" lang="en-US" altLang="ja-JP" dirty="0" smtClean="0">
                <a:solidFill>
                  <a:srgbClr val="0000FF"/>
                </a:solidFill>
              </a:rPr>
              <a:t>Si</a:t>
            </a:r>
            <a:r>
              <a:rPr kumimoji="1" lang="ja-JP" altLang="en-US" dirty="0" smtClean="0">
                <a:solidFill>
                  <a:srgbClr val="0000FF"/>
                </a:solidFill>
              </a:rPr>
              <a:t>単接合</a:t>
            </a:r>
            <a:endParaRPr kumimoji="1" lang="ja-JP" altLang="en-US" dirty="0">
              <a:solidFill>
                <a:srgbClr val="0000FF"/>
              </a:solidFill>
            </a:endParaRPr>
          </a:p>
        </p:txBody>
      </p:sp>
    </p:spTree>
    <p:extLst>
      <p:ext uri="{BB962C8B-B14F-4D97-AF65-F5344CB8AC3E}">
        <p14:creationId xmlns:p14="http://schemas.microsoft.com/office/powerpoint/2010/main" val="2714133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コンテンツ プレースホルダー 2"/>
          <p:cNvSpPr>
            <a:spLocks noGrp="1"/>
          </p:cNvSpPr>
          <p:nvPr>
            <p:ph sz="half" idx="1"/>
          </p:nvPr>
        </p:nvSpPr>
        <p:spPr>
          <a:xfrm>
            <a:off x="252046" y="1572769"/>
            <a:ext cx="4221480" cy="4880420"/>
          </a:xfrm>
        </p:spPr>
        <p:txBody>
          <a:bodyPr/>
          <a:lstStyle/>
          <a:p>
            <a:pPr marL="0" indent="0">
              <a:buNone/>
            </a:pPr>
            <a:r>
              <a:rPr lang="ja-JP" altLang="en-US" sz="1800" b="1" dirty="0" smtClean="0"/>
              <a:t>理論的に予測できる太陽電池の最大の変換効率（</a:t>
            </a:r>
            <a:r>
              <a:rPr lang="en-US" altLang="ja-JP" sz="1800" b="1" dirty="0" smtClean="0"/>
              <a:t>25℃</a:t>
            </a:r>
            <a:r>
              <a:rPr lang="ja-JP" altLang="en-US" sz="1800" b="1" dirty="0" smtClean="0"/>
              <a:t>）をバンドギャップ</a:t>
            </a:r>
            <a:r>
              <a:rPr lang="en-US" altLang="ja-JP" sz="1800" b="1" dirty="0" err="1" smtClean="0"/>
              <a:t>Eg</a:t>
            </a:r>
            <a:r>
              <a:rPr lang="ja-JP" altLang="en-US" sz="1800" b="1" dirty="0" smtClean="0"/>
              <a:t>の関数として表した曲線を「理論限界変換効率曲線」といいます。</a:t>
            </a:r>
            <a:endParaRPr lang="en-US" altLang="ja-JP" sz="1800" b="1" dirty="0" smtClean="0"/>
          </a:p>
          <a:p>
            <a:pPr marL="0" indent="0">
              <a:buNone/>
            </a:pPr>
            <a:r>
              <a:rPr lang="en-US" altLang="ja-JP" sz="1800" b="1" dirty="0" err="1" smtClean="0"/>
              <a:t>Eg</a:t>
            </a:r>
            <a:r>
              <a:rPr lang="ja-JP" altLang="en-US" sz="1800" b="1" dirty="0" smtClean="0"/>
              <a:t>の低い側では、</a:t>
            </a:r>
            <a:r>
              <a:rPr lang="en-US" altLang="ja-JP" sz="1800" b="1" dirty="0" err="1" smtClean="0"/>
              <a:t>Eg</a:t>
            </a:r>
            <a:r>
              <a:rPr lang="ja-JP" altLang="en-US" sz="1800" b="1" dirty="0" smtClean="0"/>
              <a:t>が下がると</a:t>
            </a:r>
            <a:r>
              <a:rPr lang="en-US" altLang="ja-JP" sz="1800" b="1" dirty="0" err="1" smtClean="0"/>
              <a:t>Vmax</a:t>
            </a:r>
            <a:r>
              <a:rPr lang="ja-JP" altLang="en-US" sz="1800" b="1" dirty="0" err="1" smtClean="0"/>
              <a:t>が低</a:t>
            </a:r>
            <a:r>
              <a:rPr lang="ja-JP" altLang="en-US" sz="1800" b="1" dirty="0" smtClean="0"/>
              <a:t>下します。</a:t>
            </a:r>
            <a:r>
              <a:rPr lang="en-US" altLang="ja-JP" sz="1800" b="1" dirty="0" err="1" smtClean="0"/>
              <a:t>Eg</a:t>
            </a:r>
            <a:r>
              <a:rPr lang="ja-JP" altLang="en-US" sz="1800" b="1" dirty="0" smtClean="0"/>
              <a:t>の高い側では、</a:t>
            </a:r>
            <a:r>
              <a:rPr lang="en-US" altLang="ja-JP" sz="1800" b="1" dirty="0" err="1" smtClean="0"/>
              <a:t>Eg</a:t>
            </a:r>
            <a:r>
              <a:rPr lang="ja-JP" altLang="en-US" sz="1800" b="1" dirty="0" smtClean="0"/>
              <a:t>とともに</a:t>
            </a:r>
            <a:r>
              <a:rPr lang="en-US" altLang="ja-JP" sz="1800" b="1" dirty="0" err="1" smtClean="0"/>
              <a:t>Isc</a:t>
            </a:r>
            <a:r>
              <a:rPr lang="ja-JP" altLang="en-US" sz="1800" b="1" dirty="0" err="1" smtClean="0"/>
              <a:t>が低</a:t>
            </a:r>
            <a:r>
              <a:rPr lang="ja-JP" altLang="en-US" sz="1800" b="1" dirty="0" smtClean="0"/>
              <a:t>下します。それで、</a:t>
            </a:r>
            <a:r>
              <a:rPr lang="ja-JP" altLang="en-US" sz="1800" b="1" dirty="0" smtClean="0">
                <a:solidFill>
                  <a:srgbClr val="0000FF"/>
                </a:solidFill>
              </a:rPr>
              <a:t>理論限界変換効率は</a:t>
            </a:r>
            <a:r>
              <a:rPr lang="en-US" altLang="ja-JP" sz="1800" b="1" dirty="0" err="1" smtClean="0">
                <a:solidFill>
                  <a:srgbClr val="0000FF"/>
                </a:solidFill>
              </a:rPr>
              <a:t>Eg</a:t>
            </a:r>
            <a:r>
              <a:rPr lang="en-US" altLang="ja-JP" sz="1800" b="1" dirty="0" smtClean="0">
                <a:solidFill>
                  <a:srgbClr val="0000FF"/>
                </a:solidFill>
              </a:rPr>
              <a:t>=1.4eV</a:t>
            </a:r>
            <a:r>
              <a:rPr lang="ja-JP" altLang="en-US" sz="1800" b="1" dirty="0" smtClean="0">
                <a:solidFill>
                  <a:srgbClr val="0000FF"/>
                </a:solidFill>
              </a:rPr>
              <a:t>付近で最大値</a:t>
            </a:r>
            <a:r>
              <a:rPr lang="en-US" altLang="ja-JP" sz="1800" b="1" dirty="0" smtClean="0">
                <a:solidFill>
                  <a:srgbClr val="0000FF"/>
                </a:solidFill>
              </a:rPr>
              <a:t>30%</a:t>
            </a:r>
            <a:r>
              <a:rPr lang="ja-JP" altLang="en-US" sz="1800" b="1" dirty="0" smtClean="0">
                <a:solidFill>
                  <a:srgbClr val="0000FF"/>
                </a:solidFill>
              </a:rPr>
              <a:t>をとります</a:t>
            </a:r>
            <a:r>
              <a:rPr lang="ja-JP" altLang="en-US" sz="1800" b="1" dirty="0" smtClean="0"/>
              <a:t>。</a:t>
            </a:r>
            <a:endParaRPr lang="en-US" altLang="ja-JP" sz="1800" b="1" dirty="0" smtClean="0"/>
          </a:p>
          <a:p>
            <a:pPr marL="0" indent="0">
              <a:buNone/>
            </a:pPr>
            <a:r>
              <a:rPr lang="ja-JP" altLang="en-US" sz="1800" b="1" dirty="0" smtClean="0">
                <a:solidFill>
                  <a:srgbClr val="FF0000"/>
                </a:solidFill>
              </a:rPr>
              <a:t>逆に言えば、</a:t>
            </a:r>
            <a:r>
              <a:rPr lang="en-US" altLang="ja-JP" sz="1800" b="1" dirty="0" err="1" smtClean="0">
                <a:solidFill>
                  <a:srgbClr val="FF0000"/>
                </a:solidFill>
              </a:rPr>
              <a:t>pn</a:t>
            </a:r>
            <a:r>
              <a:rPr lang="ja-JP" altLang="en-US" sz="1800" b="1" dirty="0" smtClean="0">
                <a:solidFill>
                  <a:srgbClr val="FF0000"/>
                </a:solidFill>
              </a:rPr>
              <a:t>接合</a:t>
            </a:r>
            <a:r>
              <a:rPr lang="en-US" altLang="ja-JP" sz="1800" b="1" dirty="0" smtClean="0">
                <a:solidFill>
                  <a:srgbClr val="FF0000"/>
                </a:solidFill>
              </a:rPr>
              <a:t>1</a:t>
            </a:r>
            <a:r>
              <a:rPr lang="ja-JP" altLang="en-US" sz="1800" b="1" dirty="0" smtClean="0">
                <a:solidFill>
                  <a:srgbClr val="FF0000"/>
                </a:solidFill>
              </a:rPr>
              <a:t>個の変換効率は、せいぜい</a:t>
            </a:r>
            <a:r>
              <a:rPr lang="en-US" altLang="ja-JP" sz="1800" b="1" dirty="0" smtClean="0">
                <a:solidFill>
                  <a:srgbClr val="FF0000"/>
                </a:solidFill>
              </a:rPr>
              <a:t>30%</a:t>
            </a:r>
            <a:r>
              <a:rPr lang="ja-JP" altLang="en-US" sz="1800" b="1" dirty="0" smtClean="0">
                <a:solidFill>
                  <a:srgbClr val="FF0000"/>
                </a:solidFill>
              </a:rPr>
              <a:t>しかありません。</a:t>
            </a:r>
            <a:endParaRPr lang="en-US" altLang="ja-JP" sz="1800" b="1" dirty="0" smtClean="0">
              <a:solidFill>
                <a:srgbClr val="FF0000"/>
              </a:solidFill>
            </a:endParaRPr>
          </a:p>
          <a:p>
            <a:pPr marL="0" indent="0">
              <a:buNone/>
            </a:pPr>
            <a:r>
              <a:rPr lang="ja-JP" altLang="en-US" sz="1800" b="1" dirty="0" smtClean="0"/>
              <a:t>シリコンの限界値は</a:t>
            </a:r>
            <a:r>
              <a:rPr lang="en-US" altLang="ja-JP" sz="1800" b="1" dirty="0" smtClean="0"/>
              <a:t>27%</a:t>
            </a:r>
            <a:r>
              <a:rPr lang="ja-JP" altLang="en-US" sz="1800" b="1" dirty="0" smtClean="0"/>
              <a:t>ですが、実現されている最大値は</a:t>
            </a:r>
            <a:r>
              <a:rPr lang="en-US" altLang="ja-JP" sz="1800" b="1" dirty="0" smtClean="0"/>
              <a:t>25%</a:t>
            </a:r>
            <a:r>
              <a:rPr lang="ja-JP" altLang="en-US" sz="1800" b="1" dirty="0" smtClean="0"/>
              <a:t>なので、ほとんど限界まできていることがわかります。</a:t>
            </a:r>
            <a:endParaRPr lang="en-US" altLang="ja-JP" sz="1800" b="1" dirty="0" smtClean="0"/>
          </a:p>
          <a:p>
            <a:pPr marL="0" indent="0">
              <a:buNone/>
            </a:pPr>
            <a:r>
              <a:rPr lang="ja-JP" altLang="en-US" sz="1800" b="1" dirty="0" smtClean="0"/>
              <a:t>一方、</a:t>
            </a:r>
            <a:r>
              <a:rPr lang="en-US" altLang="ja-JP" sz="1800" b="1" dirty="0" smtClean="0"/>
              <a:t>CIGS</a:t>
            </a:r>
            <a:r>
              <a:rPr lang="ja-JP" altLang="en-US" sz="1800" b="1" dirty="0" smtClean="0"/>
              <a:t>で実現している変換効率の最大値は</a:t>
            </a:r>
            <a:r>
              <a:rPr lang="en-US" altLang="ja-JP" sz="1800" b="1" dirty="0" smtClean="0"/>
              <a:t>20%</a:t>
            </a:r>
            <a:r>
              <a:rPr lang="ja-JP" altLang="en-US" sz="1800" b="1" dirty="0" smtClean="0"/>
              <a:t>だが、研究開発によって</a:t>
            </a:r>
            <a:r>
              <a:rPr lang="en-US" altLang="ja-JP" sz="1800" b="1" dirty="0" smtClean="0"/>
              <a:t>28%</a:t>
            </a:r>
            <a:r>
              <a:rPr lang="ja-JP" altLang="en-US" sz="1800" b="1" dirty="0" smtClean="0"/>
              <a:t>くらいまで改善できる余地があります。</a:t>
            </a:r>
          </a:p>
          <a:p>
            <a:pPr marL="0" indent="0">
              <a:buNone/>
            </a:pPr>
            <a:endParaRPr lang="ja-JP" altLang="en-US" sz="1800" b="1" dirty="0" smtClean="0"/>
          </a:p>
        </p:txBody>
      </p:sp>
      <p:sp>
        <p:nvSpPr>
          <p:cNvPr id="35844" name="タイトル 1"/>
          <p:cNvSpPr>
            <a:spLocks noGrp="1"/>
          </p:cNvSpPr>
          <p:nvPr>
            <p:ph type="title"/>
          </p:nvPr>
        </p:nvSpPr>
        <p:spPr>
          <a:xfrm>
            <a:off x="317989" y="404664"/>
            <a:ext cx="4386949" cy="792088"/>
          </a:xfrm>
          <a:solidFill>
            <a:srgbClr val="00B0F0"/>
          </a:solidFill>
        </p:spPr>
        <p:txBody>
          <a:bodyPr/>
          <a:lstStyle/>
          <a:p>
            <a:pPr algn="l"/>
            <a:r>
              <a:rPr lang="ja-JP" altLang="en-US" sz="4000" dirty="0" smtClean="0">
                <a:solidFill>
                  <a:schemeClr val="bg1"/>
                </a:solidFill>
              </a:rPr>
              <a:t>理論限界変換効率</a:t>
            </a:r>
          </a:p>
        </p:txBody>
      </p:sp>
      <p:pic>
        <p:nvPicPr>
          <p:cNvPr id="13" name="コンテンツ プレースホルダー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52352" y="1664209"/>
            <a:ext cx="4223610" cy="4525963"/>
          </a:xfrm>
        </p:spPr>
      </p:pic>
      <p:cxnSp>
        <p:nvCxnSpPr>
          <p:cNvPr id="10" name="直線矢印コネクタ 9"/>
          <p:cNvCxnSpPr/>
          <p:nvPr/>
        </p:nvCxnSpPr>
        <p:spPr>
          <a:xfrm flipV="1">
            <a:off x="3848920" y="2441448"/>
            <a:ext cx="2928894" cy="11704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356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5345494" y="620689"/>
            <a:ext cx="3788729" cy="3600400"/>
          </a:xfrm>
        </p:spPr>
        <p:txBody>
          <a:bodyPr/>
          <a:lstStyle/>
          <a:p>
            <a:pPr marL="0" indent="0">
              <a:buNone/>
            </a:pPr>
            <a:r>
              <a:rPr lang="ja-JP" altLang="en-US" sz="2000" dirty="0"/>
              <a:t>表</a:t>
            </a:r>
            <a:r>
              <a:rPr lang="en-US" altLang="ja-JP" sz="2000" dirty="0"/>
              <a:t>1</a:t>
            </a:r>
            <a:r>
              <a:rPr lang="ja-JP" altLang="en-US" sz="2000" dirty="0" smtClean="0"/>
              <a:t>はさまざま</a:t>
            </a:r>
            <a:r>
              <a:rPr lang="ja-JP" altLang="en-US" sz="2000" dirty="0"/>
              <a:t>な材料の太陽電池</a:t>
            </a:r>
            <a:r>
              <a:rPr lang="ja-JP" altLang="en-US" sz="2000" dirty="0" smtClean="0"/>
              <a:t>のセル</a:t>
            </a:r>
            <a:r>
              <a:rPr lang="ja-JP" altLang="en-US" sz="2000" dirty="0"/>
              <a:t>効率およびモジュール効率、コスト、材料に関連する資源問題と毒性、各電池の特徴をまとめたものです。</a:t>
            </a:r>
          </a:p>
          <a:p>
            <a:pPr marL="0" indent="0">
              <a:buNone/>
            </a:pPr>
            <a:r>
              <a:rPr lang="ja-JP" altLang="en-US" sz="2000" dirty="0"/>
              <a:t>　多結晶シリコンのモジュールは、かなりの高効率でコストも低く、長い伝統に支えられて性能も安定しています。これまでの普及型の家庭用太陽電池モジュールは、ほとんどこのタイプでした。</a:t>
            </a:r>
            <a:endParaRPr kumimoji="1" lang="ja-JP" altLang="en-US" sz="2000" dirty="0"/>
          </a:p>
        </p:txBody>
      </p:sp>
      <p:pic>
        <p:nvPicPr>
          <p:cNvPr id="5" name="コンテンツ プレースホルダー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4973" y="1063808"/>
            <a:ext cx="4991736" cy="4968552"/>
          </a:xfr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431" y="4243674"/>
            <a:ext cx="3918956" cy="2096533"/>
          </a:xfrm>
          <a:prstGeom prst="rect">
            <a:avLst/>
          </a:prstGeom>
        </p:spPr>
      </p:pic>
      <p:sp>
        <p:nvSpPr>
          <p:cNvPr id="2" name="タイトル 1"/>
          <p:cNvSpPr>
            <a:spLocks noGrp="1"/>
          </p:cNvSpPr>
          <p:nvPr>
            <p:ph type="title"/>
          </p:nvPr>
        </p:nvSpPr>
        <p:spPr>
          <a:xfrm>
            <a:off x="317989" y="404664"/>
            <a:ext cx="4918700" cy="720080"/>
          </a:xfrm>
          <a:solidFill>
            <a:srgbClr val="00B0F0"/>
          </a:solidFill>
        </p:spPr>
        <p:txBody>
          <a:bodyPr/>
          <a:lstStyle/>
          <a:p>
            <a:pPr algn="l"/>
            <a:r>
              <a:rPr kumimoji="1" lang="ja-JP" altLang="en-US" sz="4000" dirty="0" smtClean="0">
                <a:solidFill>
                  <a:schemeClr val="bg1"/>
                </a:solidFill>
              </a:rPr>
              <a:t>太陽電池の比較</a:t>
            </a:r>
            <a:endParaRPr kumimoji="1" lang="ja-JP" altLang="en-US" sz="4000" dirty="0">
              <a:solidFill>
                <a:schemeClr val="bg1"/>
              </a:solidFill>
            </a:endParaRPr>
          </a:p>
        </p:txBody>
      </p:sp>
      <p:grpSp>
        <p:nvGrpSpPr>
          <p:cNvPr id="6" name="グループ化 5"/>
          <p:cNvGrpSpPr/>
          <p:nvPr/>
        </p:nvGrpSpPr>
        <p:grpSpPr>
          <a:xfrm>
            <a:off x="1780305" y="2348880"/>
            <a:ext cx="1831761" cy="3825135"/>
            <a:chOff x="1928664" y="2348880"/>
            <a:chExt cx="1984408" cy="3825135"/>
          </a:xfrm>
        </p:grpSpPr>
        <p:sp>
          <p:nvSpPr>
            <p:cNvPr id="4" name="テキスト ボックス 3"/>
            <p:cNvSpPr txBox="1"/>
            <p:nvPr/>
          </p:nvSpPr>
          <p:spPr>
            <a:xfrm>
              <a:off x="1928664" y="2348880"/>
              <a:ext cx="594260" cy="338554"/>
            </a:xfrm>
            <a:prstGeom prst="rect">
              <a:avLst/>
            </a:prstGeom>
            <a:solidFill>
              <a:schemeClr val="bg1"/>
            </a:solidFill>
          </p:spPr>
          <p:txBody>
            <a:bodyPr wrap="none" rtlCol="0">
              <a:spAutoFit/>
            </a:bodyPr>
            <a:lstStyle/>
            <a:p>
              <a:r>
                <a:rPr kumimoji="1" lang="en-US" altLang="ja-JP" sz="1600" dirty="0" smtClean="0"/>
                <a:t>22.9</a:t>
              </a:r>
              <a:endParaRPr kumimoji="1" lang="ja-JP" altLang="en-US" sz="1600" dirty="0"/>
            </a:p>
          </p:txBody>
        </p:sp>
        <p:sp>
          <p:nvSpPr>
            <p:cNvPr id="7" name="テキスト ボックス 6"/>
            <p:cNvSpPr txBox="1"/>
            <p:nvPr/>
          </p:nvSpPr>
          <p:spPr>
            <a:xfrm>
              <a:off x="1928664" y="2780928"/>
              <a:ext cx="594260" cy="338554"/>
            </a:xfrm>
            <a:prstGeom prst="rect">
              <a:avLst/>
            </a:prstGeom>
            <a:solidFill>
              <a:srgbClr val="D9F1FF"/>
            </a:solidFill>
          </p:spPr>
          <p:txBody>
            <a:bodyPr wrap="none" rtlCol="0">
              <a:spAutoFit/>
            </a:bodyPr>
            <a:lstStyle/>
            <a:p>
              <a:r>
                <a:rPr lang="en-US" altLang="ja-JP" sz="1600" dirty="0" smtClean="0"/>
                <a:t>19.5</a:t>
              </a:r>
              <a:endParaRPr kumimoji="1" lang="ja-JP" altLang="en-US" sz="1600" dirty="0"/>
            </a:p>
          </p:txBody>
        </p:sp>
        <p:sp>
          <p:nvSpPr>
            <p:cNvPr id="8" name="テキスト ボックス 7"/>
            <p:cNvSpPr txBox="1"/>
            <p:nvPr/>
          </p:nvSpPr>
          <p:spPr>
            <a:xfrm>
              <a:off x="2000672" y="3212976"/>
              <a:ext cx="481381" cy="338554"/>
            </a:xfrm>
            <a:prstGeom prst="rect">
              <a:avLst/>
            </a:prstGeom>
            <a:solidFill>
              <a:schemeClr val="bg1"/>
            </a:solidFill>
          </p:spPr>
          <p:txBody>
            <a:bodyPr wrap="none" rtlCol="0">
              <a:spAutoFit/>
            </a:bodyPr>
            <a:lstStyle/>
            <a:p>
              <a:r>
                <a:rPr kumimoji="1" lang="en-US" altLang="ja-JP" sz="1600" dirty="0" smtClean="0"/>
                <a:t>8,2</a:t>
              </a:r>
              <a:endParaRPr kumimoji="1" lang="ja-JP" altLang="en-US" sz="1600" dirty="0"/>
            </a:p>
          </p:txBody>
        </p:sp>
        <p:sp>
          <p:nvSpPr>
            <p:cNvPr id="10" name="テキスト ボックス 9"/>
            <p:cNvSpPr txBox="1"/>
            <p:nvPr/>
          </p:nvSpPr>
          <p:spPr>
            <a:xfrm>
              <a:off x="1928664" y="3717032"/>
              <a:ext cx="594260" cy="338554"/>
            </a:xfrm>
            <a:prstGeom prst="rect">
              <a:avLst/>
            </a:prstGeom>
            <a:solidFill>
              <a:srgbClr val="D9F1FF"/>
            </a:solidFill>
          </p:spPr>
          <p:txBody>
            <a:bodyPr wrap="none" rtlCol="0">
              <a:spAutoFit/>
            </a:bodyPr>
            <a:lstStyle/>
            <a:p>
              <a:r>
                <a:rPr kumimoji="1" lang="en-US" altLang="ja-JP" sz="1600" dirty="0" smtClean="0"/>
                <a:t>38.5</a:t>
              </a:r>
              <a:endParaRPr kumimoji="1" lang="ja-JP" altLang="en-US" sz="1600" dirty="0"/>
            </a:p>
          </p:txBody>
        </p:sp>
        <p:sp>
          <p:nvSpPr>
            <p:cNvPr id="11" name="テキスト ボックス 10"/>
            <p:cNvSpPr txBox="1"/>
            <p:nvPr/>
          </p:nvSpPr>
          <p:spPr>
            <a:xfrm>
              <a:off x="1928664" y="4200067"/>
              <a:ext cx="594260" cy="338554"/>
            </a:xfrm>
            <a:prstGeom prst="rect">
              <a:avLst/>
            </a:prstGeom>
            <a:solidFill>
              <a:schemeClr val="bg1"/>
            </a:solidFill>
          </p:spPr>
          <p:txBody>
            <a:bodyPr wrap="none" rtlCol="0">
              <a:spAutoFit/>
            </a:bodyPr>
            <a:lstStyle/>
            <a:p>
              <a:r>
                <a:rPr kumimoji="1" lang="en-US" altLang="ja-JP" sz="1600" dirty="0" smtClean="0"/>
                <a:t>17.8</a:t>
              </a:r>
              <a:endParaRPr kumimoji="1" lang="ja-JP" altLang="en-US" sz="1600" dirty="0"/>
            </a:p>
          </p:txBody>
        </p:sp>
        <p:sp>
          <p:nvSpPr>
            <p:cNvPr id="12" name="テキスト ボックス 11"/>
            <p:cNvSpPr txBox="1"/>
            <p:nvPr/>
          </p:nvSpPr>
          <p:spPr>
            <a:xfrm>
              <a:off x="1928664" y="4653136"/>
              <a:ext cx="594260" cy="338554"/>
            </a:xfrm>
            <a:prstGeom prst="rect">
              <a:avLst/>
            </a:prstGeom>
            <a:solidFill>
              <a:srgbClr val="D9F1FF"/>
            </a:solidFill>
          </p:spPr>
          <p:txBody>
            <a:bodyPr wrap="none" rtlCol="0">
              <a:spAutoFit/>
            </a:bodyPr>
            <a:lstStyle/>
            <a:p>
              <a:r>
                <a:rPr kumimoji="1" lang="en-US" altLang="ja-JP" sz="1600" dirty="0" smtClean="0"/>
                <a:t>16.1</a:t>
              </a:r>
              <a:endParaRPr kumimoji="1" lang="ja-JP" altLang="en-US" sz="1600" dirty="0"/>
            </a:p>
          </p:txBody>
        </p:sp>
        <p:sp>
          <p:nvSpPr>
            <p:cNvPr id="13" name="テキスト ボックス 12"/>
            <p:cNvSpPr txBox="1"/>
            <p:nvPr/>
          </p:nvSpPr>
          <p:spPr>
            <a:xfrm>
              <a:off x="2000672" y="5157192"/>
              <a:ext cx="481381" cy="338554"/>
            </a:xfrm>
            <a:prstGeom prst="rect">
              <a:avLst/>
            </a:prstGeom>
            <a:solidFill>
              <a:schemeClr val="bg1"/>
            </a:solidFill>
          </p:spPr>
          <p:txBody>
            <a:bodyPr wrap="none" rtlCol="0">
              <a:spAutoFit/>
            </a:bodyPr>
            <a:lstStyle/>
            <a:p>
              <a:r>
                <a:rPr kumimoji="1" lang="en-US" altLang="ja-JP" sz="1600" dirty="0" smtClean="0"/>
                <a:t>8.9</a:t>
              </a:r>
              <a:endParaRPr kumimoji="1" lang="ja-JP" altLang="en-US" sz="1600" dirty="0"/>
            </a:p>
          </p:txBody>
        </p:sp>
        <p:sp>
          <p:nvSpPr>
            <p:cNvPr id="14" name="テキスト ボックス 13"/>
            <p:cNvSpPr txBox="1"/>
            <p:nvPr/>
          </p:nvSpPr>
          <p:spPr>
            <a:xfrm>
              <a:off x="2000672" y="5589240"/>
              <a:ext cx="481381" cy="338554"/>
            </a:xfrm>
            <a:prstGeom prst="rect">
              <a:avLst/>
            </a:prstGeom>
            <a:solidFill>
              <a:srgbClr val="D9F1FF"/>
            </a:solidFill>
          </p:spPr>
          <p:txBody>
            <a:bodyPr wrap="none" rtlCol="0">
              <a:spAutoFit/>
            </a:bodyPr>
            <a:lstStyle/>
            <a:p>
              <a:r>
                <a:rPr kumimoji="1" lang="en-US" altLang="ja-JP" sz="1600" dirty="0" smtClean="0"/>
                <a:t>6.8</a:t>
              </a:r>
              <a:endParaRPr kumimoji="1" lang="ja-JP" altLang="en-US" sz="1600" dirty="0"/>
            </a:p>
          </p:txBody>
        </p:sp>
        <p:sp>
          <p:nvSpPr>
            <p:cNvPr id="15" name="テキスト ボックス 14"/>
            <p:cNvSpPr txBox="1"/>
            <p:nvPr/>
          </p:nvSpPr>
          <p:spPr>
            <a:xfrm>
              <a:off x="2648744" y="2348880"/>
              <a:ext cx="544247" cy="338554"/>
            </a:xfrm>
            <a:prstGeom prst="rect">
              <a:avLst/>
            </a:prstGeom>
            <a:solidFill>
              <a:schemeClr val="bg1"/>
            </a:solidFill>
          </p:spPr>
          <p:txBody>
            <a:bodyPr wrap="none" rtlCol="0">
              <a:spAutoFit/>
            </a:bodyPr>
            <a:lstStyle/>
            <a:p>
              <a:r>
                <a:rPr kumimoji="1" lang="en-US" altLang="ja-JP" sz="1600" spc="-90" dirty="0" smtClean="0"/>
                <a:t>25.0</a:t>
              </a:r>
              <a:endParaRPr kumimoji="1" lang="ja-JP" altLang="en-US" sz="1600" spc="-90" dirty="0"/>
            </a:p>
          </p:txBody>
        </p:sp>
        <p:sp>
          <p:nvSpPr>
            <p:cNvPr id="16" name="テキスト ボックス 15"/>
            <p:cNvSpPr txBox="1"/>
            <p:nvPr/>
          </p:nvSpPr>
          <p:spPr>
            <a:xfrm>
              <a:off x="2648744" y="2780928"/>
              <a:ext cx="504055" cy="584775"/>
            </a:xfrm>
            <a:prstGeom prst="rect">
              <a:avLst/>
            </a:prstGeom>
            <a:solidFill>
              <a:srgbClr val="D9F1FF"/>
            </a:solidFill>
          </p:spPr>
          <p:txBody>
            <a:bodyPr wrap="square" rtlCol="0">
              <a:spAutoFit/>
            </a:bodyPr>
            <a:lstStyle/>
            <a:p>
              <a:r>
                <a:rPr lang="en-US" altLang="ja-JP" sz="1600" spc="-90" dirty="0" smtClean="0"/>
                <a:t>20.4</a:t>
              </a:r>
              <a:endParaRPr kumimoji="1" lang="ja-JP" altLang="en-US" sz="1600" spc="-90" dirty="0"/>
            </a:p>
          </p:txBody>
        </p:sp>
        <p:sp>
          <p:nvSpPr>
            <p:cNvPr id="17" name="テキスト ボックス 16"/>
            <p:cNvSpPr txBox="1"/>
            <p:nvPr/>
          </p:nvSpPr>
          <p:spPr>
            <a:xfrm>
              <a:off x="2648744" y="3212976"/>
              <a:ext cx="544247" cy="338554"/>
            </a:xfrm>
            <a:prstGeom prst="rect">
              <a:avLst/>
            </a:prstGeom>
            <a:solidFill>
              <a:schemeClr val="bg1"/>
            </a:solidFill>
          </p:spPr>
          <p:txBody>
            <a:bodyPr wrap="none" rtlCol="0">
              <a:spAutoFit/>
            </a:bodyPr>
            <a:lstStyle/>
            <a:p>
              <a:r>
                <a:rPr kumimoji="1" lang="en-US" altLang="ja-JP" sz="1600" spc="-90" dirty="0" smtClean="0"/>
                <a:t>10.8</a:t>
              </a:r>
              <a:endParaRPr kumimoji="1" lang="ja-JP" altLang="en-US" sz="1600" spc="-90" dirty="0"/>
            </a:p>
          </p:txBody>
        </p:sp>
        <p:sp>
          <p:nvSpPr>
            <p:cNvPr id="18" name="テキスト ボックス 17"/>
            <p:cNvSpPr txBox="1"/>
            <p:nvPr/>
          </p:nvSpPr>
          <p:spPr>
            <a:xfrm>
              <a:off x="2648744" y="3717032"/>
              <a:ext cx="504055" cy="584775"/>
            </a:xfrm>
            <a:prstGeom prst="rect">
              <a:avLst/>
            </a:prstGeom>
            <a:solidFill>
              <a:srgbClr val="D9F1FF"/>
            </a:solidFill>
          </p:spPr>
          <p:txBody>
            <a:bodyPr wrap="square" rtlCol="0">
              <a:spAutoFit/>
            </a:bodyPr>
            <a:lstStyle/>
            <a:p>
              <a:r>
                <a:rPr lang="en-US" altLang="ja-JP" sz="1600" spc="-90" dirty="0" smtClean="0"/>
                <a:t>44.4</a:t>
              </a:r>
              <a:endParaRPr kumimoji="1" lang="ja-JP" altLang="en-US" sz="1600" spc="-90" dirty="0"/>
            </a:p>
          </p:txBody>
        </p:sp>
        <p:sp>
          <p:nvSpPr>
            <p:cNvPr id="19" name="テキスト ボックス 18"/>
            <p:cNvSpPr txBox="1"/>
            <p:nvPr/>
          </p:nvSpPr>
          <p:spPr>
            <a:xfrm>
              <a:off x="2627724" y="4200067"/>
              <a:ext cx="544247" cy="338554"/>
            </a:xfrm>
            <a:prstGeom prst="rect">
              <a:avLst/>
            </a:prstGeom>
            <a:solidFill>
              <a:schemeClr val="bg1"/>
            </a:solidFill>
          </p:spPr>
          <p:txBody>
            <a:bodyPr wrap="none" rtlCol="0">
              <a:spAutoFit/>
            </a:bodyPr>
            <a:lstStyle/>
            <a:p>
              <a:r>
                <a:rPr kumimoji="1" lang="en-US" altLang="ja-JP" sz="1600" spc="-90" dirty="0" smtClean="0"/>
                <a:t>20.9</a:t>
              </a:r>
              <a:endParaRPr kumimoji="1" lang="ja-JP" altLang="en-US" sz="1600" spc="-90" dirty="0"/>
            </a:p>
          </p:txBody>
        </p:sp>
        <p:sp>
          <p:nvSpPr>
            <p:cNvPr id="20" name="テキスト ボックス 19"/>
            <p:cNvSpPr txBox="1"/>
            <p:nvPr/>
          </p:nvSpPr>
          <p:spPr>
            <a:xfrm>
              <a:off x="2648744" y="5157192"/>
              <a:ext cx="544247" cy="338554"/>
            </a:xfrm>
            <a:prstGeom prst="rect">
              <a:avLst/>
            </a:prstGeom>
            <a:solidFill>
              <a:schemeClr val="bg1"/>
            </a:solidFill>
          </p:spPr>
          <p:txBody>
            <a:bodyPr wrap="none" rtlCol="0">
              <a:spAutoFit/>
            </a:bodyPr>
            <a:lstStyle/>
            <a:p>
              <a:r>
                <a:rPr kumimoji="1" lang="en-US" altLang="ja-JP" sz="1600" spc="-90" dirty="0" smtClean="0"/>
                <a:t>11.9</a:t>
              </a:r>
              <a:endParaRPr kumimoji="1" lang="ja-JP" altLang="en-US" sz="1600" spc="-90" dirty="0"/>
            </a:p>
          </p:txBody>
        </p:sp>
        <p:sp>
          <p:nvSpPr>
            <p:cNvPr id="21" name="テキスト ボックス 20"/>
            <p:cNvSpPr txBox="1"/>
            <p:nvPr/>
          </p:nvSpPr>
          <p:spPr>
            <a:xfrm>
              <a:off x="2648744" y="4653136"/>
              <a:ext cx="504055" cy="584775"/>
            </a:xfrm>
            <a:prstGeom prst="rect">
              <a:avLst/>
            </a:prstGeom>
            <a:solidFill>
              <a:srgbClr val="D9F1FF"/>
            </a:solidFill>
          </p:spPr>
          <p:txBody>
            <a:bodyPr wrap="square" rtlCol="0">
              <a:spAutoFit/>
            </a:bodyPr>
            <a:lstStyle/>
            <a:p>
              <a:r>
                <a:rPr lang="en-US" altLang="ja-JP" sz="1600" spc="-90" dirty="0" smtClean="0"/>
                <a:t>19.8</a:t>
              </a:r>
              <a:endParaRPr kumimoji="1" lang="ja-JP" altLang="en-US" sz="1600" spc="-90" dirty="0"/>
            </a:p>
          </p:txBody>
        </p:sp>
        <p:sp>
          <p:nvSpPr>
            <p:cNvPr id="22" name="テキスト ボックス 21"/>
            <p:cNvSpPr txBox="1"/>
            <p:nvPr/>
          </p:nvSpPr>
          <p:spPr>
            <a:xfrm>
              <a:off x="2648744" y="5589240"/>
              <a:ext cx="504055" cy="584775"/>
            </a:xfrm>
            <a:prstGeom prst="rect">
              <a:avLst/>
            </a:prstGeom>
            <a:solidFill>
              <a:srgbClr val="D9F1FF"/>
            </a:solidFill>
          </p:spPr>
          <p:txBody>
            <a:bodyPr wrap="square" rtlCol="0">
              <a:spAutoFit/>
            </a:bodyPr>
            <a:lstStyle/>
            <a:p>
              <a:r>
                <a:rPr lang="en-US" altLang="ja-JP" sz="1600" spc="-90" dirty="0" smtClean="0"/>
                <a:t>10.7</a:t>
              </a:r>
              <a:endParaRPr kumimoji="1" lang="ja-JP" altLang="en-US" sz="1600" spc="-90" dirty="0"/>
            </a:p>
          </p:txBody>
        </p:sp>
        <p:sp>
          <p:nvSpPr>
            <p:cNvPr id="23" name="テキスト ボックス 22"/>
            <p:cNvSpPr txBox="1"/>
            <p:nvPr/>
          </p:nvSpPr>
          <p:spPr>
            <a:xfrm>
              <a:off x="3368825" y="2348880"/>
              <a:ext cx="443872" cy="338554"/>
            </a:xfrm>
            <a:prstGeom prst="rect">
              <a:avLst/>
            </a:prstGeom>
            <a:solidFill>
              <a:schemeClr val="bg1"/>
            </a:solidFill>
          </p:spPr>
          <p:txBody>
            <a:bodyPr wrap="none" rtlCol="0">
              <a:spAutoFit/>
            </a:bodyPr>
            <a:lstStyle/>
            <a:p>
              <a:r>
                <a:rPr kumimoji="1" lang="en-US" altLang="ja-JP" sz="1600" spc="-90" dirty="0" smtClean="0"/>
                <a:t>1.1</a:t>
              </a:r>
              <a:endParaRPr kumimoji="1" lang="ja-JP" altLang="en-US" sz="1600" spc="-90" dirty="0"/>
            </a:p>
          </p:txBody>
        </p:sp>
        <p:sp>
          <p:nvSpPr>
            <p:cNvPr id="24" name="テキスト ボックス 23"/>
            <p:cNvSpPr txBox="1"/>
            <p:nvPr/>
          </p:nvSpPr>
          <p:spPr>
            <a:xfrm>
              <a:off x="3368825" y="2780928"/>
              <a:ext cx="504055" cy="584775"/>
            </a:xfrm>
            <a:prstGeom prst="rect">
              <a:avLst/>
            </a:prstGeom>
            <a:solidFill>
              <a:srgbClr val="D9F1FF"/>
            </a:solidFill>
          </p:spPr>
          <p:txBody>
            <a:bodyPr wrap="square" rtlCol="0">
              <a:spAutoFit/>
            </a:bodyPr>
            <a:lstStyle/>
            <a:p>
              <a:r>
                <a:rPr lang="en-US" altLang="ja-JP" sz="1600" spc="-90" dirty="0" smtClean="0"/>
                <a:t>1.08</a:t>
              </a:r>
              <a:endParaRPr kumimoji="1" lang="ja-JP" altLang="en-US" sz="1600" spc="-90" dirty="0"/>
            </a:p>
          </p:txBody>
        </p:sp>
        <p:sp>
          <p:nvSpPr>
            <p:cNvPr id="25" name="テキスト ボックス 24"/>
            <p:cNvSpPr txBox="1"/>
            <p:nvPr/>
          </p:nvSpPr>
          <p:spPr>
            <a:xfrm>
              <a:off x="3368825" y="3212976"/>
              <a:ext cx="544247" cy="338554"/>
            </a:xfrm>
            <a:prstGeom prst="rect">
              <a:avLst/>
            </a:prstGeom>
            <a:solidFill>
              <a:schemeClr val="bg1"/>
            </a:solidFill>
          </p:spPr>
          <p:txBody>
            <a:bodyPr wrap="none" rtlCol="0">
              <a:spAutoFit/>
            </a:bodyPr>
            <a:lstStyle/>
            <a:p>
              <a:r>
                <a:rPr kumimoji="1" lang="en-US" altLang="ja-JP" sz="1600" spc="-90" dirty="0" smtClean="0"/>
                <a:t>0.84</a:t>
              </a:r>
              <a:endParaRPr kumimoji="1" lang="ja-JP" altLang="en-US" sz="1600" spc="-90" dirty="0"/>
            </a:p>
          </p:txBody>
        </p:sp>
      </p:grpSp>
      <p:sp>
        <p:nvSpPr>
          <p:cNvPr id="26" name="テキスト ボックス 25"/>
          <p:cNvSpPr txBox="1"/>
          <p:nvPr/>
        </p:nvSpPr>
        <p:spPr>
          <a:xfrm>
            <a:off x="5261463" y="5188724"/>
            <a:ext cx="3518718" cy="430887"/>
          </a:xfrm>
          <a:prstGeom prst="rect">
            <a:avLst/>
          </a:prstGeom>
          <a:solidFill>
            <a:srgbClr val="FFFFD5"/>
          </a:solidFill>
        </p:spPr>
        <p:txBody>
          <a:bodyPr wrap="square" rtlCol="0">
            <a:spAutoFit/>
          </a:bodyPr>
          <a:lstStyle/>
          <a:p>
            <a:r>
              <a:rPr kumimoji="1" lang="en-US" altLang="ja-JP" sz="1100" dirty="0" smtClean="0"/>
              <a:t>**</a:t>
            </a:r>
            <a:r>
              <a:rPr kumimoji="1" lang="en-US" altLang="ja-JP" sz="1100" dirty="0" err="1" smtClean="0"/>
              <a:t>M.Green</a:t>
            </a:r>
            <a:r>
              <a:rPr kumimoji="1" lang="en-US" altLang="ja-JP" sz="1100" dirty="0" smtClean="0"/>
              <a:t> et al., </a:t>
            </a:r>
            <a:r>
              <a:rPr kumimoji="1" lang="en-US" altLang="ja-JP" sz="1100" dirty="0" err="1" smtClean="0"/>
              <a:t>Solr</a:t>
            </a:r>
            <a:r>
              <a:rPr kumimoji="1" lang="en-US" altLang="ja-JP" sz="1100" dirty="0" smtClean="0"/>
              <a:t> cell Efficiency tables (version 43)</a:t>
            </a:r>
          </a:p>
          <a:p>
            <a:r>
              <a:rPr lang="en-US" altLang="ja-JP" sz="1100" dirty="0" err="1" smtClean="0"/>
              <a:t>Prog</a:t>
            </a:r>
            <a:r>
              <a:rPr lang="en-US" altLang="ja-JP" sz="1100" dirty="0" smtClean="0"/>
              <a:t> </a:t>
            </a:r>
            <a:r>
              <a:rPr lang="en-US" altLang="ja-JP" sz="1100" dirty="0" err="1" smtClean="0"/>
              <a:t>Photovolt</a:t>
            </a:r>
            <a:r>
              <a:rPr lang="en-US" altLang="ja-JP" sz="1100" dirty="0" smtClean="0"/>
              <a:t>. </a:t>
            </a:r>
            <a:r>
              <a:rPr lang="en-US" altLang="ja-JP" sz="1100" dirty="0" err="1" smtClean="0"/>
              <a:t>ReAppl</a:t>
            </a:r>
            <a:r>
              <a:rPr lang="en-US" altLang="ja-JP" sz="1100" dirty="0" smtClean="0"/>
              <a:t>. 2014 22, 1-9s. </a:t>
            </a:r>
            <a:endParaRPr kumimoji="1" lang="ja-JP" altLang="en-US" sz="1100" dirty="0"/>
          </a:p>
        </p:txBody>
      </p:sp>
      <p:sp>
        <p:nvSpPr>
          <p:cNvPr id="27" name="テキスト ボックス 26"/>
          <p:cNvSpPr txBox="1"/>
          <p:nvPr/>
        </p:nvSpPr>
        <p:spPr>
          <a:xfrm>
            <a:off x="2983932" y="3699901"/>
            <a:ext cx="654750" cy="338554"/>
          </a:xfrm>
          <a:prstGeom prst="rect">
            <a:avLst/>
          </a:prstGeom>
          <a:solidFill>
            <a:srgbClr val="D9F1FF"/>
          </a:solidFill>
        </p:spPr>
        <p:txBody>
          <a:bodyPr wrap="square" rtlCol="0">
            <a:spAutoFit/>
          </a:bodyPr>
          <a:lstStyle/>
          <a:p>
            <a:r>
              <a:rPr kumimoji="1" lang="ja-JP" altLang="en-US" sz="1600" spc="-90" dirty="0" smtClean="0"/>
              <a:t>集光</a:t>
            </a:r>
            <a:endParaRPr kumimoji="1" lang="ja-JP" altLang="en-US" sz="1600" spc="-90" dirty="0"/>
          </a:p>
        </p:txBody>
      </p:sp>
      <p:cxnSp>
        <p:nvCxnSpPr>
          <p:cNvPr id="29" name="直線コネクタ 28"/>
          <p:cNvCxnSpPr/>
          <p:nvPr/>
        </p:nvCxnSpPr>
        <p:spPr>
          <a:xfrm>
            <a:off x="2861369" y="2231136"/>
            <a:ext cx="0" cy="37307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1" name="表 30"/>
          <p:cNvGraphicFramePr>
            <a:graphicFrameLocks noGrp="1"/>
          </p:cNvGraphicFramePr>
          <p:nvPr>
            <p:extLst>
              <p:ext uri="{D42A27DB-BD31-4B8C-83A1-F6EECF244321}">
                <p14:modId xmlns:p14="http://schemas.microsoft.com/office/powerpoint/2010/main" val="2308369966"/>
              </p:ext>
            </p:extLst>
          </p:nvPr>
        </p:nvGraphicFramePr>
        <p:xfrm>
          <a:off x="379827" y="5943600"/>
          <a:ext cx="4726745" cy="502920"/>
        </p:xfrm>
        <a:graphic>
          <a:graphicData uri="http://schemas.openxmlformats.org/drawingml/2006/table">
            <a:tbl>
              <a:tblPr firstRow="1" bandRow="1">
                <a:tableStyleId>{7DF18680-E054-41AD-8BC1-D1AEF772440D}</a:tableStyleId>
              </a:tblPr>
              <a:tblGrid>
                <a:gridCol w="658369"/>
                <a:gridCol w="641487"/>
                <a:gridCol w="709012"/>
                <a:gridCol w="472674"/>
                <a:gridCol w="869383"/>
                <a:gridCol w="329184"/>
                <a:gridCol w="1046636"/>
              </a:tblGrid>
              <a:tr h="329184">
                <a:tc>
                  <a:txBody>
                    <a:bodyPr/>
                    <a:lstStyle/>
                    <a:p>
                      <a:endParaRPr kumimoji="1" lang="ja-JP" altLang="en-US" dirty="0"/>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b="0" dirty="0" smtClean="0">
                          <a:solidFill>
                            <a:schemeClr val="tx1"/>
                          </a:solidFill>
                          <a:latin typeface="HGSｺﾞｼｯｸM" panose="020B0600000000000000" pitchFamily="50" charset="-128"/>
                          <a:ea typeface="HGSｺﾞｼｯｸM" panose="020B0600000000000000" pitchFamily="50" charset="-128"/>
                        </a:rPr>
                        <a:t>有機無機</a:t>
                      </a:r>
                      <a:endParaRPr kumimoji="1" lang="en-US" altLang="ja-JP" sz="900" b="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900" b="0" dirty="0" smtClean="0">
                          <a:solidFill>
                            <a:schemeClr val="tx1"/>
                          </a:solidFill>
                          <a:latin typeface="HGSｺﾞｼｯｸM" panose="020B0600000000000000" pitchFamily="50" charset="-128"/>
                          <a:ea typeface="HGSｺﾞｼｯｸM" panose="020B0600000000000000" pitchFamily="50" charset="-128"/>
                        </a:rPr>
                        <a:t>ペロブスカイト</a:t>
                      </a:r>
                      <a:endParaRPr kumimoji="1" lang="ja-JP" altLang="en-US" sz="1000" b="0" dirty="0">
                        <a:solidFill>
                          <a:schemeClr val="tx1"/>
                        </a:solidFill>
                        <a:latin typeface="HGSｺﾞｼｯｸM" panose="020B0600000000000000" pitchFamily="50" charset="-128"/>
                        <a:ea typeface="HGSｺﾞｼｯｸM" panose="020B0600000000000000" pitchFamily="50" charset="-128"/>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marL="84406" marR="84406">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smtClean="0">
                          <a:solidFill>
                            <a:schemeClr val="tx1"/>
                          </a:solidFill>
                        </a:rPr>
                        <a:t>16</a:t>
                      </a:r>
                      <a:endParaRPr kumimoji="1" lang="ja-JP" altLang="en-US" sz="1600" b="0" dirty="0">
                        <a:solidFill>
                          <a:schemeClr val="tx1"/>
                        </a:solidFill>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marL="84406" marR="84406">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smtClean="0">
                          <a:solidFill>
                            <a:schemeClr val="tx1"/>
                          </a:solidFill>
                        </a:rPr>
                        <a:t>〇</a:t>
                      </a:r>
                      <a:endParaRPr kumimoji="1" lang="ja-JP" altLang="en-US" sz="1200" dirty="0">
                        <a:solidFill>
                          <a:schemeClr val="tx1"/>
                        </a:solidFill>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marL="84406" marR="84406">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861770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5045365" cy="720080"/>
          </a:xfrm>
          <a:solidFill>
            <a:srgbClr val="00B0F0"/>
          </a:solidFill>
        </p:spPr>
        <p:txBody>
          <a:bodyPr>
            <a:normAutofit fontScale="90000"/>
          </a:bodyPr>
          <a:lstStyle/>
          <a:p>
            <a:pPr algn="l"/>
            <a:r>
              <a:rPr kumimoji="1" lang="ja-JP" altLang="en-US" sz="4000" dirty="0" smtClean="0">
                <a:solidFill>
                  <a:schemeClr val="bg1"/>
                </a:solidFill>
              </a:rPr>
              <a:t>セル・モジュール・アレイ</a:t>
            </a:r>
            <a:endParaRPr kumimoji="1" lang="ja-JP" altLang="en-US" sz="4000" dirty="0">
              <a:solidFill>
                <a:schemeClr val="bg1"/>
              </a:solidFill>
            </a:endParaRPr>
          </a:p>
        </p:txBody>
      </p:sp>
      <p:pic>
        <p:nvPicPr>
          <p:cNvPr id="5" name="コンテンツ プレースホルダー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7876" y="1606214"/>
            <a:ext cx="4202134" cy="3888432"/>
          </a:xfrm>
        </p:spPr>
      </p:pic>
      <p:sp>
        <p:nvSpPr>
          <p:cNvPr id="3" name="コンテンツ プレースホルダー 2"/>
          <p:cNvSpPr>
            <a:spLocks noGrp="1"/>
          </p:cNvSpPr>
          <p:nvPr>
            <p:ph sz="half" idx="1"/>
          </p:nvPr>
        </p:nvSpPr>
        <p:spPr>
          <a:xfrm>
            <a:off x="495300" y="1600202"/>
            <a:ext cx="4409045" cy="4525963"/>
          </a:xfrm>
        </p:spPr>
        <p:txBody>
          <a:bodyPr>
            <a:normAutofit lnSpcReduction="10000"/>
          </a:bodyPr>
          <a:lstStyle/>
          <a:p>
            <a:pPr marL="0" indent="0">
              <a:buNone/>
            </a:pPr>
            <a:r>
              <a:rPr lang="ja-JP" altLang="en-US" sz="2000" dirty="0" smtClean="0"/>
              <a:t>セル</a:t>
            </a:r>
            <a:r>
              <a:rPr lang="ja-JP" altLang="en-US" sz="2000" dirty="0"/>
              <a:t>の電圧（開放電圧）は半導体によって決まっていて、乾電池の電圧より低い</a:t>
            </a:r>
            <a:r>
              <a:rPr lang="en-US" altLang="ja-JP" sz="2000" dirty="0"/>
              <a:t>1V</a:t>
            </a:r>
            <a:r>
              <a:rPr lang="ja-JP" altLang="en-US" sz="2000" dirty="0"/>
              <a:t>足らず</a:t>
            </a:r>
            <a:r>
              <a:rPr lang="ja-JP" altLang="en-US" sz="2000" dirty="0" smtClean="0"/>
              <a:t>、</a:t>
            </a:r>
            <a:r>
              <a:rPr lang="en-US" altLang="ja-JP" sz="2000" dirty="0" smtClean="0"/>
              <a:t>Si</a:t>
            </a:r>
            <a:r>
              <a:rPr lang="ja-JP" altLang="en-US" sz="2000" dirty="0" smtClean="0"/>
              <a:t>で</a:t>
            </a:r>
            <a:r>
              <a:rPr lang="ja-JP" altLang="en-US" sz="2000" dirty="0"/>
              <a:t>は</a:t>
            </a:r>
            <a:r>
              <a:rPr lang="en-US" altLang="ja-JP" sz="2000" dirty="0"/>
              <a:t>0.8V</a:t>
            </a:r>
            <a:r>
              <a:rPr lang="ja-JP" altLang="en-US" sz="2000" dirty="0"/>
              <a:t>しかありません</a:t>
            </a:r>
            <a:r>
              <a:rPr lang="ja-JP" altLang="en-US" sz="2000" dirty="0" smtClean="0"/>
              <a:t>。</a:t>
            </a:r>
            <a:endParaRPr lang="en-US" altLang="ja-JP" sz="2000" dirty="0" smtClean="0"/>
          </a:p>
          <a:p>
            <a:pPr marL="0" indent="0">
              <a:buNone/>
            </a:pPr>
            <a:r>
              <a:rPr lang="ja-JP" altLang="en-US" sz="2000" dirty="0" smtClean="0"/>
              <a:t>これ</a:t>
            </a:r>
            <a:r>
              <a:rPr lang="ja-JP" altLang="en-US" sz="2000" dirty="0"/>
              <a:t>を</a:t>
            </a:r>
            <a:r>
              <a:rPr lang="en-US" altLang="ja-JP" sz="2000" dirty="0"/>
              <a:t>25</a:t>
            </a:r>
            <a:r>
              <a:rPr lang="ja-JP" altLang="en-US" sz="2000" dirty="0"/>
              <a:t>個直列につないだ</a:t>
            </a:r>
            <a:r>
              <a:rPr lang="ja-JP" altLang="en-US" sz="2000" dirty="0" smtClean="0"/>
              <a:t>モジュールにすると出力</a:t>
            </a:r>
            <a:r>
              <a:rPr lang="ja-JP" altLang="en-US" sz="2000" dirty="0"/>
              <a:t>電圧は約</a:t>
            </a:r>
            <a:r>
              <a:rPr lang="en-US" altLang="ja-JP" sz="2000" dirty="0"/>
              <a:t>21V</a:t>
            </a:r>
            <a:r>
              <a:rPr lang="ja-JP" altLang="en-US" sz="2000" dirty="0"/>
              <a:t>になります</a:t>
            </a:r>
            <a:r>
              <a:rPr lang="ja-JP" altLang="en-US" sz="2000" dirty="0" smtClean="0"/>
              <a:t>。</a:t>
            </a:r>
            <a:endParaRPr lang="en-US" altLang="ja-JP" sz="2000" dirty="0" smtClean="0"/>
          </a:p>
          <a:p>
            <a:pPr marL="0" indent="0">
              <a:buNone/>
            </a:pPr>
            <a:r>
              <a:rPr lang="ja-JP" altLang="en-US" sz="2000" dirty="0" smtClean="0"/>
              <a:t>この</a:t>
            </a:r>
            <a:r>
              <a:rPr lang="ja-JP" altLang="en-US" sz="2000" dirty="0"/>
              <a:t>モジュールを</a:t>
            </a:r>
            <a:r>
              <a:rPr lang="en-US" altLang="ja-JP" sz="2000" dirty="0"/>
              <a:t>7</a:t>
            </a:r>
            <a:r>
              <a:rPr lang="ja-JP" altLang="en-US" sz="2000" dirty="0"/>
              <a:t>個直列につないだ</a:t>
            </a:r>
            <a:r>
              <a:rPr lang="ja-JP" altLang="en-US" sz="2000" dirty="0" smtClean="0"/>
              <a:t>モジュール列の</a:t>
            </a:r>
            <a:r>
              <a:rPr lang="ja-JP" altLang="en-US" sz="2000" dirty="0"/>
              <a:t>電圧は</a:t>
            </a:r>
            <a:r>
              <a:rPr lang="en-US" altLang="ja-JP" sz="2000" dirty="0"/>
              <a:t>150V</a:t>
            </a:r>
            <a:r>
              <a:rPr lang="ja-JP" altLang="en-US" sz="2000" dirty="0"/>
              <a:t>となり、電灯線の電圧と同レベルになります</a:t>
            </a:r>
            <a:r>
              <a:rPr lang="ja-JP" altLang="en-US" sz="2000" dirty="0" smtClean="0"/>
              <a:t>。</a:t>
            </a:r>
            <a:endParaRPr lang="en-US" altLang="ja-JP" sz="2000" dirty="0" smtClean="0"/>
          </a:p>
          <a:p>
            <a:pPr marL="0" indent="0">
              <a:buNone/>
            </a:pPr>
            <a:r>
              <a:rPr lang="ja-JP" altLang="en-US" sz="2000" dirty="0" smtClean="0"/>
              <a:t>また</a:t>
            </a:r>
            <a:r>
              <a:rPr lang="ja-JP" altLang="en-US" sz="2000" dirty="0"/>
              <a:t>、</a:t>
            </a:r>
            <a:r>
              <a:rPr lang="en-US" altLang="ja-JP" sz="2000" dirty="0"/>
              <a:t>1</a:t>
            </a:r>
            <a:r>
              <a:rPr lang="ja-JP" altLang="en-US" sz="2000" dirty="0"/>
              <a:t>辺</a:t>
            </a:r>
            <a:r>
              <a:rPr lang="en-US" altLang="ja-JP" sz="2000" dirty="0"/>
              <a:t>10cm</a:t>
            </a:r>
            <a:r>
              <a:rPr lang="ja-JP" altLang="en-US" sz="2000" dirty="0"/>
              <a:t>の</a:t>
            </a:r>
            <a:r>
              <a:rPr lang="ja-JP" altLang="en-US" sz="2000" dirty="0" smtClean="0"/>
              <a:t>正方形セルを</a:t>
            </a:r>
            <a:r>
              <a:rPr lang="ja-JP" altLang="en-US" sz="2000" dirty="0"/>
              <a:t>流れる電流は、せいぜい</a:t>
            </a:r>
            <a:r>
              <a:rPr lang="en-US" altLang="ja-JP" sz="2000" dirty="0"/>
              <a:t>4A</a:t>
            </a:r>
            <a:r>
              <a:rPr lang="ja-JP" altLang="en-US" sz="2000" dirty="0" smtClean="0"/>
              <a:t>ですが、</a:t>
            </a:r>
            <a:r>
              <a:rPr lang="en-US" altLang="ja-JP" sz="2000" dirty="0"/>
              <a:t>5</a:t>
            </a:r>
            <a:r>
              <a:rPr lang="ja-JP" altLang="en-US" sz="2000" dirty="0" err="1"/>
              <a:t>つの</a:t>
            </a:r>
            <a:r>
              <a:rPr lang="ja-JP" altLang="en-US" sz="2000" dirty="0"/>
              <a:t>モジュール列を並列にすれば</a:t>
            </a:r>
            <a:r>
              <a:rPr lang="en-US" altLang="ja-JP" sz="2000" dirty="0" smtClean="0"/>
              <a:t>20A</a:t>
            </a:r>
            <a:r>
              <a:rPr lang="ja-JP" altLang="en-US" sz="2000" dirty="0" smtClean="0"/>
              <a:t>流せます。</a:t>
            </a:r>
            <a:endParaRPr lang="en-US" altLang="ja-JP" sz="2000" dirty="0" smtClean="0"/>
          </a:p>
          <a:p>
            <a:pPr marL="0" indent="0">
              <a:buNone/>
            </a:pPr>
            <a:r>
              <a:rPr lang="en-US" altLang="ja-JP" sz="2000" dirty="0" smtClean="0"/>
              <a:t>7</a:t>
            </a:r>
            <a:r>
              <a:rPr lang="ja-JP" altLang="en-US" sz="2000" dirty="0"/>
              <a:t>直列</a:t>
            </a:r>
            <a:r>
              <a:rPr lang="en-US" altLang="ja-JP" sz="2000" dirty="0"/>
              <a:t>5</a:t>
            </a:r>
            <a:r>
              <a:rPr lang="ja-JP" altLang="en-US" sz="2000" dirty="0"/>
              <a:t>並列のアレイにすることで、</a:t>
            </a:r>
            <a:r>
              <a:rPr lang="en-US" altLang="ja-JP" sz="2000" dirty="0"/>
              <a:t>150V</a:t>
            </a:r>
            <a:r>
              <a:rPr lang="ja-JP" altLang="en-US" sz="2000" dirty="0" err="1"/>
              <a:t>、</a:t>
            </a:r>
            <a:r>
              <a:rPr lang="en-US" altLang="ja-JP" sz="2000" dirty="0"/>
              <a:t>20A</a:t>
            </a:r>
            <a:r>
              <a:rPr lang="ja-JP" altLang="en-US" sz="2000" dirty="0"/>
              <a:t>すなわち約</a:t>
            </a:r>
            <a:r>
              <a:rPr lang="en-US" altLang="ja-JP" sz="2000" dirty="0"/>
              <a:t>3kW</a:t>
            </a:r>
            <a:r>
              <a:rPr lang="ja-JP" altLang="en-US" sz="2000" dirty="0"/>
              <a:t>の太陽電池発電機になるのです。</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929" y="5361328"/>
            <a:ext cx="1422832" cy="1496673"/>
          </a:xfrm>
          <a:prstGeom prst="rect">
            <a:avLst/>
          </a:prstGeom>
        </p:spPr>
      </p:pic>
    </p:spTree>
    <p:extLst>
      <p:ext uri="{BB962C8B-B14F-4D97-AF65-F5344CB8AC3E}">
        <p14:creationId xmlns:p14="http://schemas.microsoft.com/office/powerpoint/2010/main" val="2161316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317989" y="476672"/>
            <a:ext cx="6972300" cy="648072"/>
          </a:xfrm>
          <a:solidFill>
            <a:srgbClr val="00B0F0"/>
          </a:solidFill>
        </p:spPr>
        <p:txBody>
          <a:bodyPr/>
          <a:lstStyle/>
          <a:p>
            <a:pPr algn="l"/>
            <a:r>
              <a:rPr lang="ja-JP" altLang="en-US" sz="3600" dirty="0" smtClean="0">
                <a:solidFill>
                  <a:schemeClr val="bg1"/>
                </a:solidFill>
              </a:rPr>
              <a:t>実際のモジュールの変換効率</a:t>
            </a:r>
          </a:p>
        </p:txBody>
      </p:sp>
      <p:pic>
        <p:nvPicPr>
          <p:cNvPr id="36868"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0585" y="1484313"/>
            <a:ext cx="4198327"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820" y="4116389"/>
            <a:ext cx="2337288"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コンテンツ プレースホルダー 2"/>
          <p:cNvSpPr>
            <a:spLocks noGrp="1"/>
          </p:cNvSpPr>
          <p:nvPr>
            <p:ph idx="1"/>
          </p:nvPr>
        </p:nvSpPr>
        <p:spPr>
          <a:xfrm>
            <a:off x="251520" y="1700808"/>
            <a:ext cx="5057042" cy="4781550"/>
          </a:xfrm>
        </p:spPr>
        <p:txBody>
          <a:bodyPr/>
          <a:lstStyle/>
          <a:p>
            <a:pPr marL="0" indent="0">
              <a:buNone/>
            </a:pPr>
            <a:r>
              <a:rPr lang="en-US" altLang="ja-JP" sz="2000" dirty="0" smtClean="0"/>
              <a:t>1m</a:t>
            </a:r>
            <a:r>
              <a:rPr lang="en-US" altLang="ja-JP" sz="2000" baseline="30000" dirty="0" smtClean="0"/>
              <a:t>2</a:t>
            </a:r>
            <a:r>
              <a:rPr lang="ja-JP" altLang="en-US" sz="2000" dirty="0" smtClean="0"/>
              <a:t>あたりに換算すると、多結晶で</a:t>
            </a:r>
            <a:r>
              <a:rPr lang="en-US" altLang="ja-JP" sz="2000" dirty="0" smtClean="0"/>
              <a:t>128W</a:t>
            </a:r>
            <a:r>
              <a:rPr lang="ja-JP" altLang="en-US" sz="2000" dirty="0" err="1" smtClean="0"/>
              <a:t>、</a:t>
            </a:r>
            <a:r>
              <a:rPr lang="ja-JP" altLang="en-US" sz="2000" dirty="0" smtClean="0"/>
              <a:t>単結晶で</a:t>
            </a:r>
            <a:r>
              <a:rPr lang="en-US" altLang="ja-JP" sz="2000" dirty="0" smtClean="0"/>
              <a:t>136W</a:t>
            </a:r>
            <a:r>
              <a:rPr lang="ja-JP" altLang="en-US" sz="2000" dirty="0" smtClean="0"/>
              <a:t>です。地上</a:t>
            </a:r>
            <a:r>
              <a:rPr lang="en-US" altLang="ja-JP" sz="2000" dirty="0" smtClean="0"/>
              <a:t>1m</a:t>
            </a:r>
            <a:r>
              <a:rPr lang="en-US" altLang="ja-JP" sz="2000" baseline="30000" dirty="0" smtClean="0"/>
              <a:t>2</a:t>
            </a:r>
            <a:r>
              <a:rPr lang="ja-JP" altLang="en-US" sz="2000" dirty="0" smtClean="0"/>
              <a:t>の面積に、南中時に真上から降りそそぐ太陽光のパワーは約</a:t>
            </a:r>
            <a:r>
              <a:rPr lang="en-US" altLang="ja-JP" sz="2000" dirty="0" smtClean="0"/>
              <a:t>1kW</a:t>
            </a:r>
            <a:r>
              <a:rPr lang="ja-JP" altLang="en-US" sz="2000" dirty="0" err="1" smtClean="0"/>
              <a:t>で</a:t>
            </a:r>
            <a:r>
              <a:rPr lang="ja-JP" altLang="en-US" sz="2000" dirty="0" smtClean="0"/>
              <a:t>したから、受けた光の</a:t>
            </a:r>
            <a:r>
              <a:rPr lang="en-US" altLang="ja-JP" sz="2000" dirty="0" smtClean="0"/>
              <a:t>13</a:t>
            </a:r>
            <a:r>
              <a:rPr lang="ja-JP" altLang="en-US" sz="2000" dirty="0" smtClean="0"/>
              <a:t>～</a:t>
            </a:r>
            <a:r>
              <a:rPr lang="en-US" altLang="ja-JP" sz="2000" dirty="0" smtClean="0"/>
              <a:t>15</a:t>
            </a:r>
            <a:r>
              <a:rPr lang="ja-JP" altLang="en-US" sz="2000" dirty="0" smtClean="0"/>
              <a:t>％くらいしか電気に変わっていません。</a:t>
            </a:r>
            <a:endParaRPr lang="en-US" altLang="ja-JP" sz="2000" dirty="0" smtClean="0"/>
          </a:p>
          <a:p>
            <a:pPr marL="0" indent="0">
              <a:buNone/>
            </a:pPr>
            <a:r>
              <a:rPr lang="ja-JP" altLang="en-US" sz="2000" dirty="0" smtClean="0"/>
              <a:t>結晶シリコン基板上に薄膜アモルファスシリコンを形成したハイブリッド型の</a:t>
            </a:r>
            <a:r>
              <a:rPr lang="en-US" altLang="ja-JP" sz="2000" dirty="0" smtClean="0"/>
              <a:t>HIT</a:t>
            </a:r>
            <a:r>
              <a:rPr lang="ja-JP" altLang="en-US" sz="2000" dirty="0" smtClean="0"/>
              <a:t>太陽電池モジュールの出力は</a:t>
            </a:r>
            <a:r>
              <a:rPr lang="en-US" altLang="ja-JP" sz="2000" dirty="0" smtClean="0"/>
              <a:t>1m</a:t>
            </a:r>
            <a:r>
              <a:rPr lang="en-US" altLang="ja-JP" sz="2000" baseline="30000" dirty="0" smtClean="0"/>
              <a:t>2</a:t>
            </a:r>
            <a:r>
              <a:rPr lang="ja-JP" altLang="en-US" sz="2000" dirty="0" smtClean="0"/>
              <a:t>あたりに直すと</a:t>
            </a:r>
            <a:r>
              <a:rPr lang="en-US" altLang="ja-JP" sz="2000" dirty="0" smtClean="0"/>
              <a:t>152W</a:t>
            </a:r>
            <a:r>
              <a:rPr lang="ja-JP" altLang="en-US" sz="2000" dirty="0" smtClean="0"/>
              <a:t>もあります。</a:t>
            </a:r>
            <a:endParaRPr lang="en-US" altLang="ja-JP" sz="2000" dirty="0" smtClean="0"/>
          </a:p>
          <a:p>
            <a:pPr marL="0" indent="0">
              <a:buNone/>
            </a:pPr>
            <a:r>
              <a:rPr lang="ja-JP" altLang="en-US" sz="2000" dirty="0" smtClean="0"/>
              <a:t>セル効率からの低下の原因は、❶セルを並べてモジュールにするときにどうしても隙間ができること、❷電極の下には光が届かないこと、❸モジュール外周にフレームが必要なので実効面積が小さくなってしまうこと、などです。</a:t>
            </a:r>
          </a:p>
        </p:txBody>
      </p:sp>
      <p:sp>
        <p:nvSpPr>
          <p:cNvPr id="36871" name="テキスト ボックス 6"/>
          <p:cNvSpPr txBox="1">
            <a:spLocks noChangeArrowheads="1"/>
          </p:cNvSpPr>
          <p:nvPr/>
        </p:nvSpPr>
        <p:spPr bwMode="auto">
          <a:xfrm>
            <a:off x="5273920" y="5746751"/>
            <a:ext cx="378362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400"/>
              <a:t>オーストラリアのレースで優勝した東海大学チームのソーラーカーに搭載された</a:t>
            </a:r>
            <a:r>
              <a:rPr lang="en-US" altLang="ja-JP" sz="1400"/>
              <a:t>InGaP/InGaAs/Ge</a:t>
            </a:r>
            <a:r>
              <a:rPr lang="ja-JP" altLang="en-US" sz="1400"/>
              <a:t>太陽電池の変換効率は</a:t>
            </a:r>
            <a:r>
              <a:rPr lang="en-US" altLang="ja-JP" sz="1400"/>
              <a:t>35</a:t>
            </a:r>
            <a:r>
              <a:rPr lang="ja-JP" altLang="en-US" sz="1400"/>
              <a:t>％という高い値でした。</a:t>
            </a:r>
          </a:p>
        </p:txBody>
      </p:sp>
    </p:spTree>
    <p:extLst>
      <p:ext uri="{BB962C8B-B14F-4D97-AF65-F5344CB8AC3E}">
        <p14:creationId xmlns:p14="http://schemas.microsoft.com/office/powerpoint/2010/main" val="1188106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75" y="283780"/>
            <a:ext cx="8268589" cy="5864773"/>
          </a:xfrm>
          <a:prstGeom prst="rect">
            <a:avLst/>
          </a:prstGeom>
        </p:spPr>
      </p:pic>
      <p:sp>
        <p:nvSpPr>
          <p:cNvPr id="4" name="タイトル 3"/>
          <p:cNvSpPr>
            <a:spLocks noGrp="1"/>
          </p:cNvSpPr>
          <p:nvPr>
            <p:ph type="title"/>
          </p:nvPr>
        </p:nvSpPr>
        <p:spPr>
          <a:xfrm>
            <a:off x="732015" y="4869357"/>
            <a:ext cx="7342310" cy="1254347"/>
          </a:xfrm>
          <a:solidFill>
            <a:srgbClr val="00B050"/>
          </a:solidFill>
        </p:spPr>
        <p:txBody>
          <a:bodyPr>
            <a:normAutofit/>
          </a:bodyPr>
          <a:lstStyle/>
          <a:p>
            <a:r>
              <a:rPr lang="ja-JP" altLang="en-US" sz="4000" dirty="0" smtClean="0">
                <a:solidFill>
                  <a:schemeClr val="bg1"/>
                </a:solidFill>
              </a:rPr>
              <a:t>普及しているシリコン系太陽電池</a:t>
            </a:r>
            <a:endParaRPr kumimoji="1" lang="ja-JP" altLang="en-US" sz="4000" dirty="0">
              <a:solidFill>
                <a:schemeClr val="bg1"/>
              </a:solidFill>
            </a:endParaRPr>
          </a:p>
        </p:txBody>
      </p:sp>
    </p:spTree>
    <p:extLst>
      <p:ext uri="{BB962C8B-B14F-4D97-AF65-F5344CB8AC3E}">
        <p14:creationId xmlns:p14="http://schemas.microsoft.com/office/powerpoint/2010/main" val="192476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8575" y="183971"/>
            <a:ext cx="7211682" cy="1325563"/>
          </a:xfrm>
        </p:spPr>
        <p:txBody>
          <a:bodyPr>
            <a:normAutofit/>
          </a:bodyPr>
          <a:lstStyle/>
          <a:p>
            <a:pPr algn="ctr"/>
            <a:r>
              <a:rPr kumimoji="1" lang="ja-JP" altLang="en-US" sz="3200" dirty="0" smtClean="0">
                <a:solidFill>
                  <a:srgbClr val="0033CC"/>
                </a:solidFill>
              </a:rPr>
              <a:t>光を電気に変えるのも電気を光に変えるのも半導体の結晶です</a:t>
            </a:r>
            <a:endParaRPr kumimoji="1" lang="ja-JP" altLang="en-US" sz="3200" dirty="0">
              <a:solidFill>
                <a:srgbClr val="0033CC"/>
              </a:solidFill>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5722" y="2691538"/>
            <a:ext cx="3615241" cy="349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55" y="1595319"/>
            <a:ext cx="220027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62" y="1419555"/>
            <a:ext cx="1890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コンテンツ プレースホルダー 10"/>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586017" y="3470040"/>
            <a:ext cx="3886200" cy="2546249"/>
          </a:xfrm>
        </p:spPr>
      </p:pic>
      <p:sp>
        <p:nvSpPr>
          <p:cNvPr id="3" name="テキスト ボックス 2"/>
          <p:cNvSpPr txBox="1"/>
          <p:nvPr/>
        </p:nvSpPr>
        <p:spPr>
          <a:xfrm>
            <a:off x="6883879" y="2812211"/>
            <a:ext cx="1744388" cy="369332"/>
          </a:xfrm>
          <a:prstGeom prst="rect">
            <a:avLst/>
          </a:prstGeom>
          <a:noFill/>
        </p:spPr>
        <p:txBody>
          <a:bodyPr wrap="none" rtlCol="0">
            <a:spAutoFit/>
          </a:bodyPr>
          <a:lstStyle/>
          <a:p>
            <a:r>
              <a:rPr kumimoji="1" lang="en-US" altLang="ja-JP" dirty="0" err="1" smtClean="0"/>
              <a:t>GaN</a:t>
            </a:r>
            <a:r>
              <a:rPr kumimoji="1" lang="ja-JP" altLang="en-US" dirty="0" smtClean="0"/>
              <a:t>単結晶基板</a:t>
            </a:r>
            <a:endParaRPr kumimoji="1" lang="ja-JP" altLang="en-US" dirty="0"/>
          </a:p>
        </p:txBody>
      </p:sp>
      <p:sp>
        <p:nvSpPr>
          <p:cNvPr id="4" name="テキスト ボックス 3"/>
          <p:cNvSpPr txBox="1"/>
          <p:nvPr/>
        </p:nvSpPr>
        <p:spPr>
          <a:xfrm>
            <a:off x="2527539" y="2536166"/>
            <a:ext cx="1035861" cy="369332"/>
          </a:xfrm>
          <a:prstGeom prst="rect">
            <a:avLst/>
          </a:prstGeom>
          <a:noFill/>
        </p:spPr>
        <p:txBody>
          <a:bodyPr wrap="none" rtlCol="0">
            <a:spAutoFit/>
          </a:bodyPr>
          <a:lstStyle/>
          <a:p>
            <a:r>
              <a:rPr kumimoji="1" lang="en-US" altLang="ja-JP" dirty="0" smtClean="0"/>
              <a:t>Si</a:t>
            </a:r>
            <a:r>
              <a:rPr kumimoji="1" lang="ja-JP" altLang="en-US" dirty="0" smtClean="0"/>
              <a:t>単結晶</a:t>
            </a:r>
            <a:endParaRPr kumimoji="1" lang="ja-JP" altLang="en-US" dirty="0"/>
          </a:p>
        </p:txBody>
      </p:sp>
      <p:sp>
        <p:nvSpPr>
          <p:cNvPr id="5" name="テキスト ボックス 4"/>
          <p:cNvSpPr txBox="1"/>
          <p:nvPr/>
        </p:nvSpPr>
        <p:spPr>
          <a:xfrm>
            <a:off x="7712015" y="5624423"/>
            <a:ext cx="537327" cy="369332"/>
          </a:xfrm>
          <a:prstGeom prst="rect">
            <a:avLst/>
          </a:prstGeom>
          <a:noFill/>
        </p:spPr>
        <p:txBody>
          <a:bodyPr wrap="none" rtlCol="0">
            <a:spAutoFit/>
          </a:bodyPr>
          <a:lstStyle/>
          <a:p>
            <a:r>
              <a:rPr kumimoji="1" lang="en-US" altLang="ja-JP" dirty="0" smtClean="0">
                <a:solidFill>
                  <a:schemeClr val="bg1"/>
                </a:solidFill>
              </a:rPr>
              <a:t>LED</a:t>
            </a:r>
            <a:endParaRPr kumimoji="1" lang="ja-JP" altLang="en-US" dirty="0">
              <a:solidFill>
                <a:schemeClr val="bg1"/>
              </a:solidFill>
            </a:endParaRPr>
          </a:p>
        </p:txBody>
      </p:sp>
      <p:sp>
        <p:nvSpPr>
          <p:cNvPr id="6" name="テキスト ボックス 5"/>
          <p:cNvSpPr txBox="1"/>
          <p:nvPr/>
        </p:nvSpPr>
        <p:spPr>
          <a:xfrm>
            <a:off x="690113" y="5822830"/>
            <a:ext cx="1107996" cy="369332"/>
          </a:xfrm>
          <a:prstGeom prst="rect">
            <a:avLst/>
          </a:prstGeom>
          <a:noFill/>
        </p:spPr>
        <p:txBody>
          <a:bodyPr wrap="none" rtlCol="0">
            <a:spAutoFit/>
          </a:bodyPr>
          <a:lstStyle/>
          <a:p>
            <a:r>
              <a:rPr kumimoji="1" lang="ja-JP" altLang="en-US" dirty="0" smtClean="0"/>
              <a:t>太陽電池</a:t>
            </a:r>
            <a:endParaRPr kumimoji="1" lang="ja-JP" altLang="en-US" dirty="0"/>
          </a:p>
        </p:txBody>
      </p:sp>
      <p:sp>
        <p:nvSpPr>
          <p:cNvPr id="7" name="テキスト ボックス 6"/>
          <p:cNvSpPr txBox="1"/>
          <p:nvPr/>
        </p:nvSpPr>
        <p:spPr>
          <a:xfrm>
            <a:off x="2648310" y="1570008"/>
            <a:ext cx="1386918" cy="461665"/>
          </a:xfrm>
          <a:prstGeom prst="rect">
            <a:avLst/>
          </a:prstGeom>
          <a:noFill/>
        </p:spPr>
        <p:txBody>
          <a:bodyPr wrap="none" rtlCol="0">
            <a:spAutoFit/>
          </a:bodyPr>
          <a:lstStyle/>
          <a:p>
            <a:r>
              <a:rPr kumimoji="1" lang="ja-JP" altLang="en-US" sz="2400" dirty="0" smtClean="0">
                <a:solidFill>
                  <a:srgbClr val="FF0000"/>
                </a:solidFill>
              </a:rPr>
              <a:t>光</a:t>
            </a:r>
            <a:r>
              <a:rPr kumimoji="1" lang="ja-JP" altLang="en-US" sz="2400" dirty="0" smtClean="0"/>
              <a:t>→</a:t>
            </a:r>
            <a:r>
              <a:rPr kumimoji="1" lang="ja-JP" altLang="en-US" sz="2400" dirty="0" smtClean="0">
                <a:solidFill>
                  <a:srgbClr val="0070C0"/>
                </a:solidFill>
              </a:rPr>
              <a:t>電気</a:t>
            </a:r>
            <a:endParaRPr kumimoji="1" lang="ja-JP" altLang="en-US" sz="2400" dirty="0">
              <a:solidFill>
                <a:srgbClr val="0070C0"/>
              </a:solidFill>
            </a:endParaRPr>
          </a:p>
        </p:txBody>
      </p:sp>
      <p:sp>
        <p:nvSpPr>
          <p:cNvPr id="12" name="テキスト ボックス 11"/>
          <p:cNvSpPr txBox="1"/>
          <p:nvPr/>
        </p:nvSpPr>
        <p:spPr>
          <a:xfrm>
            <a:off x="6944265" y="1636144"/>
            <a:ext cx="1457864" cy="461665"/>
          </a:xfrm>
          <a:prstGeom prst="rect">
            <a:avLst/>
          </a:prstGeom>
          <a:noFill/>
        </p:spPr>
        <p:txBody>
          <a:bodyPr wrap="square" rtlCol="0">
            <a:spAutoFit/>
          </a:bodyPr>
          <a:lstStyle/>
          <a:p>
            <a:r>
              <a:rPr lang="ja-JP" altLang="en-US" sz="2400" dirty="0" smtClean="0">
                <a:solidFill>
                  <a:srgbClr val="0070C0"/>
                </a:solidFill>
              </a:rPr>
              <a:t>電気</a:t>
            </a:r>
            <a:r>
              <a:rPr lang="ja-JP" altLang="en-US" sz="2400" dirty="0"/>
              <a:t>→</a:t>
            </a:r>
            <a:r>
              <a:rPr lang="ja-JP" altLang="en-US" sz="2400" dirty="0" smtClean="0">
                <a:solidFill>
                  <a:srgbClr val="FF0000"/>
                </a:solidFill>
              </a:rPr>
              <a:t>光</a:t>
            </a:r>
            <a:endParaRPr kumimoji="1" lang="ja-JP" altLang="en-US" sz="2400" dirty="0">
              <a:solidFill>
                <a:srgbClr val="0070C0"/>
              </a:solidFill>
            </a:endParaRPr>
          </a:p>
        </p:txBody>
      </p:sp>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5917" y="412470"/>
            <a:ext cx="1126040" cy="622137"/>
          </a:xfrm>
          <a:prstGeom prst="rect">
            <a:avLst/>
          </a:prstGeom>
        </p:spPr>
      </p:pic>
    </p:spTree>
    <p:extLst>
      <p:ext uri="{BB962C8B-B14F-4D97-AF65-F5344CB8AC3E}">
        <p14:creationId xmlns:p14="http://schemas.microsoft.com/office/powerpoint/2010/main" val="36078524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83" name="Group 7"/>
          <p:cNvGrpSpPr>
            <a:grpSpLocks/>
          </p:cNvGrpSpPr>
          <p:nvPr/>
        </p:nvGrpSpPr>
        <p:grpSpPr bwMode="auto">
          <a:xfrm>
            <a:off x="4506059" y="1916113"/>
            <a:ext cx="4637942" cy="3232150"/>
            <a:chOff x="3075" y="1207"/>
            <a:chExt cx="3165" cy="2036"/>
          </a:xfrm>
        </p:grpSpPr>
        <p:pic>
          <p:nvPicPr>
            <p:cNvPr id="75781" name="Picture 5" descr="crystal_solar_cell_proc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5" y="1207"/>
              <a:ext cx="3165" cy="2036"/>
            </a:xfrm>
            <a:prstGeom prst="rect">
              <a:avLst/>
            </a:prstGeom>
            <a:noFill/>
            <a:extLst>
              <a:ext uri="{909E8E84-426E-40DD-AFC4-6F175D3DCCD1}">
                <a14:hiddenFill xmlns:a14="http://schemas.microsoft.com/office/drawing/2010/main">
                  <a:solidFill>
                    <a:srgbClr val="FFFFFF"/>
                  </a:solidFill>
                </a14:hiddenFill>
              </a:ext>
            </a:extLst>
          </p:spPr>
        </p:pic>
        <p:sp>
          <p:nvSpPr>
            <p:cNvPr id="75782" name="Line 6"/>
            <p:cNvSpPr>
              <a:spLocks noChangeShapeType="1"/>
            </p:cNvSpPr>
            <p:nvPr/>
          </p:nvSpPr>
          <p:spPr bwMode="auto">
            <a:xfrm flipV="1">
              <a:off x="3755" y="2160"/>
              <a:ext cx="227"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75793" name="Picture 17" descr="cas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6124" y="4725144"/>
            <a:ext cx="1565031" cy="2025650"/>
          </a:xfrm>
          <a:prstGeom prst="rect">
            <a:avLst/>
          </a:prstGeom>
          <a:noFill/>
          <a:extLst>
            <a:ext uri="{909E8E84-426E-40DD-AFC4-6F175D3DCCD1}">
              <a14:hiddenFill xmlns:a14="http://schemas.microsoft.com/office/drawing/2010/main">
                <a:solidFill>
                  <a:srgbClr val="FFFFFF"/>
                </a:solidFill>
              </a14:hiddenFill>
            </a:ext>
          </a:extLst>
        </p:spPr>
      </p:pic>
      <p:sp>
        <p:nvSpPr>
          <p:cNvPr id="75778" name="Rectangle 2"/>
          <p:cNvSpPr>
            <a:spLocks noGrp="1"/>
          </p:cNvSpPr>
          <p:nvPr>
            <p:ph type="title"/>
          </p:nvPr>
        </p:nvSpPr>
        <p:spPr>
          <a:xfrm>
            <a:off x="384458" y="404664"/>
            <a:ext cx="6374743" cy="720080"/>
          </a:xfrm>
          <a:solidFill>
            <a:srgbClr val="7030A0"/>
          </a:solidFill>
        </p:spPr>
        <p:txBody>
          <a:bodyPr>
            <a:normAutofit fontScale="90000"/>
          </a:bodyPr>
          <a:lstStyle/>
          <a:p>
            <a:pPr algn="l"/>
            <a:r>
              <a:rPr lang="ja-JP" altLang="en-US" sz="4000" dirty="0" smtClean="0">
                <a:solidFill>
                  <a:schemeClr val="bg1"/>
                </a:solidFill>
              </a:rPr>
              <a:t>シリコン太陽電池ができるまで</a:t>
            </a:r>
          </a:p>
        </p:txBody>
      </p:sp>
      <p:sp>
        <p:nvSpPr>
          <p:cNvPr id="75779" name="Rectangle 3"/>
          <p:cNvSpPr>
            <a:spLocks noGrp="1"/>
          </p:cNvSpPr>
          <p:nvPr>
            <p:ph type="body" idx="1"/>
          </p:nvPr>
        </p:nvSpPr>
        <p:spPr>
          <a:xfrm>
            <a:off x="317989" y="1628800"/>
            <a:ext cx="4114800" cy="4637088"/>
          </a:xfrm>
        </p:spPr>
        <p:txBody>
          <a:bodyPr>
            <a:normAutofit fontScale="92500"/>
          </a:bodyPr>
          <a:lstStyle/>
          <a:p>
            <a:pPr marL="0" indent="0" algn="just">
              <a:lnSpc>
                <a:spcPct val="80000"/>
              </a:lnSpc>
              <a:buNone/>
            </a:pPr>
            <a:r>
              <a:rPr lang="ja-JP" altLang="en-US" sz="2400" dirty="0" smtClean="0">
                <a:solidFill>
                  <a:srgbClr val="FF0000"/>
                </a:solidFill>
                <a:latin typeface="+mn-ea"/>
              </a:rPr>
              <a:t>単結晶系</a:t>
            </a:r>
            <a:r>
              <a:rPr lang="ja-JP" altLang="en-US" sz="2400" dirty="0" smtClean="0">
                <a:solidFill>
                  <a:srgbClr val="000000"/>
                </a:solidFill>
                <a:latin typeface="+mn-ea"/>
              </a:rPr>
              <a:t>：単結晶インゴットをワイヤソーカッターなどでスライスしてウェハーに加工し、セル形成のプロセス（不純物の拡散によって</a:t>
            </a:r>
            <a:r>
              <a:rPr lang="en-US" altLang="ja-JP" sz="2400" dirty="0" err="1" smtClean="0">
                <a:solidFill>
                  <a:srgbClr val="000000"/>
                </a:solidFill>
                <a:latin typeface="+mn-ea"/>
              </a:rPr>
              <a:t>pn</a:t>
            </a:r>
            <a:r>
              <a:rPr lang="ja-JP" altLang="en-US" sz="2400" dirty="0" smtClean="0">
                <a:solidFill>
                  <a:srgbClr val="000000"/>
                </a:solidFill>
                <a:latin typeface="+mn-ea"/>
              </a:rPr>
              <a:t>接合を形成し、電極を形成するなど）に送ります。ウェハーの厚みは</a:t>
            </a:r>
            <a:r>
              <a:rPr lang="en-US" altLang="ja-JP" sz="2400" dirty="0" smtClean="0">
                <a:solidFill>
                  <a:srgbClr val="000000"/>
                </a:solidFill>
                <a:latin typeface="+mn-ea"/>
              </a:rPr>
              <a:t>0.2mm</a:t>
            </a:r>
            <a:r>
              <a:rPr lang="ja-JP" altLang="en-US" sz="2400" dirty="0" smtClean="0">
                <a:solidFill>
                  <a:srgbClr val="000000"/>
                </a:solidFill>
                <a:latin typeface="+mn-ea"/>
              </a:rPr>
              <a:t>程度です。</a:t>
            </a:r>
          </a:p>
          <a:p>
            <a:pPr marL="0" indent="0" algn="just">
              <a:lnSpc>
                <a:spcPct val="80000"/>
              </a:lnSpc>
              <a:buNone/>
            </a:pPr>
            <a:endParaRPr lang="en-US" altLang="ja-JP" sz="2400" dirty="0" smtClean="0">
              <a:solidFill>
                <a:srgbClr val="008000"/>
              </a:solidFill>
              <a:latin typeface="+mn-ea"/>
            </a:endParaRPr>
          </a:p>
          <a:p>
            <a:pPr marL="0" indent="0" algn="just">
              <a:lnSpc>
                <a:spcPct val="80000"/>
              </a:lnSpc>
              <a:buNone/>
            </a:pPr>
            <a:r>
              <a:rPr lang="ja-JP" altLang="en-US" sz="2400" dirty="0" smtClean="0">
                <a:solidFill>
                  <a:srgbClr val="008000"/>
                </a:solidFill>
                <a:latin typeface="+mn-ea"/>
              </a:rPr>
              <a:t>多結晶系</a:t>
            </a:r>
            <a:r>
              <a:rPr lang="ja-JP" altLang="en-US" sz="2400" dirty="0" smtClean="0">
                <a:solidFill>
                  <a:srgbClr val="000000"/>
                </a:solidFill>
                <a:latin typeface="+mn-ea"/>
              </a:rPr>
              <a:t>：単結晶インゴットの両端部や切断くずを再融解して固化した多結晶インゴット（いわばシリコンの鋳物）をスライスしてウェハーに加工し、太陽電池セルに仕上げます。ウェハーの厚みは</a:t>
            </a:r>
            <a:r>
              <a:rPr lang="en-US" altLang="ja-JP" sz="2400" dirty="0" smtClean="0">
                <a:solidFill>
                  <a:srgbClr val="000000"/>
                </a:solidFill>
                <a:latin typeface="+mn-ea"/>
              </a:rPr>
              <a:t>0.3mm</a:t>
            </a:r>
            <a:r>
              <a:rPr lang="ja-JP" altLang="en-US" sz="2400" dirty="0" smtClean="0">
                <a:solidFill>
                  <a:srgbClr val="000000"/>
                </a:solidFill>
                <a:latin typeface="+mn-ea"/>
              </a:rPr>
              <a:t>程度です</a:t>
            </a:r>
            <a:r>
              <a:rPr lang="ja-JP" altLang="en-US" sz="2400" dirty="0" smtClean="0">
                <a:solidFill>
                  <a:srgbClr val="000000"/>
                </a:solidFill>
                <a:latin typeface="Kozuka Gothic Pro R" charset="-128"/>
                <a:ea typeface="Kozuka Gothic Pro R" charset="-128"/>
              </a:rPr>
              <a:t>。</a:t>
            </a:r>
          </a:p>
        </p:txBody>
      </p:sp>
      <p:sp>
        <p:nvSpPr>
          <p:cNvPr id="75784" name="Text Box 8"/>
          <p:cNvSpPr txBox="1">
            <a:spLocks noChangeArrowheads="1"/>
          </p:cNvSpPr>
          <p:nvPr/>
        </p:nvSpPr>
        <p:spPr bwMode="auto">
          <a:xfrm>
            <a:off x="5303228" y="1484313"/>
            <a:ext cx="192698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solidFill>
                  <a:srgbClr val="FF0000"/>
                </a:solidFill>
              </a:rPr>
              <a:t>単結晶</a:t>
            </a:r>
            <a:r>
              <a:rPr lang="ja-JP" altLang="en-US" b="1"/>
              <a:t>インゴット</a:t>
            </a:r>
          </a:p>
        </p:txBody>
      </p:sp>
      <p:sp>
        <p:nvSpPr>
          <p:cNvPr id="75785" name="Line 9"/>
          <p:cNvSpPr>
            <a:spLocks noChangeShapeType="1"/>
          </p:cNvSpPr>
          <p:nvPr/>
        </p:nvSpPr>
        <p:spPr bwMode="auto">
          <a:xfrm flipH="1">
            <a:off x="5901105" y="1773238"/>
            <a:ext cx="26670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86" name="Text Box 10"/>
          <p:cNvSpPr txBox="1">
            <a:spLocks noChangeArrowheads="1"/>
          </p:cNvSpPr>
          <p:nvPr/>
        </p:nvSpPr>
        <p:spPr bwMode="auto">
          <a:xfrm>
            <a:off x="6167805" y="5157788"/>
            <a:ext cx="1861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solidFill>
                  <a:srgbClr val="008000"/>
                </a:solidFill>
              </a:rPr>
              <a:t>多結晶</a:t>
            </a:r>
            <a:r>
              <a:rPr lang="ja-JP" altLang="en-US" b="1"/>
              <a:t>インゴット</a:t>
            </a:r>
          </a:p>
        </p:txBody>
      </p:sp>
      <p:sp>
        <p:nvSpPr>
          <p:cNvPr id="75787" name="Line 11"/>
          <p:cNvSpPr>
            <a:spLocks noChangeShapeType="1"/>
          </p:cNvSpPr>
          <p:nvPr/>
        </p:nvSpPr>
        <p:spPr bwMode="auto">
          <a:xfrm>
            <a:off x="6233746" y="4652964"/>
            <a:ext cx="199292"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88" name="Text Box 12"/>
          <p:cNvSpPr txBox="1">
            <a:spLocks noChangeArrowheads="1"/>
          </p:cNvSpPr>
          <p:nvPr/>
        </p:nvSpPr>
        <p:spPr bwMode="auto">
          <a:xfrm>
            <a:off x="7142389" y="1557338"/>
            <a:ext cx="19912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b="1"/>
              <a:t>ワイヤソーカッター</a:t>
            </a:r>
          </a:p>
          <a:p>
            <a:pPr algn="ctr"/>
            <a:r>
              <a:rPr lang="ja-JP" altLang="en-US" b="1"/>
              <a:t>でスライス</a:t>
            </a:r>
          </a:p>
        </p:txBody>
      </p:sp>
      <p:sp>
        <p:nvSpPr>
          <p:cNvPr id="75789" name="Text Box 13"/>
          <p:cNvSpPr txBox="1">
            <a:spLocks noChangeArrowheads="1"/>
          </p:cNvSpPr>
          <p:nvPr/>
        </p:nvSpPr>
        <p:spPr bwMode="auto">
          <a:xfrm>
            <a:off x="6964974" y="3500438"/>
            <a:ext cx="1007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プロセス</a:t>
            </a:r>
          </a:p>
        </p:txBody>
      </p:sp>
      <p:sp>
        <p:nvSpPr>
          <p:cNvPr id="75790" name="Text Box 14"/>
          <p:cNvSpPr txBox="1">
            <a:spLocks noChangeArrowheads="1"/>
          </p:cNvSpPr>
          <p:nvPr/>
        </p:nvSpPr>
        <p:spPr bwMode="auto">
          <a:xfrm>
            <a:off x="7961436" y="3933826"/>
            <a:ext cx="1007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プロセス</a:t>
            </a:r>
          </a:p>
        </p:txBody>
      </p:sp>
      <p:sp>
        <p:nvSpPr>
          <p:cNvPr id="75791" name="Text Box 15"/>
          <p:cNvSpPr txBox="1">
            <a:spLocks noChangeArrowheads="1"/>
          </p:cNvSpPr>
          <p:nvPr/>
        </p:nvSpPr>
        <p:spPr bwMode="auto">
          <a:xfrm>
            <a:off x="5237285" y="4797425"/>
            <a:ext cx="681404"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t>鋳造工程</a:t>
            </a:r>
          </a:p>
        </p:txBody>
      </p:sp>
      <p:sp>
        <p:nvSpPr>
          <p:cNvPr id="75794" name="Line 18"/>
          <p:cNvSpPr>
            <a:spLocks noChangeShapeType="1"/>
          </p:cNvSpPr>
          <p:nvPr/>
        </p:nvSpPr>
        <p:spPr bwMode="auto">
          <a:xfrm flipV="1">
            <a:off x="5436577" y="5949950"/>
            <a:ext cx="398585"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5" name="Text Box 19"/>
          <p:cNvSpPr txBox="1">
            <a:spLocks noChangeArrowheads="1"/>
          </p:cNvSpPr>
          <p:nvPr/>
        </p:nvSpPr>
        <p:spPr bwMode="auto">
          <a:xfrm>
            <a:off x="5750169" y="5667375"/>
            <a:ext cx="19752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溶けたシリコンを</a:t>
            </a:r>
          </a:p>
          <a:p>
            <a:r>
              <a:rPr lang="ja-JP" altLang="en-US" b="1"/>
              <a:t>型に流し込み冷却</a:t>
            </a:r>
          </a:p>
        </p:txBody>
      </p:sp>
      <p:sp>
        <p:nvSpPr>
          <p:cNvPr id="75796" name="Text Box 20"/>
          <p:cNvSpPr txBox="1">
            <a:spLocks noChangeArrowheads="1"/>
          </p:cNvSpPr>
          <p:nvPr/>
        </p:nvSpPr>
        <p:spPr bwMode="auto">
          <a:xfrm>
            <a:off x="5883520" y="6396039"/>
            <a:ext cx="16385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solidFill>
                  <a:srgbClr val="FF0000"/>
                </a:solidFill>
              </a:rPr>
              <a:t>イラストはイメージです</a:t>
            </a:r>
          </a:p>
        </p:txBody>
      </p:sp>
      <p:sp>
        <p:nvSpPr>
          <p:cNvPr id="75797" name="Text Box 21"/>
          <p:cNvSpPr txBox="1">
            <a:spLocks noChangeArrowheads="1"/>
          </p:cNvSpPr>
          <p:nvPr/>
        </p:nvSpPr>
        <p:spPr bwMode="auto">
          <a:xfrm>
            <a:off x="7943850" y="4946651"/>
            <a:ext cx="1114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0000FF"/>
                </a:solidFill>
              </a:rPr>
              <a:t>太陽電池</a:t>
            </a:r>
          </a:p>
        </p:txBody>
      </p:sp>
    </p:spTree>
    <p:extLst>
      <p:ext uri="{BB962C8B-B14F-4D97-AF65-F5344CB8AC3E}">
        <p14:creationId xmlns:p14="http://schemas.microsoft.com/office/powerpoint/2010/main" val="104045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451338" y="1628776"/>
            <a:ext cx="7618535" cy="4140201"/>
            <a:chOff x="326" y="1027"/>
            <a:chExt cx="5199" cy="2608"/>
          </a:xfrm>
        </p:grpSpPr>
        <p:sp>
          <p:nvSpPr>
            <p:cNvPr id="33796" name="Oval 3"/>
            <p:cNvSpPr>
              <a:spLocks noChangeArrowheads="1"/>
            </p:cNvSpPr>
            <p:nvPr/>
          </p:nvSpPr>
          <p:spPr bwMode="auto">
            <a:xfrm>
              <a:off x="5244" y="2236"/>
              <a:ext cx="249" cy="216"/>
            </a:xfrm>
            <a:prstGeom prst="ellipse">
              <a:avLst/>
            </a:prstGeom>
            <a:solidFill>
              <a:srgbClr val="FF0033"/>
            </a:solidFill>
            <a:ln w="12700">
              <a:solidFill>
                <a:schemeClr val="tx1"/>
              </a:solidFill>
              <a:round/>
              <a:headEnd/>
              <a:tailEnd/>
            </a:ln>
          </p:spPr>
          <p:txBody>
            <a:bodyPr wrap="none" anchor="ctr"/>
            <a:lstStyle/>
            <a:p>
              <a:endParaRPr lang="ja-JP" altLang="en-US">
                <a:solidFill>
                  <a:srgbClr val="000000"/>
                </a:solidFill>
                <a:latin typeface="Arial" pitchFamily="34" charset="0"/>
              </a:endParaRPr>
            </a:p>
          </p:txBody>
        </p:sp>
        <p:sp>
          <p:nvSpPr>
            <p:cNvPr id="33797" name="Oval 4"/>
            <p:cNvSpPr>
              <a:spLocks noChangeArrowheads="1"/>
            </p:cNvSpPr>
            <p:nvPr/>
          </p:nvSpPr>
          <p:spPr bwMode="auto">
            <a:xfrm>
              <a:off x="5184" y="1048"/>
              <a:ext cx="216" cy="184"/>
            </a:xfrm>
            <a:prstGeom prst="ellipse">
              <a:avLst/>
            </a:prstGeom>
            <a:solidFill>
              <a:schemeClr val="accent1"/>
            </a:solidFill>
            <a:ln w="25400">
              <a:solidFill>
                <a:schemeClr val="tx1"/>
              </a:solidFill>
              <a:round/>
              <a:headEnd/>
              <a:tailEnd/>
            </a:ln>
          </p:spPr>
          <p:txBody>
            <a:bodyPr wrap="none" anchor="ctr"/>
            <a:lstStyle/>
            <a:p>
              <a:endParaRPr lang="ja-JP" altLang="en-US">
                <a:solidFill>
                  <a:srgbClr val="000000"/>
                </a:solidFill>
                <a:latin typeface="Arial" pitchFamily="34" charset="0"/>
              </a:endParaRPr>
            </a:p>
          </p:txBody>
        </p:sp>
        <p:sp>
          <p:nvSpPr>
            <p:cNvPr id="33798" name="Arc 5"/>
            <p:cNvSpPr>
              <a:spLocks/>
            </p:cNvSpPr>
            <p:nvPr/>
          </p:nvSpPr>
          <p:spPr bwMode="auto">
            <a:xfrm>
              <a:off x="4481" y="1992"/>
              <a:ext cx="736" cy="3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42" name="Oval 6"/>
            <p:cNvSpPr>
              <a:spLocks noChangeArrowheads="1"/>
            </p:cNvSpPr>
            <p:nvPr/>
          </p:nvSpPr>
          <p:spPr bwMode="auto">
            <a:xfrm>
              <a:off x="2094" y="1190"/>
              <a:ext cx="2598" cy="1191"/>
            </a:xfrm>
            <a:prstGeom prst="ellipse">
              <a:avLst/>
            </a:prstGeom>
            <a:gradFill rotWithShape="0">
              <a:gsLst>
                <a:gs pos="0">
                  <a:schemeClr val="bg2"/>
                </a:gs>
                <a:gs pos="100000">
                  <a:schemeClr val="bg2">
                    <a:gamma/>
                    <a:tint val="70196"/>
                    <a:invGamma/>
                  </a:schemeClr>
                </a:gs>
              </a:gsLst>
              <a:lin ang="0" scaled="1"/>
            </a:gradFill>
            <a:ln w="25400">
              <a:solidFill>
                <a:schemeClr val="tx1"/>
              </a:solidFill>
              <a:round/>
              <a:headEnd/>
              <a:tailEnd/>
            </a:ln>
            <a:effectLst/>
          </p:spPr>
          <p:txBody>
            <a:bodyPr wrap="none" anchor="ctr"/>
            <a:lstStyle/>
            <a:p>
              <a:pPr>
                <a:defRPr/>
              </a:pPr>
              <a:endParaRPr lang="ja-JP" altLang="en-US">
                <a:solidFill>
                  <a:srgbClr val="000000"/>
                </a:solidFill>
                <a:latin typeface="Arial" charset="0"/>
                <a:ea typeface="ＭＳ Ｐゴシック" charset="-128"/>
              </a:endParaRPr>
            </a:p>
          </p:txBody>
        </p:sp>
        <p:sp>
          <p:nvSpPr>
            <p:cNvPr id="33800" name="Oval 7"/>
            <p:cNvSpPr>
              <a:spLocks noChangeArrowheads="1"/>
            </p:cNvSpPr>
            <p:nvPr/>
          </p:nvSpPr>
          <p:spPr bwMode="auto">
            <a:xfrm>
              <a:off x="2109" y="1102"/>
              <a:ext cx="2598" cy="1192"/>
            </a:xfrm>
            <a:prstGeom prst="ellipse">
              <a:avLst/>
            </a:prstGeom>
            <a:pattFill prst="dkUpDiag">
              <a:fgClr>
                <a:srgbClr val="0066FF"/>
              </a:fgClr>
              <a:bgClr>
                <a:schemeClr val="bg1"/>
              </a:bgClr>
            </a:pattFill>
            <a:ln w="25400">
              <a:solidFill>
                <a:schemeClr val="tx1"/>
              </a:solidFill>
              <a:round/>
              <a:headEnd/>
              <a:tailEnd/>
            </a:ln>
          </p:spPr>
          <p:txBody>
            <a:bodyPr wrap="none" anchor="ctr"/>
            <a:lstStyle/>
            <a:p>
              <a:endParaRPr lang="ja-JP" altLang="en-US">
                <a:solidFill>
                  <a:srgbClr val="000000"/>
                </a:solidFill>
                <a:latin typeface="Arial" pitchFamily="34" charset="0"/>
              </a:endParaRPr>
            </a:p>
          </p:txBody>
        </p:sp>
        <p:sp>
          <p:nvSpPr>
            <p:cNvPr id="33801" name="Freeform 8"/>
            <p:cNvSpPr>
              <a:spLocks/>
            </p:cNvSpPr>
            <p:nvPr/>
          </p:nvSpPr>
          <p:spPr bwMode="auto">
            <a:xfrm>
              <a:off x="2559" y="1221"/>
              <a:ext cx="286" cy="1027"/>
            </a:xfrm>
            <a:custGeom>
              <a:avLst/>
              <a:gdLst>
                <a:gd name="T0" fmla="*/ 0 w 286"/>
                <a:gd name="T1" fmla="*/ 23 h 1027"/>
                <a:gd name="T2" fmla="*/ 221 w 286"/>
                <a:gd name="T3" fmla="*/ 1010 h 1027"/>
                <a:gd name="T4" fmla="*/ 285 w 286"/>
                <a:gd name="T5" fmla="*/ 1026 h 1027"/>
                <a:gd name="T6" fmla="*/ 40 w 286"/>
                <a:gd name="T7" fmla="*/ 0 h 1027"/>
                <a:gd name="T8" fmla="*/ 0 w 286"/>
                <a:gd name="T9" fmla="*/ 23 h 1027"/>
                <a:gd name="T10" fmla="*/ 0 60000 65536"/>
                <a:gd name="T11" fmla="*/ 0 60000 65536"/>
                <a:gd name="T12" fmla="*/ 0 60000 65536"/>
                <a:gd name="T13" fmla="*/ 0 60000 65536"/>
                <a:gd name="T14" fmla="*/ 0 60000 65536"/>
                <a:gd name="T15" fmla="*/ 0 w 286"/>
                <a:gd name="T16" fmla="*/ 0 h 1027"/>
                <a:gd name="T17" fmla="*/ 286 w 286"/>
                <a:gd name="T18" fmla="*/ 1027 h 1027"/>
              </a:gdLst>
              <a:ahLst/>
              <a:cxnLst>
                <a:cxn ang="T10">
                  <a:pos x="T0" y="T1"/>
                </a:cxn>
                <a:cxn ang="T11">
                  <a:pos x="T2" y="T3"/>
                </a:cxn>
                <a:cxn ang="T12">
                  <a:pos x="T4" y="T5"/>
                </a:cxn>
                <a:cxn ang="T13">
                  <a:pos x="T6" y="T7"/>
                </a:cxn>
                <a:cxn ang="T14">
                  <a:pos x="T8" y="T9"/>
                </a:cxn>
              </a:cxnLst>
              <a:rect l="T15" t="T16" r="T17" b="T18"/>
              <a:pathLst>
                <a:path w="286" h="1027">
                  <a:moveTo>
                    <a:pt x="0" y="23"/>
                  </a:moveTo>
                  <a:lnTo>
                    <a:pt x="221" y="1010"/>
                  </a:lnTo>
                  <a:lnTo>
                    <a:pt x="285" y="1026"/>
                  </a:lnTo>
                  <a:lnTo>
                    <a:pt x="40" y="0"/>
                  </a:lnTo>
                  <a:lnTo>
                    <a:pt x="0" y="23"/>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2" name="Freeform 9"/>
            <p:cNvSpPr>
              <a:spLocks/>
            </p:cNvSpPr>
            <p:nvPr/>
          </p:nvSpPr>
          <p:spPr bwMode="auto">
            <a:xfrm>
              <a:off x="2299" y="1347"/>
              <a:ext cx="230" cy="798"/>
            </a:xfrm>
            <a:custGeom>
              <a:avLst/>
              <a:gdLst>
                <a:gd name="T0" fmla="*/ 0 w 230"/>
                <a:gd name="T1" fmla="*/ 24 h 798"/>
                <a:gd name="T2" fmla="*/ 174 w 230"/>
                <a:gd name="T3" fmla="*/ 781 h 798"/>
                <a:gd name="T4" fmla="*/ 229 w 230"/>
                <a:gd name="T5" fmla="*/ 797 h 798"/>
                <a:gd name="T6" fmla="*/ 47 w 230"/>
                <a:gd name="T7" fmla="*/ 0 h 798"/>
                <a:gd name="T8" fmla="*/ 0 w 230"/>
                <a:gd name="T9" fmla="*/ 24 h 798"/>
                <a:gd name="T10" fmla="*/ 0 60000 65536"/>
                <a:gd name="T11" fmla="*/ 0 60000 65536"/>
                <a:gd name="T12" fmla="*/ 0 60000 65536"/>
                <a:gd name="T13" fmla="*/ 0 60000 65536"/>
                <a:gd name="T14" fmla="*/ 0 60000 65536"/>
                <a:gd name="T15" fmla="*/ 0 w 230"/>
                <a:gd name="T16" fmla="*/ 0 h 798"/>
                <a:gd name="T17" fmla="*/ 230 w 230"/>
                <a:gd name="T18" fmla="*/ 798 h 798"/>
              </a:gdLst>
              <a:ahLst/>
              <a:cxnLst>
                <a:cxn ang="T10">
                  <a:pos x="T0" y="T1"/>
                </a:cxn>
                <a:cxn ang="T11">
                  <a:pos x="T2" y="T3"/>
                </a:cxn>
                <a:cxn ang="T12">
                  <a:pos x="T4" y="T5"/>
                </a:cxn>
                <a:cxn ang="T13">
                  <a:pos x="T6" y="T7"/>
                </a:cxn>
                <a:cxn ang="T14">
                  <a:pos x="T8" y="T9"/>
                </a:cxn>
              </a:cxnLst>
              <a:rect l="T15" t="T16" r="T17" b="T18"/>
              <a:pathLst>
                <a:path w="230" h="798">
                  <a:moveTo>
                    <a:pt x="0" y="24"/>
                  </a:moveTo>
                  <a:lnTo>
                    <a:pt x="174" y="781"/>
                  </a:lnTo>
                  <a:lnTo>
                    <a:pt x="229" y="797"/>
                  </a:lnTo>
                  <a:lnTo>
                    <a:pt x="47" y="0"/>
                  </a:lnTo>
                  <a:lnTo>
                    <a:pt x="0" y="24"/>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3" name="Freeform 10"/>
            <p:cNvSpPr>
              <a:spLocks/>
            </p:cNvSpPr>
            <p:nvPr/>
          </p:nvSpPr>
          <p:spPr bwMode="auto">
            <a:xfrm>
              <a:off x="2820" y="1150"/>
              <a:ext cx="356" cy="1153"/>
            </a:xfrm>
            <a:custGeom>
              <a:avLst/>
              <a:gdLst>
                <a:gd name="T0" fmla="*/ 0 w 356"/>
                <a:gd name="T1" fmla="*/ 16 h 1153"/>
                <a:gd name="T2" fmla="*/ 300 w 356"/>
                <a:gd name="T3" fmla="*/ 1144 h 1153"/>
                <a:gd name="T4" fmla="*/ 355 w 356"/>
                <a:gd name="T5" fmla="*/ 1152 h 1153"/>
                <a:gd name="T6" fmla="*/ 39 w 356"/>
                <a:gd name="T7" fmla="*/ 0 h 1153"/>
                <a:gd name="T8" fmla="*/ 0 w 356"/>
                <a:gd name="T9" fmla="*/ 16 h 1153"/>
                <a:gd name="T10" fmla="*/ 0 60000 65536"/>
                <a:gd name="T11" fmla="*/ 0 60000 65536"/>
                <a:gd name="T12" fmla="*/ 0 60000 65536"/>
                <a:gd name="T13" fmla="*/ 0 60000 65536"/>
                <a:gd name="T14" fmla="*/ 0 60000 65536"/>
                <a:gd name="T15" fmla="*/ 0 w 356"/>
                <a:gd name="T16" fmla="*/ 0 h 1153"/>
                <a:gd name="T17" fmla="*/ 356 w 356"/>
                <a:gd name="T18" fmla="*/ 1153 h 1153"/>
              </a:gdLst>
              <a:ahLst/>
              <a:cxnLst>
                <a:cxn ang="T10">
                  <a:pos x="T0" y="T1"/>
                </a:cxn>
                <a:cxn ang="T11">
                  <a:pos x="T2" y="T3"/>
                </a:cxn>
                <a:cxn ang="T12">
                  <a:pos x="T4" y="T5"/>
                </a:cxn>
                <a:cxn ang="T13">
                  <a:pos x="T6" y="T7"/>
                </a:cxn>
                <a:cxn ang="T14">
                  <a:pos x="T8" y="T9"/>
                </a:cxn>
              </a:cxnLst>
              <a:rect l="T15" t="T16" r="T17" b="T18"/>
              <a:pathLst>
                <a:path w="356" h="1153">
                  <a:moveTo>
                    <a:pt x="0" y="16"/>
                  </a:moveTo>
                  <a:lnTo>
                    <a:pt x="300" y="1144"/>
                  </a:lnTo>
                  <a:lnTo>
                    <a:pt x="355" y="1152"/>
                  </a:lnTo>
                  <a:lnTo>
                    <a:pt x="39" y="0"/>
                  </a:lnTo>
                  <a:lnTo>
                    <a:pt x="0" y="16"/>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4" name="Freeform 11"/>
            <p:cNvSpPr>
              <a:spLocks/>
            </p:cNvSpPr>
            <p:nvPr/>
          </p:nvSpPr>
          <p:spPr bwMode="auto">
            <a:xfrm>
              <a:off x="3088" y="1094"/>
              <a:ext cx="396" cy="1225"/>
            </a:xfrm>
            <a:custGeom>
              <a:avLst/>
              <a:gdLst>
                <a:gd name="T0" fmla="*/ 0 w 396"/>
                <a:gd name="T1" fmla="*/ 24 h 1225"/>
                <a:gd name="T2" fmla="*/ 348 w 396"/>
                <a:gd name="T3" fmla="*/ 1224 h 1225"/>
                <a:gd name="T4" fmla="*/ 395 w 396"/>
                <a:gd name="T5" fmla="*/ 1216 h 1225"/>
                <a:gd name="T6" fmla="*/ 32 w 396"/>
                <a:gd name="T7" fmla="*/ 0 h 1225"/>
                <a:gd name="T8" fmla="*/ 0 w 396"/>
                <a:gd name="T9" fmla="*/ 24 h 1225"/>
                <a:gd name="T10" fmla="*/ 0 60000 65536"/>
                <a:gd name="T11" fmla="*/ 0 60000 65536"/>
                <a:gd name="T12" fmla="*/ 0 60000 65536"/>
                <a:gd name="T13" fmla="*/ 0 60000 65536"/>
                <a:gd name="T14" fmla="*/ 0 60000 65536"/>
                <a:gd name="T15" fmla="*/ 0 w 396"/>
                <a:gd name="T16" fmla="*/ 0 h 1225"/>
                <a:gd name="T17" fmla="*/ 396 w 396"/>
                <a:gd name="T18" fmla="*/ 1225 h 1225"/>
              </a:gdLst>
              <a:ahLst/>
              <a:cxnLst>
                <a:cxn ang="T10">
                  <a:pos x="T0" y="T1"/>
                </a:cxn>
                <a:cxn ang="T11">
                  <a:pos x="T2" y="T3"/>
                </a:cxn>
                <a:cxn ang="T12">
                  <a:pos x="T4" y="T5"/>
                </a:cxn>
                <a:cxn ang="T13">
                  <a:pos x="T6" y="T7"/>
                </a:cxn>
                <a:cxn ang="T14">
                  <a:pos x="T8" y="T9"/>
                </a:cxn>
              </a:cxnLst>
              <a:rect l="T15" t="T16" r="T17" b="T18"/>
              <a:pathLst>
                <a:path w="396" h="1225">
                  <a:moveTo>
                    <a:pt x="0" y="24"/>
                  </a:moveTo>
                  <a:lnTo>
                    <a:pt x="348" y="1224"/>
                  </a:lnTo>
                  <a:lnTo>
                    <a:pt x="395" y="1216"/>
                  </a:lnTo>
                  <a:lnTo>
                    <a:pt x="32" y="0"/>
                  </a:lnTo>
                  <a:lnTo>
                    <a:pt x="0" y="24"/>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5" name="Freeform 12"/>
            <p:cNvSpPr>
              <a:spLocks/>
            </p:cNvSpPr>
            <p:nvPr/>
          </p:nvSpPr>
          <p:spPr bwMode="auto">
            <a:xfrm>
              <a:off x="3349" y="1087"/>
              <a:ext cx="467" cy="1192"/>
            </a:xfrm>
            <a:custGeom>
              <a:avLst/>
              <a:gdLst>
                <a:gd name="T0" fmla="*/ 0 w 467"/>
                <a:gd name="T1" fmla="*/ 15 h 1192"/>
                <a:gd name="T2" fmla="*/ 411 w 467"/>
                <a:gd name="T3" fmla="*/ 1191 h 1192"/>
                <a:gd name="T4" fmla="*/ 466 w 467"/>
                <a:gd name="T5" fmla="*/ 1183 h 1192"/>
                <a:gd name="T6" fmla="*/ 39 w 467"/>
                <a:gd name="T7" fmla="*/ 0 h 1192"/>
                <a:gd name="T8" fmla="*/ 0 w 467"/>
                <a:gd name="T9" fmla="*/ 15 h 1192"/>
                <a:gd name="T10" fmla="*/ 0 60000 65536"/>
                <a:gd name="T11" fmla="*/ 0 60000 65536"/>
                <a:gd name="T12" fmla="*/ 0 60000 65536"/>
                <a:gd name="T13" fmla="*/ 0 60000 65536"/>
                <a:gd name="T14" fmla="*/ 0 60000 65536"/>
                <a:gd name="T15" fmla="*/ 0 w 467"/>
                <a:gd name="T16" fmla="*/ 0 h 1192"/>
                <a:gd name="T17" fmla="*/ 467 w 467"/>
                <a:gd name="T18" fmla="*/ 1192 h 1192"/>
              </a:gdLst>
              <a:ahLst/>
              <a:cxnLst>
                <a:cxn ang="T10">
                  <a:pos x="T0" y="T1"/>
                </a:cxn>
                <a:cxn ang="T11">
                  <a:pos x="T2" y="T3"/>
                </a:cxn>
                <a:cxn ang="T12">
                  <a:pos x="T4" y="T5"/>
                </a:cxn>
                <a:cxn ang="T13">
                  <a:pos x="T6" y="T7"/>
                </a:cxn>
                <a:cxn ang="T14">
                  <a:pos x="T8" y="T9"/>
                </a:cxn>
              </a:cxnLst>
              <a:rect l="T15" t="T16" r="T17" b="T18"/>
              <a:pathLst>
                <a:path w="467" h="1192">
                  <a:moveTo>
                    <a:pt x="0" y="15"/>
                  </a:moveTo>
                  <a:lnTo>
                    <a:pt x="411" y="1191"/>
                  </a:lnTo>
                  <a:lnTo>
                    <a:pt x="466" y="1183"/>
                  </a:lnTo>
                  <a:lnTo>
                    <a:pt x="39" y="0"/>
                  </a:lnTo>
                  <a:lnTo>
                    <a:pt x="0" y="15"/>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6" name="Freeform 13"/>
            <p:cNvSpPr>
              <a:spLocks/>
            </p:cNvSpPr>
            <p:nvPr/>
          </p:nvSpPr>
          <p:spPr bwMode="auto">
            <a:xfrm>
              <a:off x="3634" y="1102"/>
              <a:ext cx="546" cy="1122"/>
            </a:xfrm>
            <a:custGeom>
              <a:avLst/>
              <a:gdLst>
                <a:gd name="T0" fmla="*/ 0 w 546"/>
                <a:gd name="T1" fmla="*/ 0 h 1122"/>
                <a:gd name="T2" fmla="*/ 506 w 546"/>
                <a:gd name="T3" fmla="*/ 1121 h 1122"/>
                <a:gd name="T4" fmla="*/ 545 w 546"/>
                <a:gd name="T5" fmla="*/ 1097 h 1122"/>
                <a:gd name="T6" fmla="*/ 40 w 546"/>
                <a:gd name="T7" fmla="*/ 0 h 1122"/>
                <a:gd name="T8" fmla="*/ 0 w 546"/>
                <a:gd name="T9" fmla="*/ 0 h 1122"/>
                <a:gd name="T10" fmla="*/ 0 60000 65536"/>
                <a:gd name="T11" fmla="*/ 0 60000 65536"/>
                <a:gd name="T12" fmla="*/ 0 60000 65536"/>
                <a:gd name="T13" fmla="*/ 0 60000 65536"/>
                <a:gd name="T14" fmla="*/ 0 60000 65536"/>
                <a:gd name="T15" fmla="*/ 0 w 546"/>
                <a:gd name="T16" fmla="*/ 0 h 1122"/>
                <a:gd name="T17" fmla="*/ 546 w 546"/>
                <a:gd name="T18" fmla="*/ 1122 h 1122"/>
              </a:gdLst>
              <a:ahLst/>
              <a:cxnLst>
                <a:cxn ang="T10">
                  <a:pos x="T0" y="T1"/>
                </a:cxn>
                <a:cxn ang="T11">
                  <a:pos x="T2" y="T3"/>
                </a:cxn>
                <a:cxn ang="T12">
                  <a:pos x="T4" y="T5"/>
                </a:cxn>
                <a:cxn ang="T13">
                  <a:pos x="T6" y="T7"/>
                </a:cxn>
                <a:cxn ang="T14">
                  <a:pos x="T8" y="T9"/>
                </a:cxn>
              </a:cxnLst>
              <a:rect l="T15" t="T16" r="T17" b="T18"/>
              <a:pathLst>
                <a:path w="546" h="1122">
                  <a:moveTo>
                    <a:pt x="0" y="0"/>
                  </a:moveTo>
                  <a:lnTo>
                    <a:pt x="506" y="1121"/>
                  </a:lnTo>
                  <a:lnTo>
                    <a:pt x="545" y="1097"/>
                  </a:lnTo>
                  <a:lnTo>
                    <a:pt x="40" y="0"/>
                  </a:lnTo>
                  <a:lnTo>
                    <a:pt x="0" y="0"/>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7" name="Freeform 14"/>
            <p:cNvSpPr>
              <a:spLocks/>
            </p:cNvSpPr>
            <p:nvPr/>
          </p:nvSpPr>
          <p:spPr bwMode="auto">
            <a:xfrm>
              <a:off x="3965" y="1150"/>
              <a:ext cx="530" cy="916"/>
            </a:xfrm>
            <a:custGeom>
              <a:avLst/>
              <a:gdLst>
                <a:gd name="T0" fmla="*/ 0 w 530"/>
                <a:gd name="T1" fmla="*/ 0 h 916"/>
                <a:gd name="T2" fmla="*/ 497 w 530"/>
                <a:gd name="T3" fmla="*/ 915 h 916"/>
                <a:gd name="T4" fmla="*/ 529 w 530"/>
                <a:gd name="T5" fmla="*/ 892 h 916"/>
                <a:gd name="T6" fmla="*/ 55 w 530"/>
                <a:gd name="T7" fmla="*/ 16 h 916"/>
                <a:gd name="T8" fmla="*/ 0 w 530"/>
                <a:gd name="T9" fmla="*/ 0 h 916"/>
                <a:gd name="T10" fmla="*/ 0 60000 65536"/>
                <a:gd name="T11" fmla="*/ 0 60000 65536"/>
                <a:gd name="T12" fmla="*/ 0 60000 65536"/>
                <a:gd name="T13" fmla="*/ 0 60000 65536"/>
                <a:gd name="T14" fmla="*/ 0 60000 65536"/>
                <a:gd name="T15" fmla="*/ 0 w 530"/>
                <a:gd name="T16" fmla="*/ 0 h 916"/>
                <a:gd name="T17" fmla="*/ 530 w 530"/>
                <a:gd name="T18" fmla="*/ 916 h 916"/>
              </a:gdLst>
              <a:ahLst/>
              <a:cxnLst>
                <a:cxn ang="T10">
                  <a:pos x="T0" y="T1"/>
                </a:cxn>
                <a:cxn ang="T11">
                  <a:pos x="T2" y="T3"/>
                </a:cxn>
                <a:cxn ang="T12">
                  <a:pos x="T4" y="T5"/>
                </a:cxn>
                <a:cxn ang="T13">
                  <a:pos x="T6" y="T7"/>
                </a:cxn>
                <a:cxn ang="T14">
                  <a:pos x="T8" y="T9"/>
                </a:cxn>
              </a:cxnLst>
              <a:rect l="T15" t="T16" r="T17" b="T18"/>
              <a:pathLst>
                <a:path w="530" h="916">
                  <a:moveTo>
                    <a:pt x="0" y="0"/>
                  </a:moveTo>
                  <a:lnTo>
                    <a:pt x="497" y="915"/>
                  </a:lnTo>
                  <a:lnTo>
                    <a:pt x="529" y="892"/>
                  </a:lnTo>
                  <a:lnTo>
                    <a:pt x="55" y="16"/>
                  </a:lnTo>
                  <a:lnTo>
                    <a:pt x="0" y="0"/>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8" name="Freeform 15"/>
            <p:cNvSpPr>
              <a:spLocks/>
            </p:cNvSpPr>
            <p:nvPr/>
          </p:nvSpPr>
          <p:spPr bwMode="auto">
            <a:xfrm>
              <a:off x="4328" y="1260"/>
              <a:ext cx="372" cy="593"/>
            </a:xfrm>
            <a:custGeom>
              <a:avLst/>
              <a:gdLst>
                <a:gd name="T0" fmla="*/ 0 w 372"/>
                <a:gd name="T1" fmla="*/ 0 h 593"/>
                <a:gd name="T2" fmla="*/ 347 w 372"/>
                <a:gd name="T3" fmla="*/ 592 h 593"/>
                <a:gd name="T4" fmla="*/ 371 w 372"/>
                <a:gd name="T5" fmla="*/ 553 h 593"/>
                <a:gd name="T6" fmla="*/ 55 w 372"/>
                <a:gd name="T7" fmla="*/ 24 h 593"/>
                <a:gd name="T8" fmla="*/ 0 w 372"/>
                <a:gd name="T9" fmla="*/ 0 h 593"/>
                <a:gd name="T10" fmla="*/ 0 60000 65536"/>
                <a:gd name="T11" fmla="*/ 0 60000 65536"/>
                <a:gd name="T12" fmla="*/ 0 60000 65536"/>
                <a:gd name="T13" fmla="*/ 0 60000 65536"/>
                <a:gd name="T14" fmla="*/ 0 60000 65536"/>
                <a:gd name="T15" fmla="*/ 0 w 372"/>
                <a:gd name="T16" fmla="*/ 0 h 593"/>
                <a:gd name="T17" fmla="*/ 372 w 372"/>
                <a:gd name="T18" fmla="*/ 593 h 593"/>
              </a:gdLst>
              <a:ahLst/>
              <a:cxnLst>
                <a:cxn ang="T10">
                  <a:pos x="T0" y="T1"/>
                </a:cxn>
                <a:cxn ang="T11">
                  <a:pos x="T2" y="T3"/>
                </a:cxn>
                <a:cxn ang="T12">
                  <a:pos x="T4" y="T5"/>
                </a:cxn>
                <a:cxn ang="T13">
                  <a:pos x="T6" y="T7"/>
                </a:cxn>
                <a:cxn ang="T14">
                  <a:pos x="T8" y="T9"/>
                </a:cxn>
              </a:cxnLst>
              <a:rect l="T15" t="T16" r="T17" b="T18"/>
              <a:pathLst>
                <a:path w="372" h="593">
                  <a:moveTo>
                    <a:pt x="0" y="0"/>
                  </a:moveTo>
                  <a:lnTo>
                    <a:pt x="347" y="592"/>
                  </a:lnTo>
                  <a:lnTo>
                    <a:pt x="371" y="553"/>
                  </a:lnTo>
                  <a:lnTo>
                    <a:pt x="55" y="24"/>
                  </a:lnTo>
                  <a:lnTo>
                    <a:pt x="0" y="0"/>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09" name="Line 16"/>
            <p:cNvSpPr>
              <a:spLocks noChangeShapeType="1"/>
            </p:cNvSpPr>
            <p:nvPr/>
          </p:nvSpPr>
          <p:spPr bwMode="auto">
            <a:xfrm flipH="1">
              <a:off x="1936" y="2136"/>
              <a:ext cx="450" cy="300"/>
            </a:xfrm>
            <a:prstGeom prst="line">
              <a:avLst/>
            </a:prstGeom>
            <a:noFill/>
            <a:ln w="1270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33810" name="Freeform 17"/>
            <p:cNvSpPr>
              <a:spLocks/>
            </p:cNvSpPr>
            <p:nvPr/>
          </p:nvSpPr>
          <p:spPr bwMode="auto">
            <a:xfrm>
              <a:off x="2323" y="1544"/>
              <a:ext cx="2330" cy="278"/>
            </a:xfrm>
            <a:custGeom>
              <a:avLst/>
              <a:gdLst>
                <a:gd name="T0" fmla="*/ 0 w 2330"/>
                <a:gd name="T1" fmla="*/ 277 h 278"/>
                <a:gd name="T2" fmla="*/ 2329 w 2330"/>
                <a:gd name="T3" fmla="*/ 71 h 278"/>
                <a:gd name="T4" fmla="*/ 2258 w 2330"/>
                <a:gd name="T5" fmla="*/ 0 h 278"/>
                <a:gd name="T6" fmla="*/ 0 w 2330"/>
                <a:gd name="T7" fmla="*/ 221 h 278"/>
                <a:gd name="T8" fmla="*/ 47 w 2330"/>
                <a:gd name="T9" fmla="*/ 269 h 278"/>
                <a:gd name="T10" fmla="*/ 0 60000 65536"/>
                <a:gd name="T11" fmla="*/ 0 60000 65536"/>
                <a:gd name="T12" fmla="*/ 0 60000 65536"/>
                <a:gd name="T13" fmla="*/ 0 60000 65536"/>
                <a:gd name="T14" fmla="*/ 0 60000 65536"/>
                <a:gd name="T15" fmla="*/ 0 w 2330"/>
                <a:gd name="T16" fmla="*/ 0 h 278"/>
                <a:gd name="T17" fmla="*/ 2330 w 2330"/>
                <a:gd name="T18" fmla="*/ 278 h 278"/>
              </a:gdLst>
              <a:ahLst/>
              <a:cxnLst>
                <a:cxn ang="T10">
                  <a:pos x="T0" y="T1"/>
                </a:cxn>
                <a:cxn ang="T11">
                  <a:pos x="T2" y="T3"/>
                </a:cxn>
                <a:cxn ang="T12">
                  <a:pos x="T4" y="T5"/>
                </a:cxn>
                <a:cxn ang="T13">
                  <a:pos x="T6" y="T7"/>
                </a:cxn>
                <a:cxn ang="T14">
                  <a:pos x="T8" y="T9"/>
                </a:cxn>
              </a:cxnLst>
              <a:rect l="T15" t="T16" r="T17" b="T18"/>
              <a:pathLst>
                <a:path w="2330" h="278">
                  <a:moveTo>
                    <a:pt x="0" y="277"/>
                  </a:moveTo>
                  <a:lnTo>
                    <a:pt x="2329" y="71"/>
                  </a:lnTo>
                  <a:lnTo>
                    <a:pt x="2258" y="0"/>
                  </a:lnTo>
                  <a:lnTo>
                    <a:pt x="0" y="221"/>
                  </a:lnTo>
                  <a:lnTo>
                    <a:pt x="47" y="269"/>
                  </a:lnTo>
                </a:path>
              </a:pathLst>
            </a:custGeom>
            <a:solidFill>
              <a:schemeClr val="bg1"/>
            </a:solidFill>
            <a:ln w="12700" cap="rnd" cmpd="sng">
              <a:solidFill>
                <a:schemeClr val="tx1"/>
              </a:solidFill>
              <a:prstDash val="solid"/>
              <a:round/>
              <a:headEnd type="none" w="sm" len="sm"/>
              <a:tailEnd type="none" w="sm" len="sm"/>
            </a:ln>
          </p:spPr>
          <p:txBody>
            <a:bodyPr/>
            <a:lstStyle/>
            <a:p>
              <a:endParaRPr lang="ja-JP" altLang="en-US"/>
            </a:p>
          </p:txBody>
        </p:sp>
        <p:sp>
          <p:nvSpPr>
            <p:cNvPr id="33811" name="Freeform 18"/>
            <p:cNvSpPr>
              <a:spLocks/>
            </p:cNvSpPr>
            <p:nvPr/>
          </p:nvSpPr>
          <p:spPr bwMode="auto">
            <a:xfrm>
              <a:off x="965" y="2294"/>
              <a:ext cx="1359" cy="546"/>
            </a:xfrm>
            <a:custGeom>
              <a:avLst/>
              <a:gdLst>
                <a:gd name="T0" fmla="*/ 0 w 1359"/>
                <a:gd name="T1" fmla="*/ 111 h 546"/>
                <a:gd name="T2" fmla="*/ 513 w 1359"/>
                <a:gd name="T3" fmla="*/ 0 h 546"/>
                <a:gd name="T4" fmla="*/ 1358 w 1359"/>
                <a:gd name="T5" fmla="*/ 363 h 546"/>
                <a:gd name="T6" fmla="*/ 742 w 1359"/>
                <a:gd name="T7" fmla="*/ 545 h 546"/>
                <a:gd name="T8" fmla="*/ 0 w 1359"/>
                <a:gd name="T9" fmla="*/ 111 h 546"/>
                <a:gd name="T10" fmla="*/ 0 60000 65536"/>
                <a:gd name="T11" fmla="*/ 0 60000 65536"/>
                <a:gd name="T12" fmla="*/ 0 60000 65536"/>
                <a:gd name="T13" fmla="*/ 0 60000 65536"/>
                <a:gd name="T14" fmla="*/ 0 60000 65536"/>
                <a:gd name="T15" fmla="*/ 0 w 1359"/>
                <a:gd name="T16" fmla="*/ 0 h 546"/>
                <a:gd name="T17" fmla="*/ 1359 w 1359"/>
                <a:gd name="T18" fmla="*/ 546 h 546"/>
              </a:gdLst>
              <a:ahLst/>
              <a:cxnLst>
                <a:cxn ang="T10">
                  <a:pos x="T0" y="T1"/>
                </a:cxn>
                <a:cxn ang="T11">
                  <a:pos x="T2" y="T3"/>
                </a:cxn>
                <a:cxn ang="T12">
                  <a:pos x="T4" y="T5"/>
                </a:cxn>
                <a:cxn ang="T13">
                  <a:pos x="T6" y="T7"/>
                </a:cxn>
                <a:cxn ang="T14">
                  <a:pos x="T8" y="T9"/>
                </a:cxn>
              </a:cxnLst>
              <a:rect l="T15" t="T16" r="T17" b="T18"/>
              <a:pathLst>
                <a:path w="1359" h="546">
                  <a:moveTo>
                    <a:pt x="0" y="111"/>
                  </a:moveTo>
                  <a:lnTo>
                    <a:pt x="513" y="0"/>
                  </a:lnTo>
                  <a:lnTo>
                    <a:pt x="1358" y="363"/>
                  </a:lnTo>
                  <a:lnTo>
                    <a:pt x="742" y="545"/>
                  </a:lnTo>
                  <a:lnTo>
                    <a:pt x="0" y="111"/>
                  </a:lnTo>
                </a:path>
              </a:pathLst>
            </a:custGeom>
            <a:pattFill prst="pct50">
              <a:fgClr>
                <a:srgbClr val="0066FF"/>
              </a:fgClr>
              <a:bgClr>
                <a:schemeClr val="bg1"/>
              </a:bgClr>
            </a:pattFill>
            <a:ln w="25400" cap="rnd" cmpd="sng">
              <a:solidFill>
                <a:schemeClr val="tx1"/>
              </a:solidFill>
              <a:prstDash val="solid"/>
              <a:round/>
              <a:headEnd/>
              <a:tailEnd/>
            </a:ln>
          </p:spPr>
          <p:txBody>
            <a:bodyPr/>
            <a:lstStyle/>
            <a:p>
              <a:endParaRPr lang="ja-JP" altLang="en-US"/>
            </a:p>
          </p:txBody>
        </p:sp>
        <p:sp>
          <p:nvSpPr>
            <p:cNvPr id="33812" name="Freeform 19"/>
            <p:cNvSpPr>
              <a:spLocks/>
            </p:cNvSpPr>
            <p:nvPr/>
          </p:nvSpPr>
          <p:spPr bwMode="auto">
            <a:xfrm>
              <a:off x="965" y="2420"/>
              <a:ext cx="735" cy="964"/>
            </a:xfrm>
            <a:custGeom>
              <a:avLst/>
              <a:gdLst>
                <a:gd name="T0" fmla="*/ 0 w 735"/>
                <a:gd name="T1" fmla="*/ 0 h 964"/>
                <a:gd name="T2" fmla="*/ 0 w 735"/>
                <a:gd name="T3" fmla="*/ 474 h 964"/>
                <a:gd name="T4" fmla="*/ 734 w 735"/>
                <a:gd name="T5" fmla="*/ 963 h 964"/>
                <a:gd name="T6" fmla="*/ 734 w 735"/>
                <a:gd name="T7" fmla="*/ 435 h 964"/>
                <a:gd name="T8" fmla="*/ 0 w 735"/>
                <a:gd name="T9" fmla="*/ 0 h 964"/>
                <a:gd name="T10" fmla="*/ 0 60000 65536"/>
                <a:gd name="T11" fmla="*/ 0 60000 65536"/>
                <a:gd name="T12" fmla="*/ 0 60000 65536"/>
                <a:gd name="T13" fmla="*/ 0 60000 65536"/>
                <a:gd name="T14" fmla="*/ 0 60000 65536"/>
                <a:gd name="T15" fmla="*/ 0 w 735"/>
                <a:gd name="T16" fmla="*/ 0 h 964"/>
                <a:gd name="T17" fmla="*/ 735 w 735"/>
                <a:gd name="T18" fmla="*/ 964 h 964"/>
              </a:gdLst>
              <a:ahLst/>
              <a:cxnLst>
                <a:cxn ang="T10">
                  <a:pos x="T0" y="T1"/>
                </a:cxn>
                <a:cxn ang="T11">
                  <a:pos x="T2" y="T3"/>
                </a:cxn>
                <a:cxn ang="T12">
                  <a:pos x="T4" y="T5"/>
                </a:cxn>
                <a:cxn ang="T13">
                  <a:pos x="T6" y="T7"/>
                </a:cxn>
                <a:cxn ang="T14">
                  <a:pos x="T8" y="T9"/>
                </a:cxn>
              </a:cxnLst>
              <a:rect l="T15" t="T16" r="T17" b="T18"/>
              <a:pathLst>
                <a:path w="735" h="964">
                  <a:moveTo>
                    <a:pt x="0" y="0"/>
                  </a:moveTo>
                  <a:lnTo>
                    <a:pt x="0" y="474"/>
                  </a:lnTo>
                  <a:lnTo>
                    <a:pt x="734" y="963"/>
                  </a:lnTo>
                  <a:lnTo>
                    <a:pt x="734" y="435"/>
                  </a:lnTo>
                  <a:lnTo>
                    <a:pt x="0" y="0"/>
                  </a:lnTo>
                </a:path>
              </a:pathLst>
            </a:custGeom>
            <a:solidFill>
              <a:srgbClr val="808080"/>
            </a:solidFill>
            <a:ln w="12700" cap="rnd" cmpd="sng">
              <a:solidFill>
                <a:schemeClr val="tx1"/>
              </a:solidFill>
              <a:prstDash val="solid"/>
              <a:round/>
              <a:headEnd/>
              <a:tailEnd/>
            </a:ln>
          </p:spPr>
          <p:txBody>
            <a:bodyPr/>
            <a:lstStyle/>
            <a:p>
              <a:endParaRPr lang="ja-JP" altLang="en-US"/>
            </a:p>
          </p:txBody>
        </p:sp>
        <p:sp>
          <p:nvSpPr>
            <p:cNvPr id="33813" name="Freeform 20"/>
            <p:cNvSpPr>
              <a:spLocks/>
            </p:cNvSpPr>
            <p:nvPr/>
          </p:nvSpPr>
          <p:spPr bwMode="auto">
            <a:xfrm>
              <a:off x="1699" y="2665"/>
              <a:ext cx="617" cy="719"/>
            </a:xfrm>
            <a:custGeom>
              <a:avLst/>
              <a:gdLst>
                <a:gd name="T0" fmla="*/ 0 w 617"/>
                <a:gd name="T1" fmla="*/ 190 h 719"/>
                <a:gd name="T2" fmla="*/ 616 w 617"/>
                <a:gd name="T3" fmla="*/ 0 h 719"/>
                <a:gd name="T4" fmla="*/ 616 w 617"/>
                <a:gd name="T5" fmla="*/ 529 h 719"/>
                <a:gd name="T6" fmla="*/ 8 w 617"/>
                <a:gd name="T7" fmla="*/ 718 h 719"/>
                <a:gd name="T8" fmla="*/ 0 w 617"/>
                <a:gd name="T9" fmla="*/ 190 h 719"/>
                <a:gd name="T10" fmla="*/ 0 60000 65536"/>
                <a:gd name="T11" fmla="*/ 0 60000 65536"/>
                <a:gd name="T12" fmla="*/ 0 60000 65536"/>
                <a:gd name="T13" fmla="*/ 0 60000 65536"/>
                <a:gd name="T14" fmla="*/ 0 60000 65536"/>
                <a:gd name="T15" fmla="*/ 0 w 617"/>
                <a:gd name="T16" fmla="*/ 0 h 719"/>
                <a:gd name="T17" fmla="*/ 617 w 617"/>
                <a:gd name="T18" fmla="*/ 719 h 719"/>
              </a:gdLst>
              <a:ahLst/>
              <a:cxnLst>
                <a:cxn ang="T10">
                  <a:pos x="T0" y="T1"/>
                </a:cxn>
                <a:cxn ang="T11">
                  <a:pos x="T2" y="T3"/>
                </a:cxn>
                <a:cxn ang="T12">
                  <a:pos x="T4" y="T5"/>
                </a:cxn>
                <a:cxn ang="T13">
                  <a:pos x="T6" y="T7"/>
                </a:cxn>
                <a:cxn ang="T14">
                  <a:pos x="T8" y="T9"/>
                </a:cxn>
              </a:cxnLst>
              <a:rect l="T15" t="T16" r="T17" b="T18"/>
              <a:pathLst>
                <a:path w="617" h="719">
                  <a:moveTo>
                    <a:pt x="0" y="190"/>
                  </a:moveTo>
                  <a:lnTo>
                    <a:pt x="616" y="0"/>
                  </a:lnTo>
                  <a:lnTo>
                    <a:pt x="616" y="529"/>
                  </a:lnTo>
                  <a:lnTo>
                    <a:pt x="8" y="718"/>
                  </a:lnTo>
                  <a:lnTo>
                    <a:pt x="0" y="190"/>
                  </a:lnTo>
                </a:path>
              </a:pathLst>
            </a:custGeom>
            <a:solidFill>
              <a:srgbClr val="808080">
                <a:alpha val="49001"/>
              </a:srgbClr>
            </a:solidFill>
            <a:ln w="12700" cap="rnd" cmpd="sng">
              <a:solidFill>
                <a:schemeClr val="tx1"/>
              </a:solidFill>
              <a:prstDash val="solid"/>
              <a:round/>
              <a:headEnd/>
              <a:tailEnd/>
            </a:ln>
          </p:spPr>
          <p:txBody>
            <a:bodyPr/>
            <a:lstStyle/>
            <a:p>
              <a:endParaRPr lang="ja-JP" altLang="en-US"/>
            </a:p>
          </p:txBody>
        </p:sp>
        <p:sp>
          <p:nvSpPr>
            <p:cNvPr id="33814" name="Freeform 21"/>
            <p:cNvSpPr>
              <a:spLocks/>
            </p:cNvSpPr>
            <p:nvPr/>
          </p:nvSpPr>
          <p:spPr bwMode="auto">
            <a:xfrm>
              <a:off x="965" y="2547"/>
              <a:ext cx="1366" cy="490"/>
            </a:xfrm>
            <a:custGeom>
              <a:avLst/>
              <a:gdLst>
                <a:gd name="T0" fmla="*/ 0 w 1366"/>
                <a:gd name="T1" fmla="*/ 39 h 490"/>
                <a:gd name="T2" fmla="*/ 734 w 1366"/>
                <a:gd name="T3" fmla="*/ 489 h 490"/>
                <a:gd name="T4" fmla="*/ 1358 w 1366"/>
                <a:gd name="T5" fmla="*/ 308 h 490"/>
                <a:gd name="T6" fmla="*/ 1365 w 1366"/>
                <a:gd name="T7" fmla="*/ 260 h 490"/>
                <a:gd name="T8" fmla="*/ 734 w 1366"/>
                <a:gd name="T9" fmla="*/ 434 h 490"/>
                <a:gd name="T10" fmla="*/ 0 w 1366"/>
                <a:gd name="T11" fmla="*/ 0 h 490"/>
                <a:gd name="T12" fmla="*/ 0 w 1366"/>
                <a:gd name="T13" fmla="*/ 39 h 490"/>
                <a:gd name="T14" fmla="*/ 0 60000 65536"/>
                <a:gd name="T15" fmla="*/ 0 60000 65536"/>
                <a:gd name="T16" fmla="*/ 0 60000 65536"/>
                <a:gd name="T17" fmla="*/ 0 60000 65536"/>
                <a:gd name="T18" fmla="*/ 0 60000 65536"/>
                <a:gd name="T19" fmla="*/ 0 60000 65536"/>
                <a:gd name="T20" fmla="*/ 0 60000 65536"/>
                <a:gd name="T21" fmla="*/ 0 w 1366"/>
                <a:gd name="T22" fmla="*/ 0 h 490"/>
                <a:gd name="T23" fmla="*/ 1366 w 1366"/>
                <a:gd name="T24" fmla="*/ 490 h 4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90">
                  <a:moveTo>
                    <a:pt x="0" y="39"/>
                  </a:moveTo>
                  <a:lnTo>
                    <a:pt x="734" y="489"/>
                  </a:lnTo>
                  <a:lnTo>
                    <a:pt x="1358" y="308"/>
                  </a:lnTo>
                  <a:lnTo>
                    <a:pt x="1365" y="260"/>
                  </a:lnTo>
                  <a:lnTo>
                    <a:pt x="734" y="434"/>
                  </a:lnTo>
                  <a:lnTo>
                    <a:pt x="0" y="0"/>
                  </a:lnTo>
                  <a:lnTo>
                    <a:pt x="0" y="39"/>
                  </a:lnTo>
                </a:path>
              </a:pathLst>
            </a:custGeom>
            <a:pattFill prst="pct70">
              <a:fgClr>
                <a:schemeClr val="bg2"/>
              </a:fgClr>
              <a:bgClr>
                <a:schemeClr val="bg1"/>
              </a:bgClr>
            </a:pattFill>
            <a:ln w="9525" cap="rnd">
              <a:solidFill>
                <a:schemeClr val="tx1"/>
              </a:solidFill>
              <a:round/>
              <a:headEnd/>
              <a:tailEnd/>
            </a:ln>
          </p:spPr>
          <p:txBody>
            <a:bodyPr/>
            <a:lstStyle/>
            <a:p>
              <a:endParaRPr lang="ja-JP" altLang="en-US"/>
            </a:p>
          </p:txBody>
        </p:sp>
        <p:sp>
          <p:nvSpPr>
            <p:cNvPr id="33815" name="Line 22"/>
            <p:cNvSpPr>
              <a:spLocks noChangeShapeType="1"/>
            </p:cNvSpPr>
            <p:nvPr/>
          </p:nvSpPr>
          <p:spPr bwMode="auto">
            <a:xfrm flipV="1">
              <a:off x="2212" y="2728"/>
              <a:ext cx="529" cy="4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16" name="Line 23"/>
            <p:cNvSpPr>
              <a:spLocks noChangeShapeType="1"/>
            </p:cNvSpPr>
            <p:nvPr/>
          </p:nvSpPr>
          <p:spPr bwMode="auto">
            <a:xfrm>
              <a:off x="870" y="1797"/>
              <a:ext cx="229" cy="60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17" name="Rectangle 24"/>
            <p:cNvSpPr>
              <a:spLocks noChangeArrowheads="1"/>
            </p:cNvSpPr>
            <p:nvPr/>
          </p:nvSpPr>
          <p:spPr bwMode="auto">
            <a:xfrm>
              <a:off x="359" y="1292"/>
              <a:ext cx="1199"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400" dirty="0">
                  <a:latin typeface="Times New Roman" pitchFamily="18" charset="0"/>
                </a:rPr>
                <a:t>反射防止</a:t>
              </a:r>
            </a:p>
            <a:p>
              <a:r>
                <a:rPr lang="ja-JP" altLang="en-US" sz="2400" dirty="0">
                  <a:latin typeface="Times New Roman" pitchFamily="18" charset="0"/>
                </a:rPr>
                <a:t>コーティング</a:t>
              </a:r>
            </a:p>
          </p:txBody>
        </p:sp>
        <p:sp>
          <p:nvSpPr>
            <p:cNvPr id="33818" name="Rectangle 25"/>
            <p:cNvSpPr>
              <a:spLocks noChangeArrowheads="1"/>
            </p:cNvSpPr>
            <p:nvPr/>
          </p:nvSpPr>
          <p:spPr bwMode="auto">
            <a:xfrm>
              <a:off x="2754" y="2590"/>
              <a:ext cx="10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altLang="ja-JP" sz="2400">
                  <a:latin typeface="Times New Roman" pitchFamily="18" charset="0"/>
                </a:rPr>
                <a:t>n</a:t>
              </a:r>
              <a:r>
                <a:rPr lang="ja-JP" altLang="en-US" sz="2400">
                  <a:latin typeface="Times New Roman" pitchFamily="18" charset="0"/>
                </a:rPr>
                <a:t>型半導体</a:t>
              </a:r>
            </a:p>
          </p:txBody>
        </p:sp>
        <p:sp>
          <p:nvSpPr>
            <p:cNvPr id="33819" name="Line 26"/>
            <p:cNvSpPr>
              <a:spLocks noChangeShapeType="1"/>
            </p:cNvSpPr>
            <p:nvPr/>
          </p:nvSpPr>
          <p:spPr bwMode="auto">
            <a:xfrm>
              <a:off x="2220" y="3028"/>
              <a:ext cx="584" cy="7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20" name="Rectangle 27"/>
            <p:cNvSpPr>
              <a:spLocks noChangeArrowheads="1"/>
            </p:cNvSpPr>
            <p:nvPr/>
          </p:nvSpPr>
          <p:spPr bwMode="auto">
            <a:xfrm>
              <a:off x="2778" y="2968"/>
              <a:ext cx="10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altLang="ja-JP" sz="2400">
                  <a:latin typeface="Times New Roman" pitchFamily="18" charset="0"/>
                </a:rPr>
                <a:t>p</a:t>
              </a:r>
              <a:r>
                <a:rPr lang="ja-JP" altLang="en-US" sz="2400">
                  <a:latin typeface="Times New Roman" pitchFamily="18" charset="0"/>
                </a:rPr>
                <a:t>型半導体</a:t>
              </a:r>
            </a:p>
          </p:txBody>
        </p:sp>
        <p:sp>
          <p:nvSpPr>
            <p:cNvPr id="33821" name="Line 28"/>
            <p:cNvSpPr>
              <a:spLocks noChangeShapeType="1"/>
            </p:cNvSpPr>
            <p:nvPr/>
          </p:nvSpPr>
          <p:spPr bwMode="auto">
            <a:xfrm>
              <a:off x="965" y="2602"/>
              <a:ext cx="742" cy="44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22" name="Line 29"/>
            <p:cNvSpPr>
              <a:spLocks noChangeShapeType="1"/>
            </p:cNvSpPr>
            <p:nvPr/>
          </p:nvSpPr>
          <p:spPr bwMode="auto">
            <a:xfrm flipV="1">
              <a:off x="1699" y="2862"/>
              <a:ext cx="616" cy="18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23" name="Freeform 30"/>
            <p:cNvSpPr>
              <a:spLocks/>
            </p:cNvSpPr>
            <p:nvPr/>
          </p:nvSpPr>
          <p:spPr bwMode="auto">
            <a:xfrm>
              <a:off x="1204" y="2397"/>
              <a:ext cx="766" cy="372"/>
            </a:xfrm>
            <a:custGeom>
              <a:avLst/>
              <a:gdLst>
                <a:gd name="T0" fmla="*/ 0 w 766"/>
                <a:gd name="T1" fmla="*/ 24 h 372"/>
                <a:gd name="T2" fmla="*/ 631 w 766"/>
                <a:gd name="T3" fmla="*/ 371 h 372"/>
                <a:gd name="T4" fmla="*/ 765 w 766"/>
                <a:gd name="T5" fmla="*/ 332 h 372"/>
                <a:gd name="T6" fmla="*/ 102 w 766"/>
                <a:gd name="T7" fmla="*/ 0 h 372"/>
                <a:gd name="T8" fmla="*/ 0 w 766"/>
                <a:gd name="T9" fmla="*/ 24 h 372"/>
                <a:gd name="T10" fmla="*/ 0 60000 65536"/>
                <a:gd name="T11" fmla="*/ 0 60000 65536"/>
                <a:gd name="T12" fmla="*/ 0 60000 65536"/>
                <a:gd name="T13" fmla="*/ 0 60000 65536"/>
                <a:gd name="T14" fmla="*/ 0 60000 65536"/>
                <a:gd name="T15" fmla="*/ 0 w 766"/>
                <a:gd name="T16" fmla="*/ 0 h 372"/>
                <a:gd name="T17" fmla="*/ 766 w 766"/>
                <a:gd name="T18" fmla="*/ 372 h 372"/>
              </a:gdLst>
              <a:ahLst/>
              <a:cxnLst>
                <a:cxn ang="T10">
                  <a:pos x="T0" y="T1"/>
                </a:cxn>
                <a:cxn ang="T11">
                  <a:pos x="T2" y="T3"/>
                </a:cxn>
                <a:cxn ang="T12">
                  <a:pos x="T4" y="T5"/>
                </a:cxn>
                <a:cxn ang="T13">
                  <a:pos x="T6" y="T7"/>
                </a:cxn>
                <a:cxn ang="T14">
                  <a:pos x="T8" y="T9"/>
                </a:cxn>
              </a:cxnLst>
              <a:rect l="T15" t="T16" r="T17" b="T18"/>
              <a:pathLst>
                <a:path w="766" h="372">
                  <a:moveTo>
                    <a:pt x="0" y="24"/>
                  </a:moveTo>
                  <a:lnTo>
                    <a:pt x="631" y="371"/>
                  </a:lnTo>
                  <a:lnTo>
                    <a:pt x="765" y="332"/>
                  </a:lnTo>
                  <a:lnTo>
                    <a:pt x="102" y="0"/>
                  </a:lnTo>
                  <a:lnTo>
                    <a:pt x="0" y="24"/>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24" name="Freeform 31"/>
            <p:cNvSpPr>
              <a:spLocks/>
            </p:cNvSpPr>
            <p:nvPr/>
          </p:nvSpPr>
          <p:spPr bwMode="auto">
            <a:xfrm>
              <a:off x="1196" y="2384"/>
              <a:ext cx="637" cy="381"/>
            </a:xfrm>
            <a:custGeom>
              <a:avLst/>
              <a:gdLst>
                <a:gd name="T0" fmla="*/ 0 w 637"/>
                <a:gd name="T1" fmla="*/ 0 h 381"/>
                <a:gd name="T2" fmla="*/ 4 w 637"/>
                <a:gd name="T3" fmla="*/ 28 h 381"/>
                <a:gd name="T4" fmla="*/ 636 w 637"/>
                <a:gd name="T5" fmla="*/ 380 h 381"/>
                <a:gd name="T6" fmla="*/ 628 w 637"/>
                <a:gd name="T7" fmla="*/ 336 h 381"/>
                <a:gd name="T8" fmla="*/ 0 w 637"/>
                <a:gd name="T9" fmla="*/ 0 h 381"/>
                <a:gd name="T10" fmla="*/ 0 60000 65536"/>
                <a:gd name="T11" fmla="*/ 0 60000 65536"/>
                <a:gd name="T12" fmla="*/ 0 60000 65536"/>
                <a:gd name="T13" fmla="*/ 0 60000 65536"/>
                <a:gd name="T14" fmla="*/ 0 60000 65536"/>
                <a:gd name="T15" fmla="*/ 0 w 637"/>
                <a:gd name="T16" fmla="*/ 0 h 381"/>
                <a:gd name="T17" fmla="*/ 637 w 637"/>
                <a:gd name="T18" fmla="*/ 381 h 381"/>
              </a:gdLst>
              <a:ahLst/>
              <a:cxnLst>
                <a:cxn ang="T10">
                  <a:pos x="T0" y="T1"/>
                </a:cxn>
                <a:cxn ang="T11">
                  <a:pos x="T2" y="T3"/>
                </a:cxn>
                <a:cxn ang="T12">
                  <a:pos x="T4" y="T5"/>
                </a:cxn>
                <a:cxn ang="T13">
                  <a:pos x="T6" y="T7"/>
                </a:cxn>
                <a:cxn ang="T14">
                  <a:pos x="T8" y="T9"/>
                </a:cxn>
              </a:cxnLst>
              <a:rect l="T15" t="T16" r="T17" b="T18"/>
              <a:pathLst>
                <a:path w="637" h="381">
                  <a:moveTo>
                    <a:pt x="0" y="0"/>
                  </a:moveTo>
                  <a:lnTo>
                    <a:pt x="4" y="28"/>
                  </a:lnTo>
                  <a:lnTo>
                    <a:pt x="636" y="380"/>
                  </a:lnTo>
                  <a:lnTo>
                    <a:pt x="628" y="336"/>
                  </a:lnTo>
                  <a:lnTo>
                    <a:pt x="0" y="0"/>
                  </a:lnTo>
                </a:path>
              </a:pathLst>
            </a:custGeom>
            <a:solidFill>
              <a:schemeClr val="bg2"/>
            </a:solidFill>
            <a:ln w="12700" cap="rnd" cmpd="sng">
              <a:solidFill>
                <a:schemeClr val="tx1"/>
              </a:solidFill>
              <a:prstDash val="solid"/>
              <a:round/>
              <a:headEnd/>
              <a:tailEnd/>
            </a:ln>
          </p:spPr>
          <p:txBody>
            <a:bodyPr/>
            <a:lstStyle/>
            <a:p>
              <a:endParaRPr lang="ja-JP" altLang="en-US"/>
            </a:p>
          </p:txBody>
        </p:sp>
        <p:sp>
          <p:nvSpPr>
            <p:cNvPr id="33825" name="Freeform 32"/>
            <p:cNvSpPr>
              <a:spLocks/>
            </p:cNvSpPr>
            <p:nvPr/>
          </p:nvSpPr>
          <p:spPr bwMode="auto">
            <a:xfrm>
              <a:off x="1194" y="2357"/>
              <a:ext cx="766" cy="372"/>
            </a:xfrm>
            <a:custGeom>
              <a:avLst/>
              <a:gdLst>
                <a:gd name="T0" fmla="*/ 0 w 766"/>
                <a:gd name="T1" fmla="*/ 24 h 372"/>
                <a:gd name="T2" fmla="*/ 631 w 766"/>
                <a:gd name="T3" fmla="*/ 371 h 372"/>
                <a:gd name="T4" fmla="*/ 765 w 766"/>
                <a:gd name="T5" fmla="*/ 332 h 372"/>
                <a:gd name="T6" fmla="*/ 102 w 766"/>
                <a:gd name="T7" fmla="*/ 0 h 372"/>
                <a:gd name="T8" fmla="*/ 0 w 766"/>
                <a:gd name="T9" fmla="*/ 24 h 372"/>
                <a:gd name="T10" fmla="*/ 0 60000 65536"/>
                <a:gd name="T11" fmla="*/ 0 60000 65536"/>
                <a:gd name="T12" fmla="*/ 0 60000 65536"/>
                <a:gd name="T13" fmla="*/ 0 60000 65536"/>
                <a:gd name="T14" fmla="*/ 0 60000 65536"/>
                <a:gd name="T15" fmla="*/ 0 w 766"/>
                <a:gd name="T16" fmla="*/ 0 h 372"/>
                <a:gd name="T17" fmla="*/ 766 w 766"/>
                <a:gd name="T18" fmla="*/ 372 h 372"/>
              </a:gdLst>
              <a:ahLst/>
              <a:cxnLst>
                <a:cxn ang="T10">
                  <a:pos x="T0" y="T1"/>
                </a:cxn>
                <a:cxn ang="T11">
                  <a:pos x="T2" y="T3"/>
                </a:cxn>
                <a:cxn ang="T12">
                  <a:pos x="T4" y="T5"/>
                </a:cxn>
                <a:cxn ang="T13">
                  <a:pos x="T6" y="T7"/>
                </a:cxn>
                <a:cxn ang="T14">
                  <a:pos x="T8" y="T9"/>
                </a:cxn>
              </a:cxnLst>
              <a:rect l="T15" t="T16" r="T17" b="T18"/>
              <a:pathLst>
                <a:path w="766" h="372">
                  <a:moveTo>
                    <a:pt x="0" y="24"/>
                  </a:moveTo>
                  <a:lnTo>
                    <a:pt x="631" y="371"/>
                  </a:lnTo>
                  <a:lnTo>
                    <a:pt x="765" y="332"/>
                  </a:lnTo>
                  <a:lnTo>
                    <a:pt x="102" y="0"/>
                  </a:lnTo>
                  <a:lnTo>
                    <a:pt x="0" y="24"/>
                  </a:lnTo>
                </a:path>
              </a:pathLst>
            </a:custGeom>
            <a:solidFill>
              <a:schemeClr val="bg1"/>
            </a:solidFill>
            <a:ln w="12700" cap="rnd" cmpd="sng">
              <a:solidFill>
                <a:schemeClr val="tx1"/>
              </a:solidFill>
              <a:prstDash val="solid"/>
              <a:round/>
              <a:headEnd/>
              <a:tailEnd/>
            </a:ln>
          </p:spPr>
          <p:txBody>
            <a:bodyPr/>
            <a:lstStyle/>
            <a:p>
              <a:endParaRPr lang="ja-JP" altLang="en-US"/>
            </a:p>
          </p:txBody>
        </p:sp>
        <p:sp>
          <p:nvSpPr>
            <p:cNvPr id="33826" name="Freeform 33"/>
            <p:cNvSpPr>
              <a:spLocks/>
            </p:cNvSpPr>
            <p:nvPr/>
          </p:nvSpPr>
          <p:spPr bwMode="auto">
            <a:xfrm>
              <a:off x="1828" y="2688"/>
              <a:ext cx="129" cy="77"/>
            </a:xfrm>
            <a:custGeom>
              <a:avLst/>
              <a:gdLst>
                <a:gd name="T0" fmla="*/ 0 w 129"/>
                <a:gd name="T1" fmla="*/ 36 h 77"/>
                <a:gd name="T2" fmla="*/ 120 w 129"/>
                <a:gd name="T3" fmla="*/ 0 h 77"/>
                <a:gd name="T4" fmla="*/ 128 w 129"/>
                <a:gd name="T5" fmla="*/ 36 h 77"/>
                <a:gd name="T6" fmla="*/ 4 w 129"/>
                <a:gd name="T7" fmla="*/ 76 h 77"/>
                <a:gd name="T8" fmla="*/ 0 w 129"/>
                <a:gd name="T9" fmla="*/ 36 h 77"/>
                <a:gd name="T10" fmla="*/ 0 60000 65536"/>
                <a:gd name="T11" fmla="*/ 0 60000 65536"/>
                <a:gd name="T12" fmla="*/ 0 60000 65536"/>
                <a:gd name="T13" fmla="*/ 0 60000 65536"/>
                <a:gd name="T14" fmla="*/ 0 60000 65536"/>
                <a:gd name="T15" fmla="*/ 0 w 129"/>
                <a:gd name="T16" fmla="*/ 0 h 77"/>
                <a:gd name="T17" fmla="*/ 129 w 129"/>
                <a:gd name="T18" fmla="*/ 77 h 77"/>
              </a:gdLst>
              <a:ahLst/>
              <a:cxnLst>
                <a:cxn ang="T10">
                  <a:pos x="T0" y="T1"/>
                </a:cxn>
                <a:cxn ang="T11">
                  <a:pos x="T2" y="T3"/>
                </a:cxn>
                <a:cxn ang="T12">
                  <a:pos x="T4" y="T5"/>
                </a:cxn>
                <a:cxn ang="T13">
                  <a:pos x="T6" y="T7"/>
                </a:cxn>
                <a:cxn ang="T14">
                  <a:pos x="T8" y="T9"/>
                </a:cxn>
              </a:cxnLst>
              <a:rect l="T15" t="T16" r="T17" b="T18"/>
              <a:pathLst>
                <a:path w="129" h="77">
                  <a:moveTo>
                    <a:pt x="0" y="36"/>
                  </a:moveTo>
                  <a:lnTo>
                    <a:pt x="120" y="0"/>
                  </a:lnTo>
                  <a:lnTo>
                    <a:pt x="128" y="36"/>
                  </a:lnTo>
                  <a:lnTo>
                    <a:pt x="4" y="76"/>
                  </a:lnTo>
                  <a:lnTo>
                    <a:pt x="0" y="36"/>
                  </a:lnTo>
                </a:path>
              </a:pathLst>
            </a:custGeom>
            <a:solidFill>
              <a:schemeClr val="folHlink"/>
            </a:solidFill>
            <a:ln w="12700" cap="rnd" cmpd="sng">
              <a:solidFill>
                <a:schemeClr val="tx1"/>
              </a:solidFill>
              <a:prstDash val="solid"/>
              <a:round/>
              <a:headEnd/>
              <a:tailEnd/>
            </a:ln>
          </p:spPr>
          <p:txBody>
            <a:bodyPr/>
            <a:lstStyle/>
            <a:p>
              <a:endParaRPr lang="ja-JP" altLang="en-US"/>
            </a:p>
          </p:txBody>
        </p:sp>
        <p:sp>
          <p:nvSpPr>
            <p:cNvPr id="33827" name="Line 34"/>
            <p:cNvSpPr>
              <a:spLocks noChangeShapeType="1"/>
            </p:cNvSpPr>
            <p:nvPr/>
          </p:nvSpPr>
          <p:spPr bwMode="auto">
            <a:xfrm flipH="1">
              <a:off x="1432" y="2080"/>
              <a:ext cx="161" cy="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28" name="Freeform 35"/>
            <p:cNvSpPr>
              <a:spLocks/>
            </p:cNvSpPr>
            <p:nvPr/>
          </p:nvSpPr>
          <p:spPr bwMode="auto">
            <a:xfrm>
              <a:off x="960" y="2832"/>
              <a:ext cx="1357" cy="537"/>
            </a:xfrm>
            <a:custGeom>
              <a:avLst/>
              <a:gdLst>
                <a:gd name="T0" fmla="*/ 0 w 1357"/>
                <a:gd name="T1" fmla="*/ 0 h 537"/>
                <a:gd name="T2" fmla="*/ 744 w 1357"/>
                <a:gd name="T3" fmla="*/ 476 h 537"/>
                <a:gd name="T4" fmla="*/ 1356 w 1357"/>
                <a:gd name="T5" fmla="*/ 292 h 537"/>
                <a:gd name="T6" fmla="*/ 1356 w 1357"/>
                <a:gd name="T7" fmla="*/ 360 h 537"/>
                <a:gd name="T8" fmla="*/ 740 w 1357"/>
                <a:gd name="T9" fmla="*/ 536 h 537"/>
                <a:gd name="T10" fmla="*/ 4 w 1357"/>
                <a:gd name="T11" fmla="*/ 60 h 537"/>
                <a:gd name="T12" fmla="*/ 0 w 1357"/>
                <a:gd name="T13" fmla="*/ 0 h 537"/>
                <a:gd name="T14" fmla="*/ 0 60000 65536"/>
                <a:gd name="T15" fmla="*/ 0 60000 65536"/>
                <a:gd name="T16" fmla="*/ 0 60000 65536"/>
                <a:gd name="T17" fmla="*/ 0 60000 65536"/>
                <a:gd name="T18" fmla="*/ 0 60000 65536"/>
                <a:gd name="T19" fmla="*/ 0 60000 65536"/>
                <a:gd name="T20" fmla="*/ 0 60000 65536"/>
                <a:gd name="T21" fmla="*/ 0 w 1357"/>
                <a:gd name="T22" fmla="*/ 0 h 537"/>
                <a:gd name="T23" fmla="*/ 1357 w 1357"/>
                <a:gd name="T24" fmla="*/ 537 h 5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7" h="537">
                  <a:moveTo>
                    <a:pt x="0" y="0"/>
                  </a:moveTo>
                  <a:lnTo>
                    <a:pt x="744" y="476"/>
                  </a:lnTo>
                  <a:lnTo>
                    <a:pt x="1356" y="292"/>
                  </a:lnTo>
                  <a:lnTo>
                    <a:pt x="1356" y="360"/>
                  </a:lnTo>
                  <a:lnTo>
                    <a:pt x="740" y="536"/>
                  </a:lnTo>
                  <a:lnTo>
                    <a:pt x="4" y="60"/>
                  </a:lnTo>
                  <a:lnTo>
                    <a:pt x="0" y="0"/>
                  </a:lnTo>
                </a:path>
              </a:pathLst>
            </a:custGeom>
            <a:solidFill>
              <a:schemeClr val="accent1"/>
            </a:solidFill>
            <a:ln w="12700" cap="rnd" cmpd="sng">
              <a:solidFill>
                <a:schemeClr val="tx1"/>
              </a:solidFill>
              <a:prstDash val="solid"/>
              <a:round/>
              <a:headEnd/>
              <a:tailEnd/>
            </a:ln>
          </p:spPr>
          <p:txBody>
            <a:bodyPr/>
            <a:lstStyle/>
            <a:p>
              <a:endParaRPr lang="ja-JP" altLang="en-US"/>
            </a:p>
          </p:txBody>
        </p:sp>
        <p:sp>
          <p:nvSpPr>
            <p:cNvPr id="33829" name="Line 36"/>
            <p:cNvSpPr>
              <a:spLocks noChangeShapeType="1"/>
            </p:cNvSpPr>
            <p:nvPr/>
          </p:nvSpPr>
          <p:spPr bwMode="auto">
            <a:xfrm>
              <a:off x="2292" y="3188"/>
              <a:ext cx="4" cy="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30" name="Line 37"/>
            <p:cNvSpPr>
              <a:spLocks noChangeShapeType="1"/>
            </p:cNvSpPr>
            <p:nvPr/>
          </p:nvSpPr>
          <p:spPr bwMode="auto">
            <a:xfrm>
              <a:off x="2232" y="3180"/>
              <a:ext cx="612" cy="16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33831" name="Rectangle 38"/>
            <p:cNvSpPr>
              <a:spLocks noChangeArrowheads="1"/>
            </p:cNvSpPr>
            <p:nvPr/>
          </p:nvSpPr>
          <p:spPr bwMode="auto">
            <a:xfrm>
              <a:off x="2846" y="3298"/>
              <a:ext cx="96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400">
                  <a:latin typeface="Times New Roman" pitchFamily="18" charset="0"/>
                </a:rPr>
                <a:t>下部電極</a:t>
              </a:r>
            </a:p>
          </p:txBody>
        </p:sp>
        <p:sp>
          <p:nvSpPr>
            <p:cNvPr id="33832" name="Arc 39"/>
            <p:cNvSpPr>
              <a:spLocks/>
            </p:cNvSpPr>
            <p:nvPr/>
          </p:nvSpPr>
          <p:spPr bwMode="auto">
            <a:xfrm>
              <a:off x="4440" y="1144"/>
              <a:ext cx="696" cy="4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lnTo>
                    <a:pt x="0" y="21600"/>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833" name="Rectangle 40"/>
            <p:cNvSpPr>
              <a:spLocks noChangeArrowheads="1"/>
            </p:cNvSpPr>
            <p:nvPr/>
          </p:nvSpPr>
          <p:spPr bwMode="auto">
            <a:xfrm>
              <a:off x="5222" y="2235"/>
              <a:ext cx="3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000" b="1">
                  <a:solidFill>
                    <a:srgbClr val="000000"/>
                  </a:solidFill>
                  <a:latin typeface="Times New Roman" pitchFamily="18" charset="0"/>
                </a:rPr>
                <a:t>＋</a:t>
              </a:r>
            </a:p>
          </p:txBody>
        </p:sp>
        <p:sp>
          <p:nvSpPr>
            <p:cNvPr id="33834" name="Rectangle 41"/>
            <p:cNvSpPr>
              <a:spLocks noChangeArrowheads="1"/>
            </p:cNvSpPr>
            <p:nvPr/>
          </p:nvSpPr>
          <p:spPr bwMode="auto">
            <a:xfrm>
              <a:off x="5134" y="1027"/>
              <a:ext cx="3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000" b="1">
                  <a:solidFill>
                    <a:srgbClr val="000000"/>
                  </a:solidFill>
                  <a:latin typeface="Times New Roman" pitchFamily="18" charset="0"/>
                </a:rPr>
                <a:t>－</a:t>
              </a:r>
            </a:p>
          </p:txBody>
        </p:sp>
        <p:sp>
          <p:nvSpPr>
            <p:cNvPr id="33835" name="Oval 42"/>
            <p:cNvSpPr>
              <a:spLocks noChangeArrowheads="1"/>
            </p:cNvSpPr>
            <p:nvPr/>
          </p:nvSpPr>
          <p:spPr bwMode="auto">
            <a:xfrm>
              <a:off x="1796" y="3092"/>
              <a:ext cx="57" cy="64"/>
            </a:xfrm>
            <a:prstGeom prst="ellipse">
              <a:avLst/>
            </a:prstGeom>
            <a:solidFill>
              <a:srgbClr val="FF0033"/>
            </a:solidFill>
            <a:ln w="12700">
              <a:solidFill>
                <a:schemeClr val="tx1"/>
              </a:solidFill>
              <a:round/>
              <a:headEnd/>
              <a:tailEnd/>
            </a:ln>
          </p:spPr>
          <p:txBody>
            <a:bodyPr wrap="none" anchor="ctr"/>
            <a:lstStyle/>
            <a:p>
              <a:endParaRPr lang="ja-JP" altLang="en-US">
                <a:solidFill>
                  <a:srgbClr val="000000"/>
                </a:solidFill>
                <a:latin typeface="Arial" pitchFamily="34" charset="0"/>
              </a:endParaRPr>
            </a:p>
          </p:txBody>
        </p:sp>
        <p:sp>
          <p:nvSpPr>
            <p:cNvPr id="33836" name="Oval 43"/>
            <p:cNvSpPr>
              <a:spLocks noChangeArrowheads="1"/>
            </p:cNvSpPr>
            <p:nvPr/>
          </p:nvSpPr>
          <p:spPr bwMode="auto">
            <a:xfrm>
              <a:off x="1796" y="2868"/>
              <a:ext cx="64" cy="56"/>
            </a:xfrm>
            <a:prstGeom prst="ellipse">
              <a:avLst/>
            </a:prstGeom>
            <a:solidFill>
              <a:schemeClr val="accent2"/>
            </a:solidFill>
            <a:ln w="12700">
              <a:solidFill>
                <a:schemeClr val="tx1"/>
              </a:solidFill>
              <a:round/>
              <a:headEnd/>
              <a:tailEnd/>
            </a:ln>
          </p:spPr>
          <p:txBody>
            <a:bodyPr wrap="none" anchor="ctr"/>
            <a:lstStyle/>
            <a:p>
              <a:endParaRPr lang="ja-JP" altLang="en-US">
                <a:solidFill>
                  <a:srgbClr val="000000"/>
                </a:solidFill>
                <a:latin typeface="Arial" pitchFamily="34" charset="0"/>
              </a:endParaRPr>
            </a:p>
          </p:txBody>
        </p:sp>
        <p:sp>
          <p:nvSpPr>
            <p:cNvPr id="33837" name="Line 44"/>
            <p:cNvSpPr>
              <a:spLocks noChangeShapeType="1"/>
            </p:cNvSpPr>
            <p:nvPr/>
          </p:nvSpPr>
          <p:spPr bwMode="auto">
            <a:xfrm flipV="1">
              <a:off x="1824" y="2776"/>
              <a:ext cx="96" cy="104"/>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33838" name="Line 45"/>
            <p:cNvSpPr>
              <a:spLocks noChangeShapeType="1"/>
            </p:cNvSpPr>
            <p:nvPr/>
          </p:nvSpPr>
          <p:spPr bwMode="auto">
            <a:xfrm>
              <a:off x="1848" y="3184"/>
              <a:ext cx="32" cy="7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33839" name="AutoShape 46"/>
            <p:cNvSpPr>
              <a:spLocks noChangeArrowheads="1"/>
            </p:cNvSpPr>
            <p:nvPr/>
          </p:nvSpPr>
          <p:spPr bwMode="auto">
            <a:xfrm rot="-900000">
              <a:off x="588" y="2716"/>
              <a:ext cx="584" cy="136"/>
            </a:xfrm>
            <a:prstGeom prst="rightArrow">
              <a:avLst>
                <a:gd name="adj1" fmla="val 50000"/>
                <a:gd name="adj2" fmla="val 214726"/>
              </a:avLst>
            </a:prstGeom>
            <a:solidFill>
              <a:srgbClr val="990066"/>
            </a:solidFill>
            <a:ln w="12700">
              <a:solidFill>
                <a:schemeClr val="tx1"/>
              </a:solidFill>
              <a:miter lim="800000"/>
              <a:headEnd/>
              <a:tailEnd/>
            </a:ln>
          </p:spPr>
          <p:txBody>
            <a:bodyPr wrap="none" anchor="ctr"/>
            <a:lstStyle/>
            <a:p>
              <a:endParaRPr lang="ja-JP" altLang="en-US">
                <a:solidFill>
                  <a:srgbClr val="000000"/>
                </a:solidFill>
                <a:latin typeface="Arial" pitchFamily="34" charset="0"/>
              </a:endParaRPr>
            </a:p>
          </p:txBody>
        </p:sp>
        <p:sp>
          <p:nvSpPr>
            <p:cNvPr id="33840" name="Rectangle 47"/>
            <p:cNvSpPr>
              <a:spLocks noChangeArrowheads="1"/>
            </p:cNvSpPr>
            <p:nvPr/>
          </p:nvSpPr>
          <p:spPr bwMode="auto">
            <a:xfrm>
              <a:off x="326" y="2878"/>
              <a:ext cx="1332"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400">
                  <a:latin typeface="Times New Roman" pitchFamily="18" charset="0"/>
                </a:rPr>
                <a:t>ここで</a:t>
              </a:r>
            </a:p>
            <a:p>
              <a:r>
                <a:rPr lang="ja-JP" altLang="en-US" sz="2400">
                  <a:latin typeface="Times New Roman" pitchFamily="18" charset="0"/>
                </a:rPr>
                <a:t>電子と</a:t>
              </a:r>
            </a:p>
            <a:p>
              <a:r>
                <a:rPr lang="ja-JP" altLang="en-US" sz="2400">
                  <a:latin typeface="Times New Roman" pitchFamily="18" charset="0"/>
                </a:rPr>
                <a:t>ホールを分離</a:t>
              </a:r>
            </a:p>
          </p:txBody>
        </p:sp>
        <p:sp>
          <p:nvSpPr>
            <p:cNvPr id="33841" name="AutoShape 48"/>
            <p:cNvSpPr>
              <a:spLocks noChangeArrowheads="1"/>
            </p:cNvSpPr>
            <p:nvPr/>
          </p:nvSpPr>
          <p:spPr bwMode="auto">
            <a:xfrm rot="1500000">
              <a:off x="1394" y="1366"/>
              <a:ext cx="213" cy="1180"/>
            </a:xfrm>
            <a:prstGeom prst="downArrow">
              <a:avLst>
                <a:gd name="adj1" fmla="val 50000"/>
                <a:gd name="adj2" fmla="val 324913"/>
              </a:avLst>
            </a:prstGeom>
            <a:solidFill>
              <a:srgbClr val="FFFF00"/>
            </a:solidFill>
            <a:ln w="12700">
              <a:solidFill>
                <a:schemeClr val="tx1"/>
              </a:solidFill>
              <a:miter lim="800000"/>
              <a:headEnd/>
              <a:tailEnd/>
            </a:ln>
          </p:spPr>
          <p:txBody>
            <a:bodyPr vert="eaVert" wrap="none" anchor="ctr"/>
            <a:lstStyle/>
            <a:p>
              <a:endParaRPr lang="ja-JP" altLang="en-US">
                <a:solidFill>
                  <a:srgbClr val="000000"/>
                </a:solidFill>
                <a:latin typeface="Arial" pitchFamily="34" charset="0"/>
              </a:endParaRPr>
            </a:p>
          </p:txBody>
        </p:sp>
        <p:sp>
          <p:nvSpPr>
            <p:cNvPr id="33842" name="Rectangle 49"/>
            <p:cNvSpPr>
              <a:spLocks noChangeArrowheads="1"/>
            </p:cNvSpPr>
            <p:nvPr/>
          </p:nvSpPr>
          <p:spPr bwMode="auto">
            <a:xfrm>
              <a:off x="1222" y="1834"/>
              <a:ext cx="96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400">
                  <a:latin typeface="Times New Roman" pitchFamily="18" charset="0"/>
                </a:rPr>
                <a:t>上部電極</a:t>
              </a:r>
            </a:p>
          </p:txBody>
        </p:sp>
        <p:sp>
          <p:nvSpPr>
            <p:cNvPr id="33843" name="Rectangle 50"/>
            <p:cNvSpPr>
              <a:spLocks noChangeArrowheads="1"/>
            </p:cNvSpPr>
            <p:nvPr/>
          </p:nvSpPr>
          <p:spPr bwMode="auto">
            <a:xfrm>
              <a:off x="1438" y="1110"/>
              <a:ext cx="75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ja-JP" altLang="en-US" sz="2400">
                  <a:latin typeface="Times New Roman" pitchFamily="18" charset="0"/>
                </a:rPr>
                <a:t>太陽光</a:t>
              </a:r>
            </a:p>
          </p:txBody>
        </p:sp>
      </p:grpSp>
      <p:sp>
        <p:nvSpPr>
          <p:cNvPr id="33845" name="Rectangle 53"/>
          <p:cNvSpPr>
            <a:spLocks noGrp="1"/>
          </p:cNvSpPr>
          <p:nvPr>
            <p:ph type="title"/>
          </p:nvPr>
        </p:nvSpPr>
        <p:spPr>
          <a:xfrm>
            <a:off x="251521" y="404664"/>
            <a:ext cx="4453418" cy="864096"/>
          </a:xfrm>
          <a:solidFill>
            <a:srgbClr val="00B0F0"/>
          </a:solidFill>
        </p:spPr>
        <p:txBody>
          <a:bodyPr>
            <a:normAutofit fontScale="90000"/>
          </a:bodyPr>
          <a:lstStyle/>
          <a:p>
            <a:pPr algn="l"/>
            <a:r>
              <a:rPr lang="ja-JP" altLang="en-US" dirty="0" smtClean="0">
                <a:solidFill>
                  <a:schemeClr val="bg1"/>
                </a:solidFill>
              </a:rPr>
              <a:t>太陽電池の仕組み</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164288" y="4753380"/>
            <a:ext cx="1903303" cy="2103120"/>
          </a:xfrm>
          <a:prstGeom prst="rect">
            <a:avLst/>
          </a:prstGeom>
        </p:spPr>
      </p:pic>
    </p:spTree>
    <p:extLst>
      <p:ext uri="{BB962C8B-B14F-4D97-AF65-F5344CB8AC3E}">
        <p14:creationId xmlns:p14="http://schemas.microsoft.com/office/powerpoint/2010/main" val="2526508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715" y="1412876"/>
            <a:ext cx="3484685"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Rectangle 4"/>
          <p:cNvSpPr>
            <a:spLocks noGrp="1"/>
          </p:cNvSpPr>
          <p:nvPr>
            <p:ph type="title"/>
          </p:nvPr>
        </p:nvSpPr>
        <p:spPr>
          <a:xfrm>
            <a:off x="317989" y="404664"/>
            <a:ext cx="6041781" cy="792088"/>
          </a:xfrm>
          <a:solidFill>
            <a:srgbClr val="7030A0"/>
          </a:solidFill>
        </p:spPr>
        <p:txBody>
          <a:bodyPr/>
          <a:lstStyle/>
          <a:p>
            <a:pPr algn="l"/>
            <a:r>
              <a:rPr lang="ja-JP" altLang="en-US" dirty="0" smtClean="0">
                <a:solidFill>
                  <a:schemeClr val="bg1"/>
                </a:solidFill>
              </a:rPr>
              <a:t>セルからモジュールへ</a:t>
            </a:r>
          </a:p>
        </p:txBody>
      </p:sp>
      <p:sp>
        <p:nvSpPr>
          <p:cNvPr id="76805" name="Rectangle 5"/>
          <p:cNvSpPr>
            <a:spLocks noGrp="1"/>
          </p:cNvSpPr>
          <p:nvPr>
            <p:ph type="body" idx="1"/>
          </p:nvPr>
        </p:nvSpPr>
        <p:spPr>
          <a:xfrm>
            <a:off x="317989" y="1628800"/>
            <a:ext cx="5583390" cy="4997152"/>
          </a:xfrm>
        </p:spPr>
        <p:txBody>
          <a:bodyPr>
            <a:normAutofit fontScale="92500" lnSpcReduction="10000"/>
          </a:bodyPr>
          <a:lstStyle/>
          <a:p>
            <a:pPr marL="0" indent="0">
              <a:lnSpc>
                <a:spcPct val="80000"/>
              </a:lnSpc>
              <a:buNone/>
            </a:pPr>
            <a:r>
              <a:rPr lang="ja-JP" altLang="en-US" sz="2000" dirty="0" smtClean="0"/>
              <a:t>　ソーラーパネル（太陽電池モジュール）は、太陽電池セルの集積によってつくります。図には、多結晶シリコン太陽電池モジュールの製作過程を示しています。</a:t>
            </a:r>
          </a:p>
          <a:p>
            <a:pPr marL="0" indent="0">
              <a:lnSpc>
                <a:spcPct val="80000"/>
              </a:lnSpc>
              <a:buNone/>
            </a:pPr>
            <a:r>
              <a:rPr lang="ja-JP" altLang="en-US" sz="2000" dirty="0" smtClean="0">
                <a:solidFill>
                  <a:srgbClr val="00B050"/>
                </a:solidFill>
              </a:rPr>
              <a:t>セルを強化ガラス上に配列</a:t>
            </a:r>
          </a:p>
          <a:p>
            <a:pPr marL="0" indent="0">
              <a:lnSpc>
                <a:spcPct val="80000"/>
              </a:lnSpc>
              <a:buNone/>
            </a:pPr>
            <a:r>
              <a:rPr lang="ja-JP" altLang="en-US" sz="2000" dirty="0" smtClean="0"/>
              <a:t>　太陽電池セルは</a:t>
            </a:r>
            <a:r>
              <a:rPr lang="en-US" altLang="ja-JP" sz="2000" dirty="0" smtClean="0"/>
              <a:t>0.2</a:t>
            </a:r>
            <a:r>
              <a:rPr lang="ja-JP" altLang="en-US" sz="2000" dirty="0" smtClean="0"/>
              <a:t>～</a:t>
            </a:r>
            <a:r>
              <a:rPr lang="en-US" altLang="ja-JP" sz="2000" dirty="0" smtClean="0"/>
              <a:t>0.3mm</a:t>
            </a:r>
            <a:r>
              <a:rPr lang="ja-JP" altLang="en-US" sz="2000" dirty="0" smtClean="0"/>
              <a:t>の薄さですから、支えになるものがなければなりません。通常はガラス板を用います。まず、直列に配線された太陽電池セルの受光面をガラス側に向けて、ガラス板上に配列します。</a:t>
            </a:r>
            <a:endParaRPr lang="en-US" altLang="ja-JP" sz="2000" dirty="0" smtClean="0"/>
          </a:p>
          <a:p>
            <a:pPr marL="0" indent="0">
              <a:lnSpc>
                <a:spcPct val="80000"/>
              </a:lnSpc>
              <a:buNone/>
            </a:pPr>
            <a:r>
              <a:rPr lang="ja-JP" altLang="en-US" sz="2000" dirty="0" smtClean="0"/>
              <a:t>ここに使うガラス板は、台風などでものが飛んできてもだいじょうぶなように、金属球の落下試験をして強度を確認した強化ガラスを使います。太陽電池パネルの上を工事の人が歩くことも想定されています。</a:t>
            </a:r>
          </a:p>
          <a:p>
            <a:pPr marL="0" indent="0">
              <a:lnSpc>
                <a:spcPct val="80000"/>
              </a:lnSpc>
              <a:buNone/>
            </a:pPr>
            <a:r>
              <a:rPr lang="ja-JP" altLang="en-US" sz="2000" dirty="0" smtClean="0">
                <a:solidFill>
                  <a:srgbClr val="0066FF"/>
                </a:solidFill>
              </a:rPr>
              <a:t>樹脂と保護フィルムで封止</a:t>
            </a:r>
          </a:p>
          <a:p>
            <a:pPr marL="0" indent="0">
              <a:lnSpc>
                <a:spcPct val="80000"/>
              </a:lnSpc>
              <a:buNone/>
            </a:pPr>
            <a:r>
              <a:rPr lang="ja-JP" altLang="en-US" sz="2000" dirty="0" smtClean="0"/>
              <a:t>　この上に樹脂を載せ、さらに保護フィルムで覆って、セルの配列を封止します。太陽電池セル自体の寿命はかなり長いのですが、封止に用いる樹脂の劣化が太陽電池モジュールの寿命を決めるといわれています。</a:t>
            </a:r>
          </a:p>
          <a:p>
            <a:pPr marL="0" indent="0">
              <a:lnSpc>
                <a:spcPct val="80000"/>
              </a:lnSpc>
              <a:buNone/>
            </a:pPr>
            <a:r>
              <a:rPr lang="ja-JP" altLang="en-US" sz="2000" dirty="0" smtClean="0">
                <a:solidFill>
                  <a:srgbClr val="990033"/>
                </a:solidFill>
              </a:rPr>
              <a:t>フレームで覆って固定し、電極をつけて完成</a:t>
            </a:r>
          </a:p>
        </p:txBody>
      </p:sp>
    </p:spTree>
    <p:extLst>
      <p:ext uri="{BB962C8B-B14F-4D97-AF65-F5344CB8AC3E}">
        <p14:creationId xmlns:p14="http://schemas.microsoft.com/office/powerpoint/2010/main" val="2840004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30" y="242560"/>
            <a:ext cx="7819697" cy="6345326"/>
          </a:xfrm>
          <a:prstGeom prst="rect">
            <a:avLst/>
          </a:prstGeom>
        </p:spPr>
      </p:pic>
      <p:sp>
        <p:nvSpPr>
          <p:cNvPr id="4" name="タイトル 3"/>
          <p:cNvSpPr>
            <a:spLocks noGrp="1"/>
          </p:cNvSpPr>
          <p:nvPr>
            <p:ph type="title"/>
          </p:nvPr>
        </p:nvSpPr>
        <p:spPr>
          <a:xfrm>
            <a:off x="683505" y="244806"/>
            <a:ext cx="7772400" cy="1254347"/>
          </a:xfrm>
          <a:solidFill>
            <a:srgbClr val="00B050"/>
          </a:solidFill>
        </p:spPr>
        <p:txBody>
          <a:bodyPr anchor="ctr">
            <a:noAutofit/>
          </a:bodyPr>
          <a:lstStyle/>
          <a:p>
            <a:r>
              <a:rPr lang="ja-JP" altLang="en-US" sz="3600" dirty="0">
                <a:solidFill>
                  <a:schemeClr val="bg1"/>
                </a:solidFill>
              </a:rPr>
              <a:t>化合物太陽</a:t>
            </a:r>
            <a:r>
              <a:rPr lang="ja-JP" altLang="en-US" sz="3600" dirty="0" smtClean="0">
                <a:solidFill>
                  <a:schemeClr val="bg1"/>
                </a:solidFill>
              </a:rPr>
              <a:t>電池の高いポテンシャル</a:t>
            </a:r>
            <a:endParaRPr kumimoji="1" lang="ja-JP" altLang="en-US" sz="3600" dirty="0">
              <a:solidFill>
                <a:schemeClr val="bg1"/>
              </a:solidFill>
            </a:endParaRPr>
          </a:p>
        </p:txBody>
      </p:sp>
    </p:spTree>
    <p:extLst>
      <p:ext uri="{BB962C8B-B14F-4D97-AF65-F5344CB8AC3E}">
        <p14:creationId xmlns:p14="http://schemas.microsoft.com/office/powerpoint/2010/main" val="856540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5643585" cy="1143000"/>
          </a:xfrm>
          <a:solidFill>
            <a:srgbClr val="00B050"/>
          </a:solidFill>
        </p:spPr>
        <p:txBody>
          <a:bodyPr>
            <a:normAutofit fontScale="90000"/>
          </a:bodyPr>
          <a:lstStyle/>
          <a:p>
            <a:pPr algn="l"/>
            <a:r>
              <a:rPr kumimoji="1" lang="ja-JP" altLang="en-US" dirty="0" smtClean="0">
                <a:solidFill>
                  <a:schemeClr val="bg1"/>
                </a:solidFill>
              </a:rPr>
              <a:t>化合物太陽電池の系図</a:t>
            </a:r>
            <a:endParaRPr kumimoji="1" lang="ja-JP" altLang="en-US" dirty="0">
              <a:solidFill>
                <a:schemeClr val="bg1"/>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795" y="5260792"/>
            <a:ext cx="2079206" cy="1597208"/>
          </a:xfrm>
          <a:prstGeom prst="rect">
            <a:avLst/>
          </a:prstGeom>
        </p:spPr>
      </p:pic>
      <p:pic>
        <p:nvPicPr>
          <p:cNvPr id="6" name="コンテンツ プレースホルダ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0927" y="1700808"/>
            <a:ext cx="7657302" cy="4392488"/>
          </a:xfrm>
          <a:prstGeom prst="rect">
            <a:avLst/>
          </a:prstGeom>
          <a:ln>
            <a:solidFill>
              <a:schemeClr val="accent1"/>
            </a:solidFill>
          </a:ln>
        </p:spPr>
      </p:pic>
    </p:spTree>
    <p:extLst>
      <p:ext uri="{BB962C8B-B14F-4D97-AF65-F5344CB8AC3E}">
        <p14:creationId xmlns:p14="http://schemas.microsoft.com/office/powerpoint/2010/main" val="14692726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7989" y="620688"/>
            <a:ext cx="4586356" cy="1008112"/>
          </a:xfrm>
          <a:solidFill>
            <a:srgbClr val="00B0F0"/>
          </a:solidFill>
        </p:spPr>
        <p:txBody>
          <a:bodyPr>
            <a:normAutofit fontScale="90000"/>
          </a:bodyPr>
          <a:lstStyle/>
          <a:p>
            <a:pPr algn="l"/>
            <a:r>
              <a:rPr kumimoji="1" lang="ja-JP" altLang="en-US" dirty="0" smtClean="0">
                <a:solidFill>
                  <a:schemeClr val="bg1"/>
                </a:solidFill>
              </a:rPr>
              <a:t>半導体の結晶構造</a:t>
            </a:r>
            <a:endParaRPr kumimoji="1" lang="ja-JP" altLang="en-US" dirty="0">
              <a:solidFill>
                <a:schemeClr val="bg1"/>
              </a:solidFill>
            </a:endParaRPr>
          </a:p>
        </p:txBody>
      </p:sp>
      <p:grpSp>
        <p:nvGrpSpPr>
          <p:cNvPr id="8" name="グループ化 7"/>
          <p:cNvGrpSpPr/>
          <p:nvPr/>
        </p:nvGrpSpPr>
        <p:grpSpPr>
          <a:xfrm>
            <a:off x="118583" y="2322459"/>
            <a:ext cx="9198139" cy="3701812"/>
            <a:chOff x="0" y="2322458"/>
            <a:chExt cx="10204181" cy="3731954"/>
          </a:xfrm>
        </p:grpSpPr>
        <p:sp>
          <p:nvSpPr>
            <p:cNvPr id="12" name="テキスト ボックス 11"/>
            <p:cNvSpPr txBox="1"/>
            <p:nvPr/>
          </p:nvSpPr>
          <p:spPr>
            <a:xfrm>
              <a:off x="488504" y="5312741"/>
              <a:ext cx="2253500" cy="372339"/>
            </a:xfrm>
            <a:prstGeom prst="rect">
              <a:avLst/>
            </a:prstGeom>
            <a:noFill/>
          </p:spPr>
          <p:txBody>
            <a:bodyPr wrap="none" rtlCol="0">
              <a:spAutoFit/>
            </a:bodyPr>
            <a:lstStyle/>
            <a:p>
              <a:r>
                <a:rPr kumimoji="1" lang="ja-JP" altLang="en-US" dirty="0" smtClean="0">
                  <a:latin typeface="HG創英角ｺﾞｼｯｸUB" pitchFamily="49" charset="-128"/>
                  <a:ea typeface="HG創英角ｺﾞｼｯｸUB" pitchFamily="49" charset="-128"/>
                </a:rPr>
                <a:t>ダイヤモンド構造</a:t>
              </a:r>
              <a:endParaRPr kumimoji="1" lang="ja-JP" altLang="en-US" dirty="0">
                <a:latin typeface="HG創英角ｺﾞｼｯｸUB" pitchFamily="49" charset="-128"/>
                <a:ea typeface="HG創英角ｺﾞｼｯｸUB" pitchFamily="49" charset="-128"/>
              </a:endParaRPr>
            </a:p>
          </p:txBody>
        </p:sp>
        <p:sp>
          <p:nvSpPr>
            <p:cNvPr id="13" name="テキスト ボックス 12"/>
            <p:cNvSpPr txBox="1"/>
            <p:nvPr/>
          </p:nvSpPr>
          <p:spPr>
            <a:xfrm>
              <a:off x="4177572" y="5312741"/>
              <a:ext cx="2253500" cy="372339"/>
            </a:xfrm>
            <a:prstGeom prst="rect">
              <a:avLst/>
            </a:prstGeom>
            <a:noFill/>
          </p:spPr>
          <p:txBody>
            <a:bodyPr wrap="none" rtlCol="0">
              <a:spAutoFit/>
            </a:bodyPr>
            <a:lstStyle/>
            <a:p>
              <a:r>
                <a:rPr kumimoji="1" lang="ja-JP" altLang="en-US" dirty="0" smtClean="0">
                  <a:latin typeface="HG創英角ｺﾞｼｯｸUB" pitchFamily="49" charset="-128"/>
                  <a:ea typeface="HG創英角ｺﾞｼｯｸUB" pitchFamily="49" charset="-128"/>
                </a:rPr>
                <a:t>閃亜鉛鉱構造</a:t>
              </a:r>
              <a:r>
                <a:rPr kumimoji="1" lang="en-US" altLang="ja-JP" dirty="0" smtClean="0">
                  <a:latin typeface="HG創英角ｺﾞｼｯｸUB" pitchFamily="49" charset="-128"/>
                  <a:ea typeface="HG創英角ｺﾞｼｯｸUB" pitchFamily="49" charset="-128"/>
                </a:rPr>
                <a:t>(ZB)</a:t>
              </a:r>
              <a:endParaRPr kumimoji="1" lang="ja-JP" altLang="en-US" dirty="0">
                <a:latin typeface="HG創英角ｺﾞｼｯｸUB" pitchFamily="49" charset="-128"/>
                <a:ea typeface="HG創英角ｺﾞｼｯｸUB" pitchFamily="49" charset="-128"/>
              </a:endParaRPr>
            </a:p>
          </p:txBody>
        </p:sp>
        <p:sp>
          <p:nvSpPr>
            <p:cNvPr id="14" name="テキスト ボックス 13"/>
            <p:cNvSpPr txBox="1"/>
            <p:nvPr/>
          </p:nvSpPr>
          <p:spPr>
            <a:xfrm>
              <a:off x="6926362" y="5682073"/>
              <a:ext cx="3277819" cy="372339"/>
            </a:xfrm>
            <a:prstGeom prst="rect">
              <a:avLst/>
            </a:prstGeom>
            <a:noFill/>
          </p:spPr>
          <p:txBody>
            <a:bodyPr wrap="none" rtlCol="0">
              <a:spAutoFit/>
            </a:bodyPr>
            <a:lstStyle/>
            <a:p>
              <a:r>
                <a:rPr kumimoji="1" lang="ja-JP" altLang="en-US" dirty="0" smtClean="0">
                  <a:latin typeface="HG創英角ｺﾞｼｯｸUB" pitchFamily="49" charset="-128"/>
                  <a:ea typeface="HG創英角ｺﾞｼｯｸUB" pitchFamily="49" charset="-128"/>
                </a:rPr>
                <a:t>カルコパイライト構造</a:t>
              </a:r>
              <a:r>
                <a:rPr kumimoji="1" lang="en-US" altLang="ja-JP" dirty="0" smtClean="0">
                  <a:latin typeface="HG創英角ｺﾞｼｯｸUB" pitchFamily="49" charset="-128"/>
                  <a:ea typeface="HG創英角ｺﾞｼｯｸUB" pitchFamily="49" charset="-128"/>
                </a:rPr>
                <a:t>(CH)</a:t>
              </a:r>
              <a:endParaRPr kumimoji="1" lang="ja-JP" altLang="en-US" dirty="0">
                <a:latin typeface="HG創英角ｺﾞｼｯｸUB" pitchFamily="49" charset="-128"/>
                <a:ea typeface="HG創英角ｺﾞｼｯｸUB" pitchFamily="49" charset="-128"/>
              </a:endParaRPr>
            </a:p>
          </p:txBody>
        </p:sp>
        <p:grpSp>
          <p:nvGrpSpPr>
            <p:cNvPr id="6" name="グループ化 5"/>
            <p:cNvGrpSpPr/>
            <p:nvPr/>
          </p:nvGrpSpPr>
          <p:grpSpPr>
            <a:xfrm>
              <a:off x="5097016" y="2442903"/>
              <a:ext cx="2581608" cy="2499846"/>
              <a:chOff x="5097016" y="2694111"/>
              <a:chExt cx="2581608" cy="2499846"/>
            </a:xfrm>
          </p:grpSpPr>
          <p:pic>
            <p:nvPicPr>
              <p:cNvPr id="18438" name="Picture 6"/>
              <p:cNvPicPr>
                <a:picLocks noChangeAspect="1" noChangeArrowheads="1"/>
              </p:cNvPicPr>
              <p:nvPr/>
            </p:nvPicPr>
            <p:blipFill>
              <a:blip r:embed="rId2" cstate="print"/>
              <a:srcRect/>
              <a:stretch>
                <a:fillRect/>
              </a:stretch>
            </p:blipFill>
            <p:spPr bwMode="auto">
              <a:xfrm>
                <a:off x="5097016" y="2924944"/>
                <a:ext cx="2232248" cy="2269013"/>
              </a:xfrm>
              <a:prstGeom prst="rect">
                <a:avLst/>
              </a:prstGeom>
              <a:noFill/>
              <a:ln w="9525">
                <a:noFill/>
                <a:miter lim="800000"/>
                <a:headEnd/>
                <a:tailEnd/>
              </a:ln>
            </p:spPr>
          </p:pic>
          <p:sp>
            <p:nvSpPr>
              <p:cNvPr id="3" name="テキスト ボックス 2"/>
              <p:cNvSpPr txBox="1"/>
              <p:nvPr/>
            </p:nvSpPr>
            <p:spPr>
              <a:xfrm>
                <a:off x="5595843" y="2694111"/>
                <a:ext cx="2082781" cy="465424"/>
              </a:xfrm>
              <a:prstGeom prst="rect">
                <a:avLst/>
              </a:prstGeom>
              <a:solidFill>
                <a:srgbClr val="FFCCCC"/>
              </a:solidFill>
            </p:spPr>
            <p:txBody>
              <a:bodyPr wrap="none" rtlCol="0">
                <a:spAutoFit/>
              </a:bodyPr>
              <a:lstStyle/>
              <a:p>
                <a:r>
                  <a:rPr kumimoji="1" lang="ja-JP" altLang="en-US" sz="1200" dirty="0" smtClean="0">
                    <a:ea typeface="ＤＦ特太ゴシック体" pitchFamily="1" charset="-128"/>
                  </a:rPr>
                  <a:t>ヒ化ガリウムインジウム</a:t>
                </a:r>
                <a:endParaRPr kumimoji="1" lang="en-US" altLang="ja-JP" sz="1200" dirty="0" smtClean="0">
                  <a:ea typeface="ＤＦ特太ゴシック体" pitchFamily="1" charset="-128"/>
                </a:endParaRPr>
              </a:p>
              <a:p>
                <a:r>
                  <a:rPr kumimoji="1" lang="ja-JP" altLang="en-US" sz="1200" dirty="0" smtClean="0">
                    <a:ea typeface="ＤＦ特太ゴシック体" pitchFamily="1" charset="-128"/>
                  </a:rPr>
                  <a:t>アロイ（混晶）</a:t>
                </a:r>
                <a:endParaRPr kumimoji="1" lang="ja-JP" altLang="en-US" sz="1200" dirty="0">
                  <a:ea typeface="ＤＦ特太ゴシック体" pitchFamily="1" charset="-128"/>
                </a:endParaRPr>
              </a:p>
            </p:txBody>
          </p:sp>
        </p:grpSp>
        <p:grpSp>
          <p:nvGrpSpPr>
            <p:cNvPr id="7" name="グループ化 6"/>
            <p:cNvGrpSpPr/>
            <p:nvPr/>
          </p:nvGrpSpPr>
          <p:grpSpPr>
            <a:xfrm>
              <a:off x="7473280" y="2322458"/>
              <a:ext cx="1995251" cy="3300035"/>
              <a:chOff x="7473280" y="2322458"/>
              <a:chExt cx="1995251" cy="3300035"/>
            </a:xfrm>
          </p:grpSpPr>
          <p:pic>
            <p:nvPicPr>
              <p:cNvPr id="18436" name="Picture 4"/>
              <p:cNvPicPr>
                <a:picLocks noChangeAspect="1" noChangeArrowheads="1"/>
              </p:cNvPicPr>
              <p:nvPr/>
            </p:nvPicPr>
            <p:blipFill>
              <a:blip r:embed="rId3" cstate="print"/>
              <a:srcRect/>
              <a:stretch>
                <a:fillRect/>
              </a:stretch>
            </p:blipFill>
            <p:spPr bwMode="auto">
              <a:xfrm>
                <a:off x="7473280" y="2673319"/>
                <a:ext cx="1995251" cy="2949174"/>
              </a:xfrm>
              <a:prstGeom prst="rect">
                <a:avLst/>
              </a:prstGeom>
              <a:noFill/>
              <a:ln w="9525">
                <a:noFill/>
                <a:miter lim="800000"/>
                <a:headEnd/>
                <a:tailEnd/>
              </a:ln>
            </p:spPr>
          </p:pic>
          <p:sp>
            <p:nvSpPr>
              <p:cNvPr id="16" name="テキスト ボックス 15"/>
              <p:cNvSpPr txBox="1"/>
              <p:nvPr/>
            </p:nvSpPr>
            <p:spPr>
              <a:xfrm>
                <a:off x="7541916" y="2322458"/>
                <a:ext cx="1912061" cy="279255"/>
              </a:xfrm>
              <a:prstGeom prst="rect">
                <a:avLst/>
              </a:prstGeom>
              <a:solidFill>
                <a:srgbClr val="FFCCCC"/>
              </a:solidFill>
            </p:spPr>
            <p:txBody>
              <a:bodyPr wrap="none" rtlCol="0">
                <a:spAutoFit/>
              </a:bodyPr>
              <a:lstStyle/>
              <a:p>
                <a:r>
                  <a:rPr kumimoji="1" lang="ja-JP" altLang="en-US" sz="1200" b="1" dirty="0" smtClean="0">
                    <a:ea typeface="ＤＦ特太ゴシック体" pitchFamily="1" charset="-128"/>
                  </a:rPr>
                  <a:t>セレン化銅インジウム</a:t>
                </a:r>
                <a:endParaRPr kumimoji="1" lang="ja-JP" altLang="en-US" sz="1200" b="1" dirty="0">
                  <a:ea typeface="ＤＦ特太ゴシック体" pitchFamily="1" charset="-128"/>
                </a:endParaRPr>
              </a:p>
            </p:txBody>
          </p:sp>
        </p:grpSp>
        <p:grpSp>
          <p:nvGrpSpPr>
            <p:cNvPr id="5" name="グループ化 4"/>
            <p:cNvGrpSpPr/>
            <p:nvPr/>
          </p:nvGrpSpPr>
          <p:grpSpPr>
            <a:xfrm>
              <a:off x="2755445" y="2322458"/>
              <a:ext cx="2558874" cy="2733957"/>
              <a:chOff x="2720753" y="2780928"/>
              <a:chExt cx="2558874" cy="2733957"/>
            </a:xfrm>
          </p:grpSpPr>
          <p:pic>
            <p:nvPicPr>
              <p:cNvPr id="18435" name="Picture 3"/>
              <p:cNvPicPr>
                <a:picLocks noChangeAspect="1" noChangeArrowheads="1"/>
              </p:cNvPicPr>
              <p:nvPr/>
            </p:nvPicPr>
            <p:blipFill>
              <a:blip r:embed="rId4" cstate="print"/>
              <a:srcRect/>
              <a:stretch>
                <a:fillRect/>
              </a:stretch>
            </p:blipFill>
            <p:spPr bwMode="auto">
              <a:xfrm>
                <a:off x="2720753" y="2780928"/>
                <a:ext cx="2558874" cy="2733957"/>
              </a:xfrm>
              <a:prstGeom prst="rect">
                <a:avLst/>
              </a:prstGeom>
              <a:noFill/>
              <a:ln w="9525">
                <a:noFill/>
                <a:miter lim="800000"/>
                <a:headEnd/>
                <a:tailEnd/>
              </a:ln>
            </p:spPr>
          </p:pic>
          <p:sp>
            <p:nvSpPr>
              <p:cNvPr id="17" name="テキスト ボックス 16"/>
              <p:cNvSpPr txBox="1"/>
              <p:nvPr/>
            </p:nvSpPr>
            <p:spPr>
              <a:xfrm>
                <a:off x="3132154" y="2878777"/>
                <a:ext cx="2021453" cy="276999"/>
              </a:xfrm>
              <a:prstGeom prst="rect">
                <a:avLst/>
              </a:prstGeom>
              <a:solidFill>
                <a:srgbClr val="FFCCCC"/>
              </a:solidFill>
            </p:spPr>
            <p:txBody>
              <a:bodyPr wrap="square" rtlCol="0">
                <a:spAutoFit/>
              </a:bodyPr>
              <a:lstStyle/>
              <a:p>
                <a:r>
                  <a:rPr kumimoji="1" lang="ja-JP" altLang="en-US" sz="1200" dirty="0" smtClean="0">
                    <a:ea typeface="ＤＦ特太ゴシック体" pitchFamily="1" charset="-128"/>
                  </a:rPr>
                  <a:t>ヒ化ガリウム</a:t>
                </a:r>
                <a:endParaRPr kumimoji="1" lang="ja-JP" altLang="en-US" sz="1200" dirty="0">
                  <a:ea typeface="ＤＦ特太ゴシック体" pitchFamily="1" charset="-128"/>
                </a:endParaRPr>
              </a:p>
            </p:txBody>
          </p:sp>
        </p:grpSp>
        <p:grpSp>
          <p:nvGrpSpPr>
            <p:cNvPr id="4" name="グループ化 3"/>
            <p:cNvGrpSpPr/>
            <p:nvPr/>
          </p:nvGrpSpPr>
          <p:grpSpPr>
            <a:xfrm>
              <a:off x="0" y="2345298"/>
              <a:ext cx="2816784" cy="2736304"/>
              <a:chOff x="0" y="2780928"/>
              <a:chExt cx="2816784" cy="2736304"/>
            </a:xfrm>
          </p:grpSpPr>
          <p:pic>
            <p:nvPicPr>
              <p:cNvPr id="18434" name="Picture 2"/>
              <p:cNvPicPr>
                <a:picLocks noChangeAspect="1" noChangeArrowheads="1"/>
              </p:cNvPicPr>
              <p:nvPr/>
            </p:nvPicPr>
            <p:blipFill>
              <a:blip r:embed="rId5" cstate="print"/>
              <a:srcRect/>
              <a:stretch>
                <a:fillRect/>
              </a:stretch>
            </p:blipFill>
            <p:spPr bwMode="auto">
              <a:xfrm>
                <a:off x="0" y="2780928"/>
                <a:ext cx="2816784" cy="2736304"/>
              </a:xfrm>
              <a:prstGeom prst="rect">
                <a:avLst/>
              </a:prstGeom>
              <a:noFill/>
              <a:ln w="9525">
                <a:noFill/>
                <a:miter lim="800000"/>
                <a:headEnd/>
                <a:tailEnd/>
              </a:ln>
            </p:spPr>
          </p:pic>
          <p:sp>
            <p:nvSpPr>
              <p:cNvPr id="18" name="テキスト ボックス 17"/>
              <p:cNvSpPr txBox="1"/>
              <p:nvPr/>
            </p:nvSpPr>
            <p:spPr>
              <a:xfrm>
                <a:off x="488504" y="2878533"/>
                <a:ext cx="2232249" cy="277243"/>
              </a:xfrm>
              <a:prstGeom prst="rect">
                <a:avLst/>
              </a:prstGeom>
              <a:solidFill>
                <a:srgbClr val="FFCCCC"/>
              </a:solidFill>
            </p:spPr>
            <p:txBody>
              <a:bodyPr wrap="square" rtlCol="0">
                <a:spAutoFit/>
              </a:bodyPr>
              <a:lstStyle/>
              <a:p>
                <a:r>
                  <a:rPr kumimoji="1" lang="ja-JP" altLang="en-US" sz="1200" dirty="0" smtClean="0">
                    <a:ea typeface="ＤＦ特太ゴシック体" pitchFamily="1" charset="-128"/>
                  </a:rPr>
                  <a:t>シリコン</a:t>
                </a:r>
                <a:endParaRPr kumimoji="1" lang="ja-JP" altLang="en-US" sz="1200" dirty="0">
                  <a:ea typeface="ＤＦ特太ゴシック体" pitchFamily="1" charset="-128"/>
                </a:endParaRPr>
              </a:p>
            </p:txBody>
          </p:sp>
        </p:grpSp>
      </p:grpSp>
    </p:spTree>
    <p:extLst>
      <p:ext uri="{BB962C8B-B14F-4D97-AF65-F5344CB8AC3E}">
        <p14:creationId xmlns:p14="http://schemas.microsoft.com/office/powerpoint/2010/main" val="23110315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00B0F0"/>
          </a:solidFill>
        </p:spPr>
        <p:txBody>
          <a:bodyPr>
            <a:normAutofit/>
          </a:bodyPr>
          <a:lstStyle/>
          <a:p>
            <a:pPr algn="l"/>
            <a:r>
              <a:rPr lang="en-US" altLang="ja-JP" dirty="0" smtClean="0">
                <a:solidFill>
                  <a:schemeClr val="bg1"/>
                </a:solidFill>
              </a:rPr>
              <a:t>1.0</a:t>
            </a:r>
            <a:r>
              <a:rPr lang="ja-JP" altLang="ja-JP" dirty="0" smtClean="0">
                <a:solidFill>
                  <a:schemeClr val="bg1"/>
                </a:solidFill>
              </a:rPr>
              <a:t>～</a:t>
            </a:r>
            <a:r>
              <a:rPr lang="en-US" altLang="ja-JP" dirty="0" smtClean="0">
                <a:solidFill>
                  <a:schemeClr val="bg1"/>
                </a:solidFill>
              </a:rPr>
              <a:t>1.7eV</a:t>
            </a:r>
            <a:r>
              <a:rPr lang="ja-JP" altLang="ja-JP" dirty="0" smtClean="0">
                <a:solidFill>
                  <a:schemeClr val="bg1"/>
                </a:solidFill>
              </a:rPr>
              <a:t>の間</a:t>
            </a:r>
            <a:r>
              <a:rPr lang="ja-JP" altLang="en-US" dirty="0" smtClean="0">
                <a:solidFill>
                  <a:schemeClr val="bg1"/>
                </a:solidFill>
              </a:rPr>
              <a:t>の</a:t>
            </a:r>
            <a:r>
              <a:rPr lang="en-US" altLang="ja-JP" dirty="0" smtClean="0">
                <a:solidFill>
                  <a:schemeClr val="bg1"/>
                </a:solidFill>
              </a:rPr>
              <a:t/>
            </a:r>
            <a:br>
              <a:rPr lang="en-US" altLang="ja-JP" dirty="0" smtClean="0">
                <a:solidFill>
                  <a:schemeClr val="bg1"/>
                </a:solidFill>
              </a:rPr>
            </a:br>
            <a:r>
              <a:rPr lang="ja-JP" altLang="ja-JP" dirty="0" smtClean="0">
                <a:solidFill>
                  <a:schemeClr val="bg1"/>
                </a:solidFill>
              </a:rPr>
              <a:t>バンドギャップ</a:t>
            </a:r>
            <a:r>
              <a:rPr lang="ja-JP" altLang="en-US" dirty="0" smtClean="0">
                <a:solidFill>
                  <a:schemeClr val="bg1"/>
                </a:solidFill>
              </a:rPr>
              <a:t>をもつ</a:t>
            </a:r>
            <a:r>
              <a:rPr lang="ja-JP" altLang="ja-JP" dirty="0" smtClean="0">
                <a:solidFill>
                  <a:schemeClr val="bg1"/>
                </a:solidFill>
              </a:rPr>
              <a:t>半導体</a:t>
            </a:r>
            <a:endParaRPr kumimoji="1" lang="ja-JP" altLang="en-US" dirty="0">
              <a:solidFill>
                <a:schemeClr val="bg1"/>
              </a:solidFill>
            </a:endParaRPr>
          </a:p>
        </p:txBody>
      </p:sp>
      <p:graphicFrame>
        <p:nvGraphicFramePr>
          <p:cNvPr id="4" name="コンテンツ プレースホルダ 3"/>
          <p:cNvGraphicFramePr>
            <a:graphicFrameLocks noGrp="1"/>
          </p:cNvGraphicFramePr>
          <p:nvPr>
            <p:ph idx="1"/>
            <p:extLst/>
          </p:nvPr>
        </p:nvGraphicFramePr>
        <p:xfrm>
          <a:off x="517396" y="1700808"/>
          <a:ext cx="8375084" cy="4536502"/>
        </p:xfrm>
        <a:graphic>
          <a:graphicData uri="http://schemas.openxmlformats.org/drawingml/2006/table">
            <a:tbl>
              <a:tblPr/>
              <a:tblGrid>
                <a:gridCol w="1051887"/>
                <a:gridCol w="1135563"/>
                <a:gridCol w="1053156"/>
                <a:gridCol w="898307"/>
                <a:gridCol w="1203478"/>
                <a:gridCol w="1010597"/>
                <a:gridCol w="1123789"/>
                <a:gridCol w="898307"/>
              </a:tblGrid>
              <a:tr h="307771">
                <a:tc gridSpan="8">
                  <a:txBody>
                    <a:bodyPr/>
                    <a:lstStyle/>
                    <a:p>
                      <a:pPr algn="l">
                        <a:spcAft>
                          <a:spcPts val="0"/>
                        </a:spcAft>
                      </a:pPr>
                      <a:endParaRPr lang="ja-JP" sz="2000" kern="100" dirty="0">
                        <a:latin typeface="Century"/>
                        <a:ea typeface="ＭＳ 明朝"/>
                        <a:cs typeface="Times New Roman"/>
                      </a:endParaRPr>
                    </a:p>
                  </a:txBody>
                  <a:tcPr marL="63305" marR="63305" marT="0" marB="0">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92434">
                <a:tc>
                  <a:txBody>
                    <a:bodyPr/>
                    <a:lstStyle/>
                    <a:p>
                      <a:pPr algn="ctr">
                        <a:spcAft>
                          <a:spcPts val="0"/>
                        </a:spcAft>
                      </a:pPr>
                      <a:r>
                        <a:rPr lang="ja-JP" sz="1600" kern="100" dirty="0">
                          <a:latin typeface="Century"/>
                          <a:ea typeface="ＭＳ 明朝"/>
                          <a:cs typeface="Times New Roman"/>
                        </a:rPr>
                        <a:t>半導体名</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81280" algn="ctr">
                        <a:spcAft>
                          <a:spcPts val="0"/>
                        </a:spcAft>
                      </a:pPr>
                      <a:r>
                        <a:rPr lang="en-US" sz="1600" kern="100" dirty="0" err="1">
                          <a:latin typeface="Century"/>
                          <a:ea typeface="ＭＳ 明朝"/>
                          <a:cs typeface="Times New Roman"/>
                        </a:rPr>
                        <a:t>Eg</a:t>
                      </a:r>
                      <a:r>
                        <a:rPr lang="en-US" sz="1600" kern="100" dirty="0">
                          <a:latin typeface="Century"/>
                          <a:ea typeface="ＭＳ 明朝"/>
                          <a:cs typeface="Times New Roman"/>
                        </a:rPr>
                        <a:t> (</a:t>
                      </a:r>
                      <a:r>
                        <a:rPr lang="en-US" sz="1600" kern="100" dirty="0" err="1">
                          <a:latin typeface="Century"/>
                          <a:ea typeface="ＭＳ 明朝"/>
                          <a:cs typeface="Times New Roman"/>
                        </a:rPr>
                        <a:t>eV</a:t>
                      </a:r>
                      <a:r>
                        <a:rPr lang="en-US" sz="1600" kern="100" dirty="0">
                          <a:latin typeface="Century"/>
                          <a:ea typeface="ＭＳ 明朝"/>
                          <a:cs typeface="Times New Roman"/>
                        </a:rPr>
                        <a:t>)</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直接／間接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dirty="0">
                          <a:latin typeface="Century"/>
                          <a:ea typeface="ＭＳ 明朝"/>
                          <a:cs typeface="Times New Roman"/>
                        </a:rPr>
                        <a:t>結晶構造</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半導体名</a:t>
                      </a:r>
                      <a:endParaRPr lang="ja-JP" sz="2000" kern="10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81280" algn="ctr">
                        <a:spcAft>
                          <a:spcPts val="0"/>
                        </a:spcAft>
                      </a:pPr>
                      <a:r>
                        <a:rPr lang="en-US" sz="1600" kern="100">
                          <a:latin typeface="Century"/>
                          <a:ea typeface="ＭＳ 明朝"/>
                          <a:cs typeface="Times New Roman"/>
                        </a:rPr>
                        <a:t>Eg (eV)</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直接／間接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結晶構造</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260">
                <a:tc>
                  <a:txBody>
                    <a:bodyPr/>
                    <a:lstStyle/>
                    <a:p>
                      <a:pPr algn="ctr">
                        <a:spcAft>
                          <a:spcPts val="0"/>
                        </a:spcAft>
                      </a:pPr>
                      <a:r>
                        <a:rPr lang="en-US" sz="1600" b="1" kern="100" dirty="0">
                          <a:latin typeface="Century"/>
                          <a:ea typeface="ＭＳ 明朝"/>
                          <a:cs typeface="Times New Roman"/>
                        </a:rPr>
                        <a:t>CuInSe</a:t>
                      </a:r>
                      <a:r>
                        <a:rPr lang="en-US" sz="1600" b="1" kern="100" baseline="-25000" dirty="0">
                          <a:latin typeface="Century"/>
                          <a:ea typeface="ＭＳ 明朝"/>
                          <a:cs typeface="Times New Roman"/>
                        </a:rPr>
                        <a:t>2</a:t>
                      </a:r>
                      <a:endParaRPr lang="ja-JP" sz="2000" b="1"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1.04</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ja-JP" sz="1600" kern="100" dirty="0">
                          <a:latin typeface="Century"/>
                          <a:ea typeface="ＭＳ 明朝"/>
                          <a:cs typeface="Times New Roman"/>
                        </a:rPr>
                        <a:t>直接</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CH</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b="1" kern="100" dirty="0" err="1">
                          <a:latin typeface="Century"/>
                          <a:ea typeface="ＭＳ 明朝"/>
                          <a:cs typeface="Times New Roman"/>
                        </a:rPr>
                        <a:t>GaAs</a:t>
                      </a:r>
                      <a:endParaRPr lang="ja-JP" sz="2000" b="1"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1.42</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ja-JP" sz="1600" kern="100" dirty="0">
                          <a:latin typeface="Century"/>
                          <a:ea typeface="ＭＳ 明朝"/>
                          <a:cs typeface="Times New Roman"/>
                        </a:rPr>
                        <a:t>直接</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ZB</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436260">
                <a:tc>
                  <a:txBody>
                    <a:bodyPr/>
                    <a:lstStyle/>
                    <a:p>
                      <a:pPr algn="ctr">
                        <a:spcAft>
                          <a:spcPts val="0"/>
                        </a:spcAft>
                      </a:pPr>
                      <a:r>
                        <a:rPr lang="en-US" sz="1600" kern="100" dirty="0">
                          <a:latin typeface="Century"/>
                          <a:ea typeface="ＭＳ 明朝"/>
                          <a:cs typeface="Times New Roman"/>
                        </a:rPr>
                        <a:t>Si</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kern="100" dirty="0">
                          <a:latin typeface="Century"/>
                          <a:ea typeface="ＭＳ 明朝"/>
                          <a:cs typeface="Times New Roman"/>
                        </a:rPr>
                        <a:t>1.12</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ja-JP" sz="1600" kern="100" dirty="0">
                          <a:latin typeface="Century"/>
                          <a:ea typeface="ＭＳ 明朝"/>
                          <a:cs typeface="Times New Roman"/>
                        </a:rPr>
                        <a:t>間接</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kern="100" dirty="0">
                          <a:latin typeface="Century"/>
                          <a:ea typeface="ＭＳ 明朝"/>
                          <a:cs typeface="Times New Roman"/>
                        </a:rPr>
                        <a:t>D</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100" dirty="0" err="1">
                          <a:latin typeface="Century"/>
                          <a:ea typeface="ＭＳ 明朝"/>
                          <a:cs typeface="Times New Roman"/>
                        </a:rPr>
                        <a:t>CdTe</a:t>
                      </a:r>
                      <a:endParaRPr lang="ja-JP" sz="2000" b="1"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1.47</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ja-JP" sz="1600" kern="100" dirty="0">
                          <a:latin typeface="Century"/>
                          <a:ea typeface="ＭＳ 明朝"/>
                          <a:cs typeface="Times New Roman"/>
                        </a:rPr>
                        <a:t>直接</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ZB</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436260">
                <a:tc>
                  <a:txBody>
                    <a:bodyPr/>
                    <a:lstStyle/>
                    <a:p>
                      <a:pPr algn="ctr">
                        <a:spcAft>
                          <a:spcPts val="0"/>
                        </a:spcAft>
                      </a:pPr>
                      <a:r>
                        <a:rPr lang="en-US" sz="1600" kern="100">
                          <a:latin typeface="Century"/>
                          <a:ea typeface="ＭＳ 明朝"/>
                          <a:cs typeface="Times New Roman"/>
                        </a:rPr>
                        <a:t>ZnGeAs</a:t>
                      </a:r>
                      <a:r>
                        <a:rPr lang="en-US" sz="1600" kern="100" baseline="-25000">
                          <a:latin typeface="Century"/>
                          <a:ea typeface="ＭＳ 明朝"/>
                          <a:cs typeface="Times New Roman"/>
                        </a:rPr>
                        <a:t>2</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1.15</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latin typeface="Century"/>
                          <a:ea typeface="ＭＳ 明朝"/>
                          <a:cs typeface="Times New Roman"/>
                        </a:rPr>
                        <a:t>CH</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latin typeface="Century"/>
                          <a:ea typeface="ＭＳ 明朝"/>
                          <a:cs typeface="Times New Roman"/>
                        </a:rPr>
                        <a:t>CuInS</a:t>
                      </a:r>
                      <a:r>
                        <a:rPr lang="en-US" sz="1600" kern="100" baseline="-25000" dirty="0">
                          <a:latin typeface="Century"/>
                          <a:ea typeface="ＭＳ 明朝"/>
                          <a:cs typeface="Times New Roman"/>
                        </a:rPr>
                        <a:t>2</a:t>
                      </a:r>
                      <a:endParaRPr lang="ja-JP" sz="2000"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1.53</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260">
                <a:tc>
                  <a:txBody>
                    <a:bodyPr/>
                    <a:lstStyle/>
                    <a:p>
                      <a:pPr algn="ctr">
                        <a:spcAft>
                          <a:spcPts val="0"/>
                        </a:spcAft>
                      </a:pPr>
                      <a:r>
                        <a:rPr lang="en-US" sz="1600" kern="100">
                          <a:latin typeface="Century"/>
                          <a:ea typeface="ＭＳ 明朝"/>
                          <a:cs typeface="Times New Roman"/>
                        </a:rPr>
                        <a:t>AgGaTe</a:t>
                      </a:r>
                      <a:r>
                        <a:rPr lang="en-US" sz="1600" kern="100" baseline="-25000">
                          <a:latin typeface="Century"/>
                          <a:ea typeface="ＭＳ 明朝"/>
                          <a:cs typeface="Times New Roman"/>
                        </a:rPr>
                        <a:t>2</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1.15</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latin typeface="Century"/>
                          <a:ea typeface="ＭＳ 明朝"/>
                          <a:cs typeface="Times New Roman"/>
                        </a:rPr>
                        <a:t>CdSiAs</a:t>
                      </a:r>
                      <a:r>
                        <a:rPr lang="en-US" sz="1600" kern="100" baseline="-25000" dirty="0">
                          <a:latin typeface="Century"/>
                          <a:ea typeface="ＭＳ 明朝"/>
                          <a:cs typeface="Times New Roman"/>
                        </a:rPr>
                        <a:t>2</a:t>
                      </a:r>
                      <a:endParaRPr lang="ja-JP" sz="2000"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latin typeface="Century"/>
                          <a:ea typeface="ＭＳ 明朝"/>
                          <a:cs typeface="Times New Roman"/>
                        </a:rPr>
                        <a:t>1.55</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260">
                <a:tc>
                  <a:txBody>
                    <a:bodyPr/>
                    <a:lstStyle/>
                    <a:p>
                      <a:pPr algn="ctr">
                        <a:spcAft>
                          <a:spcPts val="0"/>
                        </a:spcAft>
                      </a:pPr>
                      <a:r>
                        <a:rPr lang="en-US" sz="1600" kern="100">
                          <a:latin typeface="Century"/>
                          <a:ea typeface="ＭＳ 明朝"/>
                          <a:cs typeface="Times New Roman"/>
                        </a:rPr>
                        <a:t>CdSnP</a:t>
                      </a:r>
                      <a:r>
                        <a:rPr lang="en-US" sz="1600" kern="100" baseline="-25000">
                          <a:latin typeface="Century"/>
                          <a:ea typeface="ＭＳ 明朝"/>
                          <a:cs typeface="Times New Roman"/>
                        </a:rPr>
                        <a:t>2</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1.17</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err="1">
                          <a:latin typeface="Century"/>
                          <a:ea typeface="ＭＳ 明朝"/>
                          <a:cs typeface="Times New Roman"/>
                        </a:rPr>
                        <a:t>AlSb</a:t>
                      </a:r>
                      <a:endParaRPr lang="ja-JP" sz="2000"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latin typeface="Century"/>
                          <a:ea typeface="ＭＳ 明朝"/>
                          <a:cs typeface="Times New Roman"/>
                        </a:rPr>
                        <a:t>1.62</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間接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ZB</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260">
                <a:tc>
                  <a:txBody>
                    <a:bodyPr/>
                    <a:lstStyle/>
                    <a:p>
                      <a:pPr algn="ctr">
                        <a:spcAft>
                          <a:spcPts val="0"/>
                        </a:spcAft>
                      </a:pPr>
                      <a:r>
                        <a:rPr lang="en-US" sz="1600" kern="100">
                          <a:latin typeface="Century"/>
                          <a:ea typeface="ＭＳ 明朝"/>
                          <a:cs typeface="Times New Roman"/>
                        </a:rPr>
                        <a:t>CuGaTe</a:t>
                      </a:r>
                      <a:r>
                        <a:rPr lang="en-US" sz="1600" kern="100" baseline="-25000">
                          <a:latin typeface="Century"/>
                          <a:ea typeface="ＭＳ 明朝"/>
                          <a:cs typeface="Times New Roman"/>
                        </a:rPr>
                        <a:t>2</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1.23</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latin typeface="Century"/>
                          <a:ea typeface="ＭＳ 明朝"/>
                          <a:cs typeface="Times New Roman"/>
                        </a:rPr>
                        <a:t>CuGaSe</a:t>
                      </a:r>
                      <a:r>
                        <a:rPr lang="en-US" sz="1600" b="1" kern="100" baseline="-25000" dirty="0">
                          <a:latin typeface="Century"/>
                          <a:ea typeface="ＭＳ 明朝"/>
                          <a:cs typeface="Times New Roman"/>
                        </a:rPr>
                        <a:t>2</a:t>
                      </a:r>
                      <a:endParaRPr lang="ja-JP" sz="2000" b="1"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1.68</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ja-JP" sz="1600" kern="100" dirty="0">
                          <a:latin typeface="Century"/>
                          <a:ea typeface="ＭＳ 明朝"/>
                          <a:cs typeface="Times New Roman"/>
                        </a:rPr>
                        <a:t>直接</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US" sz="1600" kern="100" dirty="0">
                          <a:latin typeface="Century"/>
                          <a:ea typeface="ＭＳ 明朝"/>
                          <a:cs typeface="Times New Roman"/>
                        </a:rPr>
                        <a:t>CH</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436260">
                <a:tc>
                  <a:txBody>
                    <a:bodyPr/>
                    <a:lstStyle/>
                    <a:p>
                      <a:pPr algn="ctr">
                        <a:spcAft>
                          <a:spcPts val="0"/>
                        </a:spcAft>
                      </a:pPr>
                      <a:r>
                        <a:rPr lang="en-US" sz="1600" kern="100">
                          <a:latin typeface="Century"/>
                          <a:ea typeface="ＭＳ 明朝"/>
                          <a:cs typeface="Times New Roman"/>
                        </a:rPr>
                        <a:t>AgInSe</a:t>
                      </a:r>
                      <a:r>
                        <a:rPr lang="en-US" sz="1600" kern="100" baseline="-25000">
                          <a:latin typeface="Century"/>
                          <a:ea typeface="ＭＳ 明朝"/>
                          <a:cs typeface="Times New Roman"/>
                        </a:rPr>
                        <a:t>2</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1.24</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CdGeP</a:t>
                      </a:r>
                      <a:r>
                        <a:rPr lang="en-US" sz="1600" kern="100" baseline="-25000">
                          <a:latin typeface="Century"/>
                          <a:ea typeface="ＭＳ 明朝"/>
                          <a:cs typeface="Times New Roman"/>
                        </a:rPr>
                        <a:t>2</a:t>
                      </a:r>
                      <a:endParaRPr lang="ja-JP" sz="2000" kern="10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1.72</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dirty="0">
                          <a:latin typeface="Century"/>
                          <a:ea typeface="ＭＳ 明朝"/>
                          <a:cs typeface="Times New Roman"/>
                        </a:rPr>
                        <a:t>直接</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CH</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217">
                <a:tc>
                  <a:txBody>
                    <a:bodyPr/>
                    <a:lstStyle/>
                    <a:p>
                      <a:pPr algn="ctr">
                        <a:spcAft>
                          <a:spcPts val="0"/>
                        </a:spcAft>
                      </a:pPr>
                      <a:r>
                        <a:rPr lang="en-US" sz="1600" kern="100">
                          <a:latin typeface="Century"/>
                          <a:ea typeface="ＭＳ 明朝"/>
                          <a:cs typeface="Times New Roman"/>
                        </a:rPr>
                        <a:t>InP</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1.34</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latin typeface="Century"/>
                          <a:ea typeface="ＭＳ 明朝"/>
                          <a:cs typeface="Times New Roman"/>
                        </a:rPr>
                        <a:t>直接</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latin typeface="Century"/>
                          <a:ea typeface="ＭＳ 明朝"/>
                          <a:cs typeface="Times New Roman"/>
                        </a:rPr>
                        <a:t>ZB</a:t>
                      </a:r>
                      <a:endParaRPr lang="ja-JP" sz="2000" kern="10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err="1">
                          <a:latin typeface="Century"/>
                          <a:ea typeface="ＭＳ 明朝"/>
                          <a:cs typeface="Times New Roman"/>
                        </a:rPr>
                        <a:t>a-Si:H</a:t>
                      </a:r>
                      <a:endParaRPr lang="ja-JP" sz="2000" kern="100" dirty="0">
                        <a:latin typeface="Century"/>
                        <a:ea typeface="ＭＳ 明朝"/>
                        <a:cs typeface="Times New Roman"/>
                      </a:endParaRPr>
                    </a:p>
                  </a:txBody>
                  <a:tcPr marL="63305" marR="63305"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kern="100" dirty="0">
                          <a:latin typeface="Century"/>
                          <a:ea typeface="ＭＳ 明朝"/>
                          <a:cs typeface="Times New Roman"/>
                        </a:rPr>
                        <a:t>1.7</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ja-JP" sz="1600" kern="100" dirty="0">
                          <a:latin typeface="Century"/>
                          <a:ea typeface="ＭＳ 明朝"/>
                          <a:cs typeface="Times New Roman"/>
                        </a:rPr>
                        <a:t>－</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ja-JP" sz="1600" kern="100" dirty="0">
                          <a:latin typeface="Century"/>
                          <a:ea typeface="ＭＳ 明朝"/>
                          <a:cs typeface="Times New Roman"/>
                        </a:rPr>
                        <a:t>非晶質</a:t>
                      </a:r>
                      <a:endParaRPr lang="ja-JP" sz="2000" kern="100" dirty="0">
                        <a:latin typeface="Century"/>
                        <a:ea typeface="ＭＳ 明朝"/>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436260">
                <a:tc gridSpan="8">
                  <a:txBody>
                    <a:bodyPr/>
                    <a:lstStyle/>
                    <a:p>
                      <a:pPr algn="r">
                        <a:spcAft>
                          <a:spcPts val="0"/>
                        </a:spcAft>
                      </a:pPr>
                      <a:r>
                        <a:rPr lang="en-US" sz="1100" kern="100" dirty="0">
                          <a:latin typeface="Century"/>
                          <a:ea typeface="ＭＳ 明朝"/>
                          <a:cs typeface="Times New Roman"/>
                        </a:rPr>
                        <a:t>D:</a:t>
                      </a:r>
                      <a:r>
                        <a:rPr lang="ja-JP" sz="1100" kern="100" dirty="0">
                          <a:latin typeface="Century"/>
                          <a:ea typeface="ＭＳ 明朝"/>
                          <a:cs typeface="Times New Roman"/>
                        </a:rPr>
                        <a:t>ダイヤモンド構造、</a:t>
                      </a:r>
                      <a:r>
                        <a:rPr lang="en-US" sz="1100" kern="100" dirty="0">
                          <a:latin typeface="Century"/>
                          <a:ea typeface="ＭＳ 明朝"/>
                          <a:cs typeface="Times New Roman"/>
                        </a:rPr>
                        <a:t>ZB:</a:t>
                      </a:r>
                      <a:r>
                        <a:rPr lang="ja-JP" sz="1100" kern="100" dirty="0">
                          <a:latin typeface="Century"/>
                          <a:ea typeface="ＭＳ 明朝"/>
                          <a:cs typeface="Times New Roman"/>
                        </a:rPr>
                        <a:t>閃亜鉛鉱構造、</a:t>
                      </a:r>
                      <a:r>
                        <a:rPr lang="en-US" sz="1100" kern="100" dirty="0">
                          <a:latin typeface="Century"/>
                          <a:ea typeface="ＭＳ 明朝"/>
                          <a:cs typeface="Times New Roman"/>
                        </a:rPr>
                        <a:t>CH:</a:t>
                      </a:r>
                      <a:r>
                        <a:rPr lang="ja-JP" sz="1100" kern="100" dirty="0">
                          <a:latin typeface="Century"/>
                          <a:ea typeface="ＭＳ 明朝"/>
                          <a:cs typeface="Times New Roman"/>
                        </a:rPr>
                        <a:t>カルコパイライト構造</a:t>
                      </a:r>
                      <a:endParaRPr lang="ja-JP" sz="1050" kern="100" dirty="0">
                        <a:latin typeface="Century"/>
                        <a:ea typeface="ＭＳ 明朝"/>
                        <a:cs typeface="Times New Roman"/>
                      </a:endParaRPr>
                    </a:p>
                  </a:txBody>
                  <a:tcPr marL="63305" marR="63305"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27480634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4458" y="404664"/>
            <a:ext cx="7438246" cy="864096"/>
          </a:xfrm>
          <a:solidFill>
            <a:srgbClr val="00B0F0"/>
          </a:solidFill>
        </p:spPr>
        <p:txBody>
          <a:bodyPr>
            <a:normAutofit fontScale="90000"/>
          </a:bodyPr>
          <a:lstStyle/>
          <a:p>
            <a:pPr algn="l"/>
            <a:r>
              <a:rPr lang="ja-JP" altLang="en-US" sz="3600" dirty="0" smtClean="0">
                <a:solidFill>
                  <a:schemeClr val="bg1"/>
                </a:solidFill>
                <a:latin typeface="+mn-ea"/>
                <a:ea typeface="+mn-ea"/>
                <a:cs typeface="ＭＳ Ｐゴシック" pitchFamily="50" charset="-128"/>
              </a:rPr>
              <a:t>主な半導体の光吸収スペクトルの比較</a:t>
            </a:r>
            <a:endParaRPr kumimoji="1" lang="ja-JP" altLang="en-US" sz="3600" dirty="0">
              <a:solidFill>
                <a:schemeClr val="bg1"/>
              </a:solidFill>
              <a:latin typeface="+mn-ea"/>
              <a:ea typeface="+mn-ea"/>
            </a:endParaRPr>
          </a:p>
        </p:txBody>
      </p:sp>
      <p:sp>
        <p:nvSpPr>
          <p:cNvPr id="3" name="コンテンツ プレースホルダ 2"/>
          <p:cNvSpPr>
            <a:spLocks noGrp="1"/>
          </p:cNvSpPr>
          <p:nvPr>
            <p:ph idx="1"/>
          </p:nvPr>
        </p:nvSpPr>
        <p:spPr>
          <a:xfrm>
            <a:off x="317989" y="1844825"/>
            <a:ext cx="4386949" cy="4104456"/>
          </a:xfrm>
        </p:spPr>
        <p:txBody>
          <a:bodyPr>
            <a:normAutofit/>
          </a:bodyPr>
          <a:lstStyle/>
          <a:p>
            <a:pPr marL="0" lvl="0" indent="0" algn="just" fontAlgn="base">
              <a:spcBef>
                <a:spcPct val="0"/>
              </a:spcBef>
              <a:spcAft>
                <a:spcPct val="0"/>
              </a:spcAft>
              <a:buNone/>
            </a:pPr>
            <a:r>
              <a:rPr lang="ja-JP" altLang="en-US" sz="2800" dirty="0" smtClean="0">
                <a:latin typeface="+mj-ea"/>
                <a:ea typeface="+mj-ea"/>
                <a:cs typeface="ＭＳ Ｐゴシック" pitchFamily="50" charset="-128"/>
              </a:rPr>
              <a:t>結晶</a:t>
            </a:r>
            <a:r>
              <a:rPr lang="ja-JP" altLang="en-US" sz="2800" dirty="0">
                <a:latin typeface="+mj-ea"/>
                <a:ea typeface="+mj-ea"/>
                <a:cs typeface="ＭＳ Ｐゴシック" pitchFamily="50" charset="-128"/>
              </a:rPr>
              <a:t>シリコン</a:t>
            </a:r>
            <a:r>
              <a:rPr lang="en-US" altLang="ja-JP" sz="2800" dirty="0" smtClean="0">
                <a:latin typeface="+mj-ea"/>
                <a:ea typeface="+mj-ea"/>
                <a:cs typeface="ＭＳ Ｐゴシック" pitchFamily="50" charset="-128"/>
              </a:rPr>
              <a:t>(c-Si</a:t>
            </a:r>
            <a:r>
              <a:rPr lang="en-US" altLang="ja-JP" sz="2800" dirty="0">
                <a:latin typeface="+mj-ea"/>
                <a:ea typeface="+mj-ea"/>
                <a:cs typeface="ＭＳ Ｐゴシック" pitchFamily="50" charset="-128"/>
              </a:rPr>
              <a:t>)</a:t>
            </a:r>
            <a:r>
              <a:rPr lang="ja-JP" altLang="en-US" sz="2800" dirty="0">
                <a:latin typeface="+mj-ea"/>
                <a:ea typeface="+mj-ea"/>
                <a:cs typeface="ＭＳ Ｐゴシック" pitchFamily="50" charset="-128"/>
              </a:rPr>
              <a:t>は間接遷移型吸収端をもつため光吸収係数が</a:t>
            </a:r>
            <a:r>
              <a:rPr lang="ja-JP" altLang="en-US" sz="2800" dirty="0" smtClean="0">
                <a:latin typeface="+mj-ea"/>
                <a:ea typeface="+mj-ea"/>
                <a:cs typeface="ＭＳ Ｐゴシック" pitchFamily="50" charset="-128"/>
              </a:rPr>
              <a:t>小さいのに対し、</a:t>
            </a:r>
            <a:r>
              <a:rPr lang="ja-JP" altLang="en-US" sz="2800" dirty="0">
                <a:latin typeface="+mj-ea"/>
                <a:ea typeface="+mj-ea"/>
                <a:cs typeface="ＭＳ Ｐゴシック" pitchFamily="50" charset="-128"/>
              </a:rPr>
              <a:t>直接吸収端を</a:t>
            </a:r>
            <a:r>
              <a:rPr lang="ja-JP" altLang="en-US" sz="2800" dirty="0" smtClean="0">
                <a:latin typeface="+mj-ea"/>
                <a:ea typeface="+mj-ea"/>
                <a:cs typeface="ＭＳ Ｐゴシック" pitchFamily="50" charset="-128"/>
              </a:rPr>
              <a:t>もつ</a:t>
            </a:r>
            <a:r>
              <a:rPr lang="en-US" altLang="ja-JP" sz="2800" dirty="0" err="1">
                <a:latin typeface="+mj-ea"/>
                <a:ea typeface="+mj-ea"/>
                <a:cs typeface="ＭＳ Ｐゴシック" pitchFamily="50" charset="-128"/>
              </a:rPr>
              <a:t>GaAs</a:t>
            </a:r>
            <a:r>
              <a:rPr lang="en-US" altLang="ja-JP" sz="2800" dirty="0">
                <a:latin typeface="+mj-ea"/>
                <a:ea typeface="+mj-ea"/>
                <a:cs typeface="ＭＳ Ｐゴシック" pitchFamily="50" charset="-128"/>
              </a:rPr>
              <a:t>, </a:t>
            </a:r>
            <a:r>
              <a:rPr lang="en-US" altLang="ja-JP" sz="2800" dirty="0" err="1" smtClean="0">
                <a:latin typeface="+mj-ea"/>
                <a:ea typeface="+mj-ea"/>
                <a:cs typeface="ＭＳ Ｐゴシック" pitchFamily="50" charset="-128"/>
              </a:rPr>
              <a:t>CdTe</a:t>
            </a:r>
            <a:r>
              <a:rPr lang="en-US" altLang="ja-JP" sz="2800" dirty="0" smtClean="0">
                <a:latin typeface="+mj-ea"/>
                <a:ea typeface="+mj-ea"/>
                <a:cs typeface="ＭＳ Ｐゴシック" pitchFamily="50" charset="-128"/>
              </a:rPr>
              <a:t>, CIS(CuInSe</a:t>
            </a:r>
            <a:r>
              <a:rPr lang="en-US" altLang="ja-JP" sz="2800" baseline="-25000" dirty="0" smtClean="0">
                <a:latin typeface="+mj-ea"/>
                <a:ea typeface="+mj-ea"/>
                <a:cs typeface="ＭＳ Ｐゴシック" pitchFamily="50" charset="-128"/>
              </a:rPr>
              <a:t>2</a:t>
            </a:r>
            <a:r>
              <a:rPr lang="en-US" altLang="ja-JP" sz="2800" dirty="0" smtClean="0">
                <a:latin typeface="+mj-ea"/>
                <a:ea typeface="+mj-ea"/>
                <a:cs typeface="ＭＳ Ｐゴシック" pitchFamily="50" charset="-128"/>
              </a:rPr>
              <a:t>) </a:t>
            </a:r>
            <a:r>
              <a:rPr lang="ja-JP" altLang="en-US" sz="2800" dirty="0" smtClean="0">
                <a:latin typeface="+mj-ea"/>
                <a:ea typeface="+mj-ea"/>
                <a:cs typeface="ＭＳ Ｐゴシック" pitchFamily="50" charset="-128"/>
              </a:rPr>
              <a:t>など</a:t>
            </a:r>
            <a:r>
              <a:rPr lang="ja-JP" altLang="en-US" sz="2800" dirty="0">
                <a:latin typeface="+mj-ea"/>
                <a:ea typeface="+mj-ea"/>
                <a:cs typeface="ＭＳ Ｐゴシック" pitchFamily="50" charset="-128"/>
              </a:rPr>
              <a:t>の化合物半導体は</a:t>
            </a:r>
            <a:r>
              <a:rPr lang="en-US" altLang="ja-JP" sz="2800" dirty="0">
                <a:latin typeface="+mj-ea"/>
                <a:ea typeface="+mj-ea"/>
                <a:cs typeface="ＭＳ Ｐゴシック" pitchFamily="50" charset="-128"/>
              </a:rPr>
              <a:t>Si</a:t>
            </a:r>
            <a:r>
              <a:rPr lang="ja-JP" altLang="en-US" sz="2800" dirty="0">
                <a:latin typeface="+mj-ea"/>
                <a:ea typeface="+mj-ea"/>
                <a:cs typeface="ＭＳ Ｐゴシック" pitchFamily="50" charset="-128"/>
              </a:rPr>
              <a:t>より</a:t>
            </a:r>
            <a:r>
              <a:rPr lang="en-US" altLang="ja-JP" sz="2800" dirty="0">
                <a:latin typeface="+mj-ea"/>
                <a:ea typeface="+mj-ea"/>
                <a:cs typeface="ＭＳ Ｐゴシック" pitchFamily="50" charset="-128"/>
              </a:rPr>
              <a:t>2</a:t>
            </a:r>
            <a:r>
              <a:rPr lang="ja-JP" altLang="en-US" sz="2800" dirty="0">
                <a:latin typeface="+mj-ea"/>
                <a:ea typeface="+mj-ea"/>
                <a:cs typeface="ＭＳ Ｐゴシック" pitchFamily="50" charset="-128"/>
              </a:rPr>
              <a:t>桁近く大きな吸収係数を</a:t>
            </a:r>
            <a:r>
              <a:rPr lang="ja-JP" altLang="en-US" sz="2800" dirty="0" smtClean="0">
                <a:latin typeface="+mj-ea"/>
                <a:ea typeface="+mj-ea"/>
                <a:cs typeface="ＭＳ Ｐゴシック" pitchFamily="50" charset="-128"/>
              </a:rPr>
              <a:t>示します。</a:t>
            </a:r>
            <a:endParaRPr lang="en-US" altLang="ja-JP" sz="2800" dirty="0" smtClean="0">
              <a:latin typeface="+mj-ea"/>
              <a:ea typeface="+mj-ea"/>
              <a:cs typeface="ＭＳ Ｐゴシック" pitchFamily="50" charset="-128"/>
            </a:endParaRPr>
          </a:p>
          <a:p>
            <a:pPr marL="0" lvl="0" indent="0" algn="just" fontAlgn="base">
              <a:spcBef>
                <a:spcPct val="0"/>
              </a:spcBef>
              <a:spcAft>
                <a:spcPct val="0"/>
              </a:spcAft>
              <a:buNone/>
            </a:pPr>
            <a:r>
              <a:rPr lang="ja-JP" altLang="en-US" sz="2800" dirty="0" smtClean="0">
                <a:latin typeface="+mj-ea"/>
                <a:ea typeface="+mj-ea"/>
                <a:cs typeface="ＭＳ Ｐゴシック" pitchFamily="50" charset="-128"/>
              </a:rPr>
              <a:t>特に</a:t>
            </a:r>
            <a:r>
              <a:rPr lang="en-US" altLang="ja-JP" sz="2800" dirty="0" smtClean="0">
                <a:latin typeface="+mj-ea"/>
                <a:ea typeface="+mj-ea"/>
                <a:cs typeface="ＭＳ Ｐゴシック" pitchFamily="50" charset="-128"/>
              </a:rPr>
              <a:t>CIS</a:t>
            </a:r>
            <a:r>
              <a:rPr lang="ja-JP" altLang="en-US" sz="2800" dirty="0" err="1" smtClean="0">
                <a:latin typeface="+mj-ea"/>
                <a:ea typeface="+mj-ea"/>
                <a:cs typeface="ＭＳ Ｐゴシック" pitchFamily="50" charset="-128"/>
              </a:rPr>
              <a:t>は近</a:t>
            </a:r>
            <a:r>
              <a:rPr lang="ja-JP" altLang="en-US" sz="2800" dirty="0" smtClean="0">
                <a:latin typeface="+mj-ea"/>
                <a:ea typeface="+mj-ea"/>
                <a:cs typeface="ＭＳ Ｐゴシック" pitchFamily="50" charset="-128"/>
              </a:rPr>
              <a:t>赤外域の吸収が強いという特徴をもちます。</a:t>
            </a:r>
            <a:endParaRPr lang="ja-JP" altLang="ja-JP" sz="2800" dirty="0">
              <a:latin typeface="+mj-ea"/>
              <a:ea typeface="+mj-ea"/>
              <a:cs typeface="ＭＳ Ｐゴシック" pitchFamily="50" charset="-128"/>
            </a:endParaRPr>
          </a:p>
          <a:p>
            <a:pPr marL="0" indent="0">
              <a:buNone/>
            </a:pPr>
            <a:endParaRPr kumimoji="1" lang="ja-JP" altLang="en-US" sz="2800" dirty="0"/>
          </a:p>
        </p:txBody>
      </p:sp>
      <p:pic>
        <p:nvPicPr>
          <p:cNvPr id="17412" name="Picture 4" descr="absorption_spectra_semiconductors"/>
          <p:cNvPicPr>
            <a:picLocks noChangeAspect="1" noChangeArrowheads="1"/>
          </p:cNvPicPr>
          <p:nvPr/>
        </p:nvPicPr>
        <p:blipFill>
          <a:blip r:embed="rId2" cstate="print"/>
          <a:srcRect/>
          <a:stretch>
            <a:fillRect/>
          </a:stretch>
        </p:blipFill>
        <p:spPr bwMode="auto">
          <a:xfrm>
            <a:off x="4904345" y="1443678"/>
            <a:ext cx="4239655" cy="5029943"/>
          </a:xfrm>
          <a:prstGeom prst="rect">
            <a:avLst/>
          </a:prstGeom>
          <a:noFill/>
          <a:ln w="9525">
            <a:noFill/>
            <a:miter lim="800000"/>
            <a:headEnd/>
            <a:tailEnd/>
          </a:ln>
        </p:spPr>
      </p:pic>
    </p:spTree>
    <p:extLst>
      <p:ext uri="{BB962C8B-B14F-4D97-AF65-F5344CB8AC3E}">
        <p14:creationId xmlns:p14="http://schemas.microsoft.com/office/powerpoint/2010/main" val="3449698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2656"/>
            <a:ext cx="7371777" cy="864096"/>
          </a:xfrm>
          <a:solidFill>
            <a:srgbClr val="00B0F0"/>
          </a:solidFill>
        </p:spPr>
        <p:txBody>
          <a:bodyPr>
            <a:normAutofit/>
          </a:bodyPr>
          <a:lstStyle/>
          <a:p>
            <a:pPr algn="l"/>
            <a:r>
              <a:rPr lang="ja-JP" altLang="ja-JP" sz="3600" dirty="0">
                <a:solidFill>
                  <a:schemeClr val="bg1"/>
                </a:solidFill>
              </a:rPr>
              <a:t>化合物系太陽電池のパフォーマンス</a:t>
            </a:r>
            <a:endParaRPr kumimoji="1" lang="ja-JP" altLang="en-US" sz="3600" dirty="0">
              <a:solidFill>
                <a:schemeClr val="bg1"/>
              </a:solidFill>
            </a:endParaRPr>
          </a:p>
        </p:txBody>
      </p:sp>
      <p:sp>
        <p:nvSpPr>
          <p:cNvPr id="3" name="コンテンツ プレースホルダ 2"/>
          <p:cNvSpPr>
            <a:spLocks noGrp="1"/>
          </p:cNvSpPr>
          <p:nvPr>
            <p:ph idx="1"/>
          </p:nvPr>
        </p:nvSpPr>
        <p:spPr>
          <a:xfrm>
            <a:off x="450927" y="1514530"/>
            <a:ext cx="3589322" cy="4866798"/>
          </a:xfrm>
        </p:spPr>
        <p:txBody>
          <a:bodyPr>
            <a:normAutofit fontScale="92500" lnSpcReduction="20000"/>
          </a:bodyPr>
          <a:lstStyle/>
          <a:p>
            <a:pPr marL="0" indent="0">
              <a:buNone/>
            </a:pPr>
            <a:r>
              <a:rPr lang="en-US" altLang="ja-JP" dirty="0" smtClean="0"/>
              <a:t>3</a:t>
            </a:r>
            <a:r>
              <a:rPr lang="ja-JP" altLang="ja-JP" dirty="0" smtClean="0"/>
              <a:t>種類</a:t>
            </a:r>
            <a:r>
              <a:rPr lang="en-US" altLang="ja-JP" dirty="0" smtClean="0"/>
              <a:t>(III-V</a:t>
            </a:r>
            <a:r>
              <a:rPr lang="ja-JP" altLang="ja-JP" dirty="0"/>
              <a:t>族、</a:t>
            </a:r>
            <a:r>
              <a:rPr lang="en-US" altLang="ja-JP" dirty="0" smtClean="0"/>
              <a:t>CIGS</a:t>
            </a:r>
            <a:r>
              <a:rPr lang="ja-JP" altLang="ja-JP" dirty="0"/>
              <a:t>系、</a:t>
            </a:r>
            <a:r>
              <a:rPr lang="en-US" altLang="ja-JP" dirty="0" err="1" smtClean="0"/>
              <a:t>CdTe</a:t>
            </a:r>
            <a:r>
              <a:rPr lang="ja-JP" altLang="ja-JP" dirty="0"/>
              <a:t>系</a:t>
            </a:r>
            <a:r>
              <a:rPr lang="en-US" altLang="ja-JP" dirty="0" smtClean="0"/>
              <a:t>)</a:t>
            </a:r>
            <a:r>
              <a:rPr lang="ja-JP" altLang="ja-JP" dirty="0"/>
              <a:t>の化合物系太陽電池のモジュールとセルにおける変換効率のチャンピオンデータ</a:t>
            </a:r>
            <a:r>
              <a:rPr lang="ja-JP" altLang="ja-JP" dirty="0" smtClean="0"/>
              <a:t>を</a:t>
            </a:r>
            <a:r>
              <a:rPr lang="ja-JP" altLang="en-US" dirty="0" smtClean="0"/>
              <a:t>ます</a:t>
            </a:r>
            <a:r>
              <a:rPr lang="ja-JP" altLang="ja-JP" dirty="0" smtClean="0"/>
              <a:t>。</a:t>
            </a:r>
            <a:endParaRPr lang="en-US" altLang="ja-JP" dirty="0" smtClean="0"/>
          </a:p>
          <a:p>
            <a:pPr marL="0" indent="0">
              <a:buNone/>
            </a:pPr>
            <a:r>
              <a:rPr lang="en-US" altLang="ja-JP" dirty="0" err="1" smtClean="0"/>
              <a:t>CdTe</a:t>
            </a:r>
            <a:r>
              <a:rPr lang="ja-JP" altLang="ja-JP" dirty="0"/>
              <a:t>も</a:t>
            </a:r>
            <a:r>
              <a:rPr lang="en-US" altLang="ja-JP" dirty="0" smtClean="0"/>
              <a:t>CIGS</a:t>
            </a:r>
            <a:r>
              <a:rPr lang="ja-JP" altLang="ja-JP" dirty="0"/>
              <a:t>もセルの効率</a:t>
            </a:r>
            <a:r>
              <a:rPr lang="ja-JP" altLang="ja-JP" dirty="0" smtClean="0"/>
              <a:t>は高い</a:t>
            </a:r>
            <a:r>
              <a:rPr lang="ja-JP" altLang="en-US" dirty="0" smtClean="0"/>
              <a:t>のに、</a:t>
            </a:r>
            <a:r>
              <a:rPr lang="ja-JP" altLang="ja-JP" dirty="0" smtClean="0"/>
              <a:t>モジュール効率</a:t>
            </a:r>
            <a:r>
              <a:rPr lang="ja-JP" altLang="en-US" dirty="0" smtClean="0"/>
              <a:t>になると</a:t>
            </a:r>
            <a:r>
              <a:rPr lang="en-US" altLang="ja-JP" dirty="0" smtClean="0"/>
              <a:t>16%</a:t>
            </a:r>
            <a:r>
              <a:rPr lang="ja-JP" altLang="en-US" dirty="0" smtClean="0"/>
              <a:t>程度しかありません。</a:t>
            </a:r>
            <a:r>
              <a:rPr lang="ja-JP" altLang="ja-JP" dirty="0" smtClean="0"/>
              <a:t>化合物</a:t>
            </a:r>
            <a:r>
              <a:rPr lang="ja-JP" altLang="ja-JP" dirty="0"/>
              <a:t>がもつ高いポテンシャルを生かし切れて</a:t>
            </a:r>
            <a:r>
              <a:rPr lang="ja-JP" altLang="ja-JP" dirty="0" smtClean="0"/>
              <a:t>いない</a:t>
            </a:r>
            <a:r>
              <a:rPr lang="ja-JP" altLang="en-US" dirty="0" smtClean="0"/>
              <a:t>のです</a:t>
            </a:r>
            <a:r>
              <a:rPr lang="ja-JP" altLang="ja-JP" dirty="0" smtClean="0"/>
              <a:t>。</a:t>
            </a:r>
            <a:endParaRPr lang="en-US" altLang="ja-JP" dirty="0" smtClean="0"/>
          </a:p>
          <a:p>
            <a:pPr marL="0" indent="0">
              <a:buNone/>
            </a:pPr>
            <a:r>
              <a:rPr lang="ja-JP" altLang="ja-JP" dirty="0" smtClean="0"/>
              <a:t>この</a:t>
            </a:r>
            <a:r>
              <a:rPr lang="ja-JP" altLang="ja-JP" dirty="0"/>
              <a:t>ギャップを埋めるには、結晶工学的アプローチが必要</a:t>
            </a:r>
            <a:r>
              <a:rPr lang="ja-JP" altLang="ja-JP" dirty="0" smtClean="0"/>
              <a:t>で</a:t>
            </a:r>
            <a:r>
              <a:rPr lang="ja-JP" altLang="en-US" dirty="0" smtClean="0"/>
              <a:t>す</a:t>
            </a:r>
            <a:r>
              <a:rPr lang="ja-JP" altLang="ja-JP" dirty="0" smtClean="0"/>
              <a:t>。 </a:t>
            </a:r>
            <a:endParaRPr kumimoji="1" lang="ja-JP" altLang="en-US" dirty="0"/>
          </a:p>
        </p:txBody>
      </p:sp>
      <p:grpSp>
        <p:nvGrpSpPr>
          <p:cNvPr id="5" name="グループ化 4"/>
          <p:cNvGrpSpPr/>
          <p:nvPr/>
        </p:nvGrpSpPr>
        <p:grpSpPr>
          <a:xfrm>
            <a:off x="4173187" y="1628801"/>
            <a:ext cx="4719294" cy="4752528"/>
            <a:chOff x="4520953" y="1628801"/>
            <a:chExt cx="5112568" cy="4752528"/>
          </a:xfrm>
        </p:grpSpPr>
        <p:grpSp>
          <p:nvGrpSpPr>
            <p:cNvPr id="19458" name="Group 2"/>
            <p:cNvGrpSpPr>
              <a:grpSpLocks/>
            </p:cNvGrpSpPr>
            <p:nvPr/>
          </p:nvGrpSpPr>
          <p:grpSpPr bwMode="auto">
            <a:xfrm>
              <a:off x="4520953" y="1628801"/>
              <a:ext cx="5112568" cy="4752528"/>
              <a:chOff x="4592" y="8340"/>
              <a:chExt cx="6180" cy="5025"/>
            </a:xfrm>
          </p:grpSpPr>
          <p:grpSp>
            <p:nvGrpSpPr>
              <p:cNvPr id="19459" name="Group 3"/>
              <p:cNvGrpSpPr>
                <a:grpSpLocks/>
              </p:cNvGrpSpPr>
              <p:nvPr/>
            </p:nvGrpSpPr>
            <p:grpSpPr bwMode="auto">
              <a:xfrm>
                <a:off x="4592" y="8340"/>
                <a:ext cx="6180" cy="3165"/>
                <a:chOff x="4590" y="9780"/>
                <a:chExt cx="6180" cy="3165"/>
              </a:xfrm>
            </p:grpSpPr>
            <p:sp>
              <p:nvSpPr>
                <p:cNvPr id="19460" name="Text Box 4"/>
                <p:cNvSpPr txBox="1">
                  <a:spLocks noChangeArrowheads="1"/>
                </p:cNvSpPr>
                <p:nvPr/>
              </p:nvSpPr>
              <p:spPr bwMode="auto">
                <a:xfrm>
                  <a:off x="4695" y="9780"/>
                  <a:ext cx="5978" cy="436"/>
                </a:xfrm>
                <a:prstGeom prst="rect">
                  <a:avLst/>
                </a:prstGeom>
                <a:solidFill>
                  <a:srgbClr val="FFFFFF"/>
                </a:solidFill>
                <a:ln w="9525">
                  <a:noFill/>
                  <a:miter lim="800000"/>
                  <a:headEnd/>
                  <a:tailEnd/>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表</a:t>
                  </a:r>
                  <a:r>
                    <a:rPr kumimoji="1" lang="en-US" altLang="ja-JP" sz="14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a:t>
                  </a:r>
                  <a:r>
                    <a:rPr kumimoji="1" lang="ja-JP" altLang="en-US" sz="14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化合物太陽電池の比較</a:t>
                  </a:r>
                  <a:endParaRPr kumimoji="1" lang="ja-JP" sz="14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9461" name="Picture 5" descr="efficiency_table"/>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6000"/>
                          </a14:imgEffect>
                          <a14:imgEffect>
                            <a14:brightnessContrast bright="14000" contrast="45000"/>
                          </a14:imgEffect>
                        </a14:imgLayer>
                      </a14:imgProps>
                    </a:ext>
                  </a:extLst>
                </a:blip>
                <a:srcRect/>
                <a:stretch>
                  <a:fillRect/>
                </a:stretch>
              </p:blipFill>
              <p:spPr bwMode="auto">
                <a:xfrm>
                  <a:off x="4590" y="10216"/>
                  <a:ext cx="6180" cy="2729"/>
                </a:xfrm>
                <a:prstGeom prst="rect">
                  <a:avLst/>
                </a:prstGeom>
                <a:noFill/>
                <a:ln w="9525">
                  <a:noFill/>
                  <a:miter lim="800000"/>
                  <a:headEnd/>
                  <a:tailEnd/>
                </a:ln>
              </p:spPr>
            </p:pic>
          </p:grpSp>
          <p:sp>
            <p:nvSpPr>
              <p:cNvPr id="19462" name="Text Box 6"/>
              <p:cNvSpPr txBox="1">
                <a:spLocks noChangeArrowheads="1"/>
              </p:cNvSpPr>
              <p:nvPr/>
            </p:nvSpPr>
            <p:spPr bwMode="auto">
              <a:xfrm>
                <a:off x="4592" y="11595"/>
                <a:ext cx="6081" cy="1770"/>
              </a:xfrm>
              <a:prstGeom prst="rect">
                <a:avLst/>
              </a:prstGeom>
              <a:solidFill>
                <a:srgbClr val="FFFFFF"/>
              </a:solid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30000" dirty="0" smtClean="0">
                    <a:ln>
                      <a:noFill/>
                    </a:ln>
                    <a:solidFill>
                      <a:schemeClr val="tx1"/>
                    </a:solidFill>
                    <a:effectLst/>
                    <a:latin typeface="Century" pitchFamily="18" charset="0"/>
                    <a:ea typeface="ＭＳ 明朝" pitchFamily="17" charset="-128"/>
                    <a:cs typeface="ＭＳ Ｐゴシック" pitchFamily="50" charset="-128"/>
                  </a:rPr>
                  <a:t>&amp;</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2008</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a:t>
                </a:r>
                <a:r>
                  <a:rPr kumimoji="1" lang="en-US" altLang="ja-JP" sz="1100" b="0" i="0" u="none" strike="noStrike" cap="none" normalizeH="0" baseline="0" dirty="0" err="1" smtClean="0">
                    <a:ln>
                      <a:noFill/>
                    </a:ln>
                    <a:solidFill>
                      <a:schemeClr val="tx1"/>
                    </a:solidFill>
                    <a:effectLst/>
                    <a:latin typeface="Century" pitchFamily="18" charset="0"/>
                    <a:ea typeface="ＭＳ 明朝" pitchFamily="17" charset="-128"/>
                    <a:cs typeface="ＭＳ Ｐゴシック" pitchFamily="50" charset="-128"/>
                  </a:rPr>
                  <a:t>Nanosolar</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社の発表（</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role―to―role</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endParaRPr kumimoji="1" lang="ja-JP" altLang="en-US" sz="11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30000" dirty="0" smtClean="0">
                    <a:ln>
                      <a:noFill/>
                    </a:ln>
                    <a:solidFill>
                      <a:schemeClr val="tx1"/>
                    </a:solidFill>
                    <a:effectLst/>
                    <a:latin typeface="Century" pitchFamily="18" charset="0"/>
                    <a:ea typeface="ＭＳ 明朝" pitchFamily="17" charset="-128"/>
                    <a:cs typeface="ＭＳ Ｐゴシック" pitchFamily="50" charset="-128"/>
                  </a:rPr>
                  <a:t>+</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2009</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First Solar </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社発表</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Estimation: Joseph </a:t>
                </a:r>
                <a:r>
                  <a:rPr kumimoji="1" lang="en-US" altLang="ja-JP" sz="1100" b="0" i="0" u="none" strike="noStrike" cap="none" normalizeH="0" baseline="0" dirty="0" err="1" smtClean="0">
                    <a:ln>
                      <a:noFill/>
                    </a:ln>
                    <a:solidFill>
                      <a:schemeClr val="tx1"/>
                    </a:solidFill>
                    <a:effectLst/>
                    <a:latin typeface="Century" pitchFamily="18" charset="0"/>
                    <a:ea typeface="ＭＳ 明朝" pitchFamily="17" charset="-128"/>
                    <a:cs typeface="ＭＳ Ｐゴシック" pitchFamily="50" charset="-128"/>
                  </a:rPr>
                  <a:t>Kalowekamo</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Erin Baker : Estimating the manufacturing cost of purely organic solar cells; Solar Energy 83, 1224-1231 (2009)</a:t>
                </a: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3000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a:t>
                </a:r>
                <a:r>
                  <a:rPr kumimoji="1" lang="en-US" altLang="ja-JP" sz="1100" b="0" i="0" u="none" strike="noStrike" cap="none" normalizeH="0" baseline="0" dirty="0" err="1" smtClean="0">
                    <a:ln>
                      <a:noFill/>
                    </a:ln>
                    <a:solidFill>
                      <a:schemeClr val="tx1"/>
                    </a:solidFill>
                    <a:effectLst/>
                    <a:latin typeface="Century" pitchFamily="18" charset="0"/>
                    <a:ea typeface="ＭＳ 明朝" pitchFamily="17" charset="-128"/>
                    <a:cs typeface="ＭＳ Ｐゴシック" pitchFamily="50" charset="-128"/>
                  </a:rPr>
                  <a:t>M.A.Green</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et al. :Solar cell efficiency tables (version 35); Progress in Photovoltaic Research Application, vol.18 (2010) pp.144-150.</a:t>
                </a: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3000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ピークパワー</a:t>
                </a:r>
                <a:r>
                  <a:rPr kumimoji="1" lang="en-US" altLang="ja-JP"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1W</a:t>
                </a:r>
                <a:r>
                  <a:rPr kumimoji="1" lang="ja-JP" altLang="en-US" sz="11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あたりのモジュールコストを米ドルで表したもの</a:t>
                </a:r>
                <a:endParaRPr kumimoji="1" lang="ja-JP" sz="2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4" name="テキスト ボックス 3"/>
            <p:cNvSpPr txBox="1"/>
            <p:nvPr/>
          </p:nvSpPr>
          <p:spPr>
            <a:xfrm>
              <a:off x="6243145" y="2900855"/>
              <a:ext cx="592871" cy="369332"/>
            </a:xfrm>
            <a:prstGeom prst="rect">
              <a:avLst/>
            </a:prstGeom>
            <a:solidFill>
              <a:schemeClr val="bg1"/>
            </a:solidFill>
          </p:spPr>
          <p:txBody>
            <a:bodyPr wrap="none" rtlCol="0">
              <a:spAutoFit/>
            </a:bodyPr>
            <a:lstStyle/>
            <a:p>
              <a:r>
                <a:rPr kumimoji="1" lang="en-US" altLang="ja-JP" spc="-90" dirty="0" smtClean="0"/>
                <a:t>28.8</a:t>
              </a:r>
              <a:endParaRPr kumimoji="1" lang="ja-JP" altLang="en-US" spc="-90" dirty="0"/>
            </a:p>
          </p:txBody>
        </p:sp>
        <p:sp>
          <p:nvSpPr>
            <p:cNvPr id="10" name="テキスト ボックス 9"/>
            <p:cNvSpPr txBox="1"/>
            <p:nvPr/>
          </p:nvSpPr>
          <p:spPr>
            <a:xfrm>
              <a:off x="5470634" y="2895600"/>
              <a:ext cx="592871" cy="369332"/>
            </a:xfrm>
            <a:prstGeom prst="rect">
              <a:avLst/>
            </a:prstGeom>
            <a:solidFill>
              <a:schemeClr val="bg1"/>
            </a:solidFill>
          </p:spPr>
          <p:txBody>
            <a:bodyPr wrap="none" rtlCol="0">
              <a:spAutoFit/>
            </a:bodyPr>
            <a:lstStyle/>
            <a:p>
              <a:r>
                <a:rPr kumimoji="1" lang="en-US" altLang="ja-JP" spc="-90" dirty="0" smtClean="0"/>
                <a:t>241.</a:t>
              </a:r>
              <a:endParaRPr kumimoji="1" lang="ja-JP" altLang="en-US" spc="-90" dirty="0"/>
            </a:p>
          </p:txBody>
        </p:sp>
        <p:sp>
          <p:nvSpPr>
            <p:cNvPr id="11" name="テキスト ボックス 10"/>
            <p:cNvSpPr txBox="1"/>
            <p:nvPr/>
          </p:nvSpPr>
          <p:spPr>
            <a:xfrm>
              <a:off x="6857999" y="2895600"/>
              <a:ext cx="1125308" cy="276999"/>
            </a:xfrm>
            <a:prstGeom prst="rect">
              <a:avLst/>
            </a:prstGeom>
            <a:solidFill>
              <a:schemeClr val="bg1"/>
            </a:solidFill>
          </p:spPr>
          <p:txBody>
            <a:bodyPr wrap="none" rtlCol="0">
              <a:spAutoFit/>
            </a:bodyPr>
            <a:lstStyle/>
            <a:p>
              <a:r>
                <a:rPr kumimoji="1" lang="ja-JP" altLang="en-US" sz="1200" spc="-90" dirty="0" smtClean="0"/>
                <a:t>単接合非集光</a:t>
              </a:r>
              <a:endParaRPr kumimoji="1" lang="ja-JP" altLang="en-US" sz="1200" spc="-90" dirty="0"/>
            </a:p>
          </p:txBody>
        </p:sp>
        <p:sp>
          <p:nvSpPr>
            <p:cNvPr id="12" name="テキスト ボックス 11"/>
            <p:cNvSpPr txBox="1"/>
            <p:nvPr/>
          </p:nvSpPr>
          <p:spPr>
            <a:xfrm>
              <a:off x="6248400" y="3210911"/>
              <a:ext cx="592871" cy="369332"/>
            </a:xfrm>
            <a:prstGeom prst="rect">
              <a:avLst/>
            </a:prstGeom>
            <a:solidFill>
              <a:schemeClr val="bg1"/>
            </a:solidFill>
          </p:spPr>
          <p:txBody>
            <a:bodyPr wrap="none" rtlCol="0">
              <a:spAutoFit/>
            </a:bodyPr>
            <a:lstStyle/>
            <a:p>
              <a:r>
                <a:rPr kumimoji="1" lang="en-US" altLang="ja-JP" spc="-90" dirty="0" smtClean="0"/>
                <a:t>44.4</a:t>
              </a:r>
              <a:endParaRPr kumimoji="1" lang="ja-JP" altLang="en-US" spc="-90" dirty="0"/>
            </a:p>
          </p:txBody>
        </p:sp>
        <p:sp>
          <p:nvSpPr>
            <p:cNvPr id="13" name="テキスト ボックス 12"/>
            <p:cNvSpPr txBox="1"/>
            <p:nvPr/>
          </p:nvSpPr>
          <p:spPr>
            <a:xfrm>
              <a:off x="5465378" y="3226677"/>
              <a:ext cx="592871" cy="369332"/>
            </a:xfrm>
            <a:prstGeom prst="rect">
              <a:avLst/>
            </a:prstGeom>
            <a:solidFill>
              <a:schemeClr val="bg1"/>
            </a:solidFill>
          </p:spPr>
          <p:txBody>
            <a:bodyPr wrap="none" rtlCol="0">
              <a:spAutoFit/>
            </a:bodyPr>
            <a:lstStyle/>
            <a:p>
              <a:r>
                <a:rPr kumimoji="1" lang="en-US" altLang="ja-JP" spc="-90" dirty="0" smtClean="0"/>
                <a:t>38.5</a:t>
              </a:r>
              <a:endParaRPr kumimoji="1" lang="ja-JP" altLang="en-US" spc="-90" dirty="0"/>
            </a:p>
          </p:txBody>
        </p:sp>
        <p:sp>
          <p:nvSpPr>
            <p:cNvPr id="14" name="テキスト ボックス 13"/>
            <p:cNvSpPr txBox="1"/>
            <p:nvPr/>
          </p:nvSpPr>
          <p:spPr>
            <a:xfrm>
              <a:off x="6915805" y="3195146"/>
              <a:ext cx="971099" cy="276999"/>
            </a:xfrm>
            <a:prstGeom prst="rect">
              <a:avLst/>
            </a:prstGeom>
            <a:solidFill>
              <a:schemeClr val="bg1"/>
            </a:solidFill>
          </p:spPr>
          <p:txBody>
            <a:bodyPr wrap="none" rtlCol="0">
              <a:spAutoFit/>
            </a:bodyPr>
            <a:lstStyle/>
            <a:p>
              <a:r>
                <a:rPr kumimoji="1" lang="ja-JP" altLang="en-US" sz="1200" spc="-90" dirty="0" smtClean="0"/>
                <a:t>多接合集光</a:t>
              </a:r>
              <a:endParaRPr kumimoji="1" lang="ja-JP" altLang="en-US" sz="1200" spc="-90" dirty="0"/>
            </a:p>
          </p:txBody>
        </p:sp>
        <p:sp>
          <p:nvSpPr>
            <p:cNvPr id="15" name="テキスト ボックス 14"/>
            <p:cNvSpPr txBox="1"/>
            <p:nvPr/>
          </p:nvSpPr>
          <p:spPr>
            <a:xfrm>
              <a:off x="5460123" y="3547244"/>
              <a:ext cx="592871" cy="369332"/>
            </a:xfrm>
            <a:prstGeom prst="rect">
              <a:avLst/>
            </a:prstGeom>
            <a:solidFill>
              <a:schemeClr val="bg1"/>
            </a:solidFill>
          </p:spPr>
          <p:txBody>
            <a:bodyPr wrap="none" rtlCol="0">
              <a:spAutoFit/>
            </a:bodyPr>
            <a:lstStyle/>
            <a:p>
              <a:r>
                <a:rPr kumimoji="1" lang="en-US" altLang="ja-JP" spc="-90" dirty="0" smtClean="0"/>
                <a:t>17.6</a:t>
              </a:r>
              <a:endParaRPr kumimoji="1" lang="ja-JP" altLang="en-US" spc="-90" dirty="0"/>
            </a:p>
          </p:txBody>
        </p:sp>
        <p:sp>
          <p:nvSpPr>
            <p:cNvPr id="16" name="テキスト ボックス 15"/>
            <p:cNvSpPr txBox="1"/>
            <p:nvPr/>
          </p:nvSpPr>
          <p:spPr>
            <a:xfrm>
              <a:off x="6232634" y="3541989"/>
              <a:ext cx="592871" cy="369332"/>
            </a:xfrm>
            <a:prstGeom prst="rect">
              <a:avLst/>
            </a:prstGeom>
            <a:solidFill>
              <a:schemeClr val="bg1"/>
            </a:solidFill>
          </p:spPr>
          <p:txBody>
            <a:bodyPr wrap="none" rtlCol="0">
              <a:spAutoFit/>
            </a:bodyPr>
            <a:lstStyle/>
            <a:p>
              <a:r>
                <a:rPr kumimoji="1" lang="en-US" altLang="ja-JP" spc="-90" dirty="0" smtClean="0"/>
                <a:t>20.9</a:t>
              </a:r>
              <a:endParaRPr kumimoji="1" lang="ja-JP" altLang="en-US" spc="-90" dirty="0"/>
            </a:p>
          </p:txBody>
        </p:sp>
        <p:sp>
          <p:nvSpPr>
            <p:cNvPr id="17" name="テキスト ボックス 16"/>
            <p:cNvSpPr txBox="1"/>
            <p:nvPr/>
          </p:nvSpPr>
          <p:spPr>
            <a:xfrm>
              <a:off x="5507419" y="4109548"/>
              <a:ext cx="592871" cy="369332"/>
            </a:xfrm>
            <a:prstGeom prst="rect">
              <a:avLst/>
            </a:prstGeom>
            <a:solidFill>
              <a:schemeClr val="bg1"/>
            </a:solidFill>
          </p:spPr>
          <p:txBody>
            <a:bodyPr wrap="none" rtlCol="0">
              <a:spAutoFit/>
            </a:bodyPr>
            <a:lstStyle/>
            <a:p>
              <a:r>
                <a:rPr kumimoji="1" lang="en-US" altLang="ja-JP" spc="-90" dirty="0" smtClean="0"/>
                <a:t>16.1</a:t>
              </a:r>
              <a:endParaRPr kumimoji="1" lang="ja-JP" altLang="en-US" spc="-90" dirty="0"/>
            </a:p>
          </p:txBody>
        </p:sp>
        <p:sp>
          <p:nvSpPr>
            <p:cNvPr id="18" name="テキスト ボックス 17"/>
            <p:cNvSpPr txBox="1"/>
            <p:nvPr/>
          </p:nvSpPr>
          <p:spPr>
            <a:xfrm>
              <a:off x="6253653" y="4120057"/>
              <a:ext cx="592871" cy="369332"/>
            </a:xfrm>
            <a:prstGeom prst="rect">
              <a:avLst/>
            </a:prstGeom>
            <a:solidFill>
              <a:schemeClr val="bg1"/>
            </a:solidFill>
          </p:spPr>
          <p:txBody>
            <a:bodyPr wrap="none" rtlCol="0">
              <a:spAutoFit/>
            </a:bodyPr>
            <a:lstStyle/>
            <a:p>
              <a:r>
                <a:rPr kumimoji="1" lang="en-US" altLang="ja-JP" spc="-90" dirty="0" smtClean="0"/>
                <a:t>19.8</a:t>
              </a:r>
              <a:endParaRPr kumimoji="1" lang="ja-JP" altLang="en-US" spc="-90" dirty="0"/>
            </a:p>
          </p:txBody>
        </p:sp>
      </p:grpSp>
    </p:spTree>
    <p:extLst>
      <p:ext uri="{BB962C8B-B14F-4D97-AF65-F5344CB8AC3E}">
        <p14:creationId xmlns:p14="http://schemas.microsoft.com/office/powerpoint/2010/main" val="4118708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118582" y="260648"/>
            <a:ext cx="7577503" cy="1143000"/>
          </a:xfrm>
          <a:solidFill>
            <a:srgbClr val="00B050"/>
          </a:solidFill>
        </p:spPr>
        <p:txBody>
          <a:bodyPr/>
          <a:lstStyle/>
          <a:p>
            <a:pPr algn="l"/>
            <a:r>
              <a:rPr lang="ja-JP" altLang="en-US" sz="3600" dirty="0" smtClean="0">
                <a:solidFill>
                  <a:schemeClr val="bg1"/>
                </a:solidFill>
              </a:rPr>
              <a:t>宇宙用の太陽電池は何でできている？</a:t>
            </a:r>
          </a:p>
        </p:txBody>
      </p:sp>
      <p:sp>
        <p:nvSpPr>
          <p:cNvPr id="41987" name="コンテンツ プレースホルダー 2"/>
          <p:cNvSpPr>
            <a:spLocks noGrp="1"/>
          </p:cNvSpPr>
          <p:nvPr>
            <p:ph sz="half" idx="1"/>
          </p:nvPr>
        </p:nvSpPr>
        <p:spPr>
          <a:xfrm>
            <a:off x="185052" y="1628800"/>
            <a:ext cx="4674577" cy="4525963"/>
          </a:xfrm>
        </p:spPr>
        <p:txBody>
          <a:bodyPr/>
          <a:lstStyle/>
          <a:p>
            <a:pPr marL="0" indent="0">
              <a:buNone/>
            </a:pPr>
            <a:r>
              <a:rPr lang="ja-JP" altLang="en-US" dirty="0" smtClean="0"/>
              <a:t>宇宙ステーションや人工衛星の電力は高効率の太陽電池から供給されます。</a:t>
            </a:r>
            <a:endParaRPr lang="en-US" altLang="ja-JP" dirty="0" smtClean="0"/>
          </a:p>
          <a:p>
            <a:pPr marL="0" indent="0">
              <a:buNone/>
            </a:pPr>
            <a:r>
              <a:rPr lang="ja-JP" altLang="en-US" dirty="0" smtClean="0"/>
              <a:t>単接合ではせいぜい</a:t>
            </a:r>
            <a:r>
              <a:rPr lang="en-US" altLang="ja-JP" dirty="0" smtClean="0"/>
              <a:t>30%</a:t>
            </a:r>
            <a:r>
              <a:rPr lang="ja-JP" altLang="en-US" dirty="0" smtClean="0"/>
              <a:t>なので、３接合タンデムセルで波長域を分担して、</a:t>
            </a:r>
            <a:r>
              <a:rPr lang="en-US" altLang="ja-JP" dirty="0" smtClean="0"/>
              <a:t>40%</a:t>
            </a:r>
            <a:r>
              <a:rPr lang="ja-JP" altLang="en-US" dirty="0" smtClean="0"/>
              <a:t>以上の変換効率を達成しています。</a:t>
            </a:r>
            <a:endParaRPr lang="en-US" altLang="ja-JP" dirty="0" smtClean="0"/>
          </a:p>
          <a:p>
            <a:pPr marL="0" indent="0">
              <a:buNone/>
            </a:pPr>
            <a:r>
              <a:rPr lang="en-US" altLang="ja-JP" dirty="0" smtClean="0"/>
              <a:t>MBE</a:t>
            </a:r>
            <a:r>
              <a:rPr lang="ja-JP" altLang="en-US" dirty="0" err="1" smtClean="0"/>
              <a:t>、</a:t>
            </a:r>
            <a:r>
              <a:rPr lang="en-US" altLang="ja-JP" dirty="0" smtClean="0"/>
              <a:t>MOVPE</a:t>
            </a:r>
            <a:r>
              <a:rPr lang="ja-JP" altLang="en-US" dirty="0" smtClean="0"/>
              <a:t>などのハイテクで作製されるので高価です。</a:t>
            </a:r>
          </a:p>
        </p:txBody>
      </p:sp>
      <p:pic>
        <p:nvPicPr>
          <p:cNvPr id="41989" name="コンテンツ プレースホルダー 7"/>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169877" y="1557339"/>
            <a:ext cx="3641481" cy="2630487"/>
          </a:xfrm>
        </p:spPr>
      </p:pic>
      <p:pic>
        <p:nvPicPr>
          <p:cNvPr id="41990" name="図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935" y="3789364"/>
            <a:ext cx="3845169"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071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70C0"/>
                </a:solidFill>
              </a:rPr>
              <a:t>半導体とは何か</a:t>
            </a:r>
            <a:endParaRPr kumimoji="1" lang="ja-JP" altLang="en-US" dirty="0">
              <a:solidFill>
                <a:srgbClr val="0070C0"/>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43" y="4543246"/>
            <a:ext cx="4343400" cy="1981200"/>
          </a:xfrm>
          <a:prstGeom prst="rect">
            <a:avLst/>
          </a:prstGeom>
        </p:spPr>
      </p:pic>
    </p:spTree>
    <p:extLst>
      <p:ext uri="{BB962C8B-B14F-4D97-AF65-F5344CB8AC3E}">
        <p14:creationId xmlns:p14="http://schemas.microsoft.com/office/powerpoint/2010/main" val="244749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4458" y="404664"/>
            <a:ext cx="4320480" cy="850106"/>
          </a:xfrm>
          <a:solidFill>
            <a:srgbClr val="00B0F0"/>
          </a:solidFill>
        </p:spPr>
        <p:txBody>
          <a:bodyPr/>
          <a:lstStyle/>
          <a:p>
            <a:pPr algn="l"/>
            <a:r>
              <a:rPr kumimoji="1" lang="en-US" altLang="ja-JP" dirty="0" smtClean="0">
                <a:solidFill>
                  <a:schemeClr val="bg1"/>
                </a:solidFill>
              </a:rPr>
              <a:t>Ⅲ-Ⅴ</a:t>
            </a:r>
            <a:r>
              <a:rPr kumimoji="1" lang="ja-JP" altLang="en-US" dirty="0" smtClean="0">
                <a:solidFill>
                  <a:schemeClr val="bg1"/>
                </a:solidFill>
              </a:rPr>
              <a:t>族太陽電池</a:t>
            </a:r>
            <a:endParaRPr kumimoji="1" lang="ja-JP" altLang="en-US" dirty="0">
              <a:solidFill>
                <a:schemeClr val="bg1"/>
              </a:solidFill>
            </a:endParaRPr>
          </a:p>
        </p:txBody>
      </p:sp>
      <p:grpSp>
        <p:nvGrpSpPr>
          <p:cNvPr id="4" name="Group 2"/>
          <p:cNvGrpSpPr>
            <a:grpSpLocks noGrp="1"/>
          </p:cNvGrpSpPr>
          <p:nvPr/>
        </p:nvGrpSpPr>
        <p:grpSpPr bwMode="auto">
          <a:xfrm>
            <a:off x="384458" y="1484784"/>
            <a:ext cx="8302240" cy="4641618"/>
            <a:chOff x="1055" y="1050"/>
            <a:chExt cx="9715" cy="4816"/>
          </a:xfrm>
        </p:grpSpPr>
        <p:pic>
          <p:nvPicPr>
            <p:cNvPr id="20483" name="Picture 3" descr="IIIV_efficiencyjpg"/>
            <p:cNvPicPr>
              <a:picLocks noChangeAspect="1" noChangeArrowheads="1"/>
            </p:cNvPicPr>
            <p:nvPr/>
          </p:nvPicPr>
          <p:blipFill>
            <a:blip r:embed="rId2" cstate="print"/>
            <a:srcRect/>
            <a:stretch>
              <a:fillRect/>
            </a:stretch>
          </p:blipFill>
          <p:spPr bwMode="auto">
            <a:xfrm>
              <a:off x="1140" y="1621"/>
              <a:ext cx="9630" cy="4245"/>
            </a:xfrm>
            <a:prstGeom prst="rect">
              <a:avLst/>
            </a:prstGeom>
            <a:noFill/>
            <a:ln w="9525">
              <a:noFill/>
              <a:miter lim="800000"/>
              <a:headEnd/>
              <a:tailEnd/>
            </a:ln>
          </p:spPr>
        </p:pic>
        <p:sp>
          <p:nvSpPr>
            <p:cNvPr id="20484" name="Text Box 4"/>
            <p:cNvSpPr txBox="1">
              <a:spLocks noChangeArrowheads="1"/>
            </p:cNvSpPr>
            <p:nvPr/>
          </p:nvSpPr>
          <p:spPr bwMode="auto">
            <a:xfrm>
              <a:off x="1055" y="1050"/>
              <a:ext cx="9480" cy="451"/>
            </a:xfrm>
            <a:prstGeom prst="rect">
              <a:avLst/>
            </a:prstGeom>
            <a:solidFill>
              <a:srgbClr val="FFFFFF"/>
            </a:solidFill>
            <a:ln w="9525">
              <a:no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HG創英角ｺﾞｼｯｸUB" pitchFamily="49" charset="-128"/>
                  <a:ea typeface="HG創英角ｺﾞｼｯｸUB" pitchFamily="49" charset="-128"/>
                  <a:cs typeface="ＭＳ Ｐゴシック" pitchFamily="50" charset="-128"/>
                </a:rPr>
                <a:t>Ⅲ-Ⅴ</a:t>
              </a:r>
              <a:r>
                <a:rPr kumimoji="1" lang="ja-JP" altLang="en-US" sz="2000" b="0" i="0" u="none" strike="noStrike" cap="none" normalizeH="0" baseline="0" dirty="0" smtClean="0">
                  <a:ln>
                    <a:noFill/>
                  </a:ln>
                  <a:solidFill>
                    <a:schemeClr val="tx1"/>
                  </a:solidFill>
                  <a:effectLst/>
                  <a:latin typeface="HG創英角ｺﾞｼｯｸUB" pitchFamily="49" charset="-128"/>
                  <a:ea typeface="HG創英角ｺﾞｼｯｸUB" pitchFamily="49" charset="-128"/>
                  <a:cs typeface="ＭＳ Ｐゴシック" pitchFamily="50" charset="-128"/>
                </a:rPr>
                <a:t>族化合物系太陽電池の変換効率のチャンピオンデータ</a:t>
              </a:r>
              <a:endParaRPr kumimoji="1" lang="ja-JP" sz="4800" b="0" i="0" u="none" strike="noStrike" cap="none" normalizeH="0" baseline="0" dirty="0" smtClean="0">
                <a:ln>
                  <a:noFill/>
                </a:ln>
                <a:solidFill>
                  <a:schemeClr val="tx1"/>
                </a:solidFill>
                <a:effectLst/>
                <a:latin typeface="HG創英角ｺﾞｼｯｸUB" pitchFamily="49" charset="-128"/>
                <a:ea typeface="HG創英角ｺﾞｼｯｸUB" pitchFamily="49" charset="-128"/>
                <a:cs typeface="ＭＳ Ｐゴシック" pitchFamily="50" charset="-128"/>
              </a:endParaRPr>
            </a:p>
          </p:txBody>
        </p:sp>
      </p:grpSp>
      <p:sp>
        <p:nvSpPr>
          <p:cNvPr id="3" name="正方形/長方形 2"/>
          <p:cNvSpPr/>
          <p:nvPr/>
        </p:nvSpPr>
        <p:spPr>
          <a:xfrm>
            <a:off x="517396" y="5013176"/>
            <a:ext cx="8169403" cy="43204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4149937462"/>
              </p:ext>
            </p:extLst>
          </p:nvPr>
        </p:nvGraphicFramePr>
        <p:xfrm>
          <a:off x="528007" y="5507058"/>
          <a:ext cx="8157383" cy="579120"/>
        </p:xfrm>
        <a:graphic>
          <a:graphicData uri="http://schemas.openxmlformats.org/drawingml/2006/table">
            <a:tbl>
              <a:tblPr firstRow="1" bandRow="1">
                <a:tableStyleId>{5C22544A-7EE6-4342-B048-85BDC9FD1C3A}</a:tableStyleId>
              </a:tblPr>
              <a:tblGrid>
                <a:gridCol w="2029499"/>
                <a:gridCol w="1375820"/>
                <a:gridCol w="801858"/>
                <a:gridCol w="692130"/>
                <a:gridCol w="1181686"/>
                <a:gridCol w="2076390"/>
              </a:tblGrid>
              <a:tr h="370840">
                <a:tc>
                  <a:txBody>
                    <a:bodyPr/>
                    <a:lstStyle/>
                    <a:p>
                      <a:r>
                        <a:rPr kumimoji="1" lang="en-US" altLang="ja-JP" sz="1600" b="0" dirty="0" err="1" smtClean="0">
                          <a:solidFill>
                            <a:schemeClr val="tx1"/>
                          </a:solidFill>
                          <a:latin typeface="Arial" panose="020B0604020202020204" pitchFamily="34" charset="0"/>
                          <a:cs typeface="Arial" panose="020B0604020202020204" pitchFamily="34" charset="0"/>
                        </a:rPr>
                        <a:t>InGaP</a:t>
                      </a:r>
                      <a:r>
                        <a:rPr kumimoji="1" lang="en-US" altLang="ja-JP" sz="1600" b="0" dirty="0" smtClean="0">
                          <a:solidFill>
                            <a:schemeClr val="tx1"/>
                          </a:solidFill>
                          <a:latin typeface="Arial" panose="020B0604020202020204" pitchFamily="34" charset="0"/>
                          <a:cs typeface="Arial" panose="020B0604020202020204" pitchFamily="34" charset="0"/>
                        </a:rPr>
                        <a:t>/</a:t>
                      </a:r>
                      <a:r>
                        <a:rPr kumimoji="1" lang="en-US" altLang="ja-JP" sz="1600" b="0" dirty="0" err="1" smtClean="0">
                          <a:solidFill>
                            <a:schemeClr val="tx1"/>
                          </a:solidFill>
                          <a:latin typeface="Arial" panose="020B0604020202020204" pitchFamily="34" charset="0"/>
                          <a:cs typeface="Arial" panose="020B0604020202020204" pitchFamily="34" charset="0"/>
                        </a:rPr>
                        <a:t>GaAs</a:t>
                      </a:r>
                      <a:r>
                        <a:rPr kumimoji="1" lang="en-US" altLang="ja-JP" sz="1600" b="0" dirty="0" smtClean="0">
                          <a:solidFill>
                            <a:schemeClr val="tx1"/>
                          </a:solidFill>
                          <a:latin typeface="Arial" panose="020B0604020202020204" pitchFamily="34" charset="0"/>
                          <a:cs typeface="Arial" panose="020B0604020202020204" pitchFamily="34" charset="0"/>
                        </a:rPr>
                        <a:t>/</a:t>
                      </a:r>
                      <a:r>
                        <a:rPr kumimoji="1" lang="en-US" altLang="ja-JP" sz="1600" b="0" dirty="0" err="1" smtClean="0">
                          <a:solidFill>
                            <a:schemeClr val="tx1"/>
                          </a:solidFill>
                          <a:latin typeface="Arial" panose="020B0604020202020204" pitchFamily="34" charset="0"/>
                          <a:cs typeface="Arial" panose="020B0604020202020204" pitchFamily="34" charset="0"/>
                        </a:rPr>
                        <a:t>InGaAs</a:t>
                      </a:r>
                      <a:endParaRPr kumimoji="1" lang="ja-JP" altLang="en-US" sz="1600" b="0" dirty="0">
                        <a:solidFill>
                          <a:schemeClr val="tx1"/>
                        </a:solidFill>
                        <a:latin typeface="Arial" panose="020B0604020202020204" pitchFamily="34" charset="0"/>
                        <a:cs typeface="Arial" panose="020B0604020202020204" pitchFamily="34" charset="0"/>
                      </a:endParaRPr>
                    </a:p>
                  </a:txBody>
                  <a:tcPr marL="84406" marR="84406">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r>
                        <a:rPr kumimoji="1" lang="ja-JP" altLang="en-US" sz="1400" b="0" dirty="0" smtClean="0">
                          <a:solidFill>
                            <a:schemeClr val="tx1"/>
                          </a:solidFill>
                          <a:latin typeface="HG丸ｺﾞｼｯｸM-PRO" panose="020F0600000000000000" pitchFamily="50" charset="-128"/>
                          <a:ea typeface="HG丸ｺﾞｼｯｸM-PRO" panose="020F0600000000000000" pitchFamily="50" charset="-128"/>
                        </a:rPr>
                        <a:t>集光 </a:t>
                      </a:r>
                      <a:r>
                        <a:rPr kumimoji="1" lang="en-US" altLang="ja-JP" sz="1400" b="0" dirty="0" smtClean="0">
                          <a:solidFill>
                            <a:schemeClr val="tx1"/>
                          </a:solidFill>
                          <a:latin typeface="HG丸ｺﾞｼｯｸM-PRO" panose="020F0600000000000000" pitchFamily="50" charset="-128"/>
                          <a:ea typeface="HG丸ｺﾞｼｯｸM-PRO" panose="020F0600000000000000" pitchFamily="50" charset="-128"/>
                        </a:rPr>
                        <a:t>(302sun)</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r>
                        <a:rPr kumimoji="1" lang="ja-JP" altLang="en-US" sz="1400" b="0" dirty="0" smtClean="0">
                          <a:solidFill>
                            <a:schemeClr val="tx1"/>
                          </a:solidFill>
                          <a:latin typeface="Arial" panose="020B0604020202020204" pitchFamily="34" charset="0"/>
                          <a:ea typeface="HG丸ｺﾞｼｯｸM-PRO" panose="020F0600000000000000" pitchFamily="50" charset="-128"/>
                          <a:cs typeface="Arial" panose="020B0604020202020204" pitchFamily="34" charset="0"/>
                        </a:rPr>
                        <a:t>３接合</a:t>
                      </a:r>
                      <a:endParaRPr kumimoji="1" lang="ja-JP" altLang="en-US" sz="1600" b="0" dirty="0">
                        <a:solidFill>
                          <a:schemeClr val="tx1"/>
                        </a:solidFill>
                        <a:latin typeface="Arial" panose="020B0604020202020204" pitchFamily="34" charset="0"/>
                        <a:ea typeface="HG丸ｺﾞｼｯｸM-PRO" panose="020F0600000000000000" pitchFamily="50" charset="-128"/>
                        <a:cs typeface="Arial" panose="020B0604020202020204" pitchFamily="34" charset="0"/>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r>
                        <a:rPr kumimoji="1" lang="en-US" altLang="ja-JP" sz="1600" b="0" dirty="0" smtClean="0">
                          <a:solidFill>
                            <a:schemeClr val="tx1"/>
                          </a:solidFill>
                          <a:latin typeface="Arial" panose="020B0604020202020204" pitchFamily="34" charset="0"/>
                          <a:ea typeface="HG丸ｺﾞｼｯｸM-PRO" panose="020F0600000000000000" pitchFamily="50" charset="-128"/>
                          <a:cs typeface="Arial" panose="020B0604020202020204" pitchFamily="34" charset="0"/>
                        </a:rPr>
                        <a:t>2</a:t>
                      </a:r>
                      <a:endParaRPr kumimoji="1" lang="ja-JP" altLang="en-US" sz="1600" b="0" dirty="0">
                        <a:solidFill>
                          <a:schemeClr val="tx1"/>
                        </a:solidFill>
                        <a:latin typeface="Arial" panose="020B0604020202020204" pitchFamily="34" charset="0"/>
                        <a:ea typeface="HG丸ｺﾞｼｯｸM-PRO" panose="020F0600000000000000" pitchFamily="50" charset="-128"/>
                        <a:cs typeface="Arial" panose="020B0604020202020204" pitchFamily="34" charset="0"/>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r>
                        <a:rPr kumimoji="1" lang="en-US" altLang="ja-JP" sz="1600" b="0" dirty="0" smtClean="0">
                          <a:solidFill>
                            <a:schemeClr val="tx1"/>
                          </a:solidFill>
                          <a:latin typeface="Arial" panose="020B0604020202020204" pitchFamily="34" charset="0"/>
                          <a:ea typeface="HG丸ｺﾞｼｯｸM-PRO" panose="020F0600000000000000" pitchFamily="50" charset="-128"/>
                          <a:cs typeface="Arial" panose="020B0604020202020204" pitchFamily="34" charset="0"/>
                        </a:rPr>
                        <a:t>44.4</a:t>
                      </a:r>
                      <a:endParaRPr kumimoji="1" lang="ja-JP" altLang="en-US" sz="1600" b="0" dirty="0">
                        <a:solidFill>
                          <a:schemeClr val="tx1"/>
                        </a:solidFill>
                        <a:latin typeface="Arial" panose="020B0604020202020204" pitchFamily="34" charset="0"/>
                        <a:ea typeface="HG丸ｺﾞｼｯｸM-PRO" panose="020F0600000000000000" pitchFamily="50" charset="-128"/>
                        <a:cs typeface="Arial" panose="020B0604020202020204" pitchFamily="34" charset="0"/>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r>
                        <a:rPr kumimoji="1" lang="en-US" altLang="ja-JP" sz="1600" b="0" dirty="0" smtClean="0">
                          <a:solidFill>
                            <a:schemeClr val="tx1"/>
                          </a:solidFill>
                          <a:latin typeface="Arial" panose="020B0604020202020204" pitchFamily="34" charset="0"/>
                          <a:ea typeface="HG丸ｺﾞｼｯｸM-PRO" panose="020F0600000000000000" pitchFamily="50" charset="-128"/>
                          <a:cs typeface="Arial" panose="020B0604020202020204" pitchFamily="34" charset="0"/>
                        </a:rPr>
                        <a:t>Sharp, 2013</a:t>
                      </a:r>
                      <a:endParaRPr kumimoji="1" lang="ja-JP" altLang="en-US" sz="1600" b="0" dirty="0">
                        <a:solidFill>
                          <a:schemeClr val="tx1"/>
                        </a:solidFill>
                        <a:latin typeface="Arial" panose="020B0604020202020204" pitchFamily="34" charset="0"/>
                        <a:ea typeface="HG丸ｺﾞｼｯｸM-PRO" panose="020F0600000000000000" pitchFamily="50" charset="-128"/>
                        <a:cs typeface="Arial" panose="020B0604020202020204" pitchFamily="34" charset="0"/>
                      </a:endParaRPr>
                    </a:p>
                  </a:txBody>
                  <a:tcPr marL="84406" marR="84406"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089692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6209" y="404664"/>
            <a:ext cx="5346568" cy="940966"/>
          </a:xfrm>
          <a:solidFill>
            <a:srgbClr val="7030A0"/>
          </a:solidFill>
        </p:spPr>
        <p:txBody>
          <a:bodyPr>
            <a:normAutofit fontScale="90000"/>
          </a:bodyPr>
          <a:lstStyle/>
          <a:p>
            <a:pPr algn="l"/>
            <a:r>
              <a:rPr lang="en-US" altLang="ja-JP" sz="3200" dirty="0" smtClean="0">
                <a:solidFill>
                  <a:schemeClr val="bg1"/>
                </a:solidFill>
              </a:rPr>
              <a:t>III-V</a:t>
            </a:r>
            <a:r>
              <a:rPr lang="ja-JP" altLang="en-US" sz="3200" dirty="0" smtClean="0">
                <a:solidFill>
                  <a:schemeClr val="bg1"/>
                </a:solidFill>
              </a:rPr>
              <a:t>族</a:t>
            </a:r>
            <a:r>
              <a:rPr lang="ja-JP" altLang="ja-JP" sz="3200" dirty="0" smtClean="0">
                <a:solidFill>
                  <a:schemeClr val="bg1"/>
                </a:solidFill>
              </a:rPr>
              <a:t>多結晶</a:t>
            </a:r>
            <a:r>
              <a:rPr lang="ja-JP" altLang="ja-JP" sz="3200" dirty="0">
                <a:solidFill>
                  <a:schemeClr val="bg1"/>
                </a:solidFill>
              </a:rPr>
              <a:t>太陽電池の構造と</a:t>
            </a:r>
            <a:r>
              <a:rPr lang="en-US" altLang="ja-JP" sz="3200" dirty="0">
                <a:solidFill>
                  <a:schemeClr val="bg1"/>
                </a:solidFill>
              </a:rPr>
              <a:t/>
            </a:r>
            <a:br>
              <a:rPr lang="en-US" altLang="ja-JP" sz="3200" dirty="0">
                <a:solidFill>
                  <a:schemeClr val="bg1"/>
                </a:solidFill>
              </a:rPr>
            </a:br>
            <a:r>
              <a:rPr lang="ja-JP" altLang="ja-JP" sz="3200" dirty="0">
                <a:solidFill>
                  <a:schemeClr val="bg1"/>
                </a:solidFill>
              </a:rPr>
              <a:t>薄膜形成</a:t>
            </a:r>
            <a:r>
              <a:rPr lang="ja-JP" altLang="ja-JP" sz="3200" dirty="0" smtClean="0">
                <a:solidFill>
                  <a:schemeClr val="bg1"/>
                </a:solidFill>
              </a:rPr>
              <a:t>プロセス</a:t>
            </a:r>
            <a:r>
              <a:rPr lang="ja-JP" altLang="en-US" sz="3200" dirty="0" smtClean="0">
                <a:solidFill>
                  <a:schemeClr val="bg1"/>
                </a:solidFill>
              </a:rPr>
              <a:t>　</a:t>
            </a:r>
            <a:endParaRPr kumimoji="1" lang="ja-JP" altLang="en-US" dirty="0">
              <a:solidFill>
                <a:schemeClr val="bg1"/>
              </a:solidFill>
            </a:endParaRPr>
          </a:p>
        </p:txBody>
      </p:sp>
      <p:sp>
        <p:nvSpPr>
          <p:cNvPr id="3" name="コンテンツ プレースホルダ 2"/>
          <p:cNvSpPr>
            <a:spLocks noGrp="1"/>
          </p:cNvSpPr>
          <p:nvPr>
            <p:ph idx="1"/>
          </p:nvPr>
        </p:nvSpPr>
        <p:spPr>
          <a:xfrm>
            <a:off x="465826" y="1444927"/>
            <a:ext cx="4942936" cy="4283014"/>
          </a:xfrm>
        </p:spPr>
        <p:txBody>
          <a:bodyPr>
            <a:normAutofit lnSpcReduction="10000"/>
          </a:bodyPr>
          <a:lstStyle/>
          <a:p>
            <a:r>
              <a:rPr lang="ja-JP" altLang="ja-JP" sz="2400" dirty="0"/>
              <a:t>キャスト法で作製した光学グレードの大粒径</a:t>
            </a:r>
            <a:r>
              <a:rPr lang="en-US" altLang="ja-JP" sz="2400" dirty="0" err="1"/>
              <a:t>Ge</a:t>
            </a:r>
            <a:r>
              <a:rPr lang="ja-JP" altLang="ja-JP" sz="2400" dirty="0"/>
              <a:t>多結晶基板上に</a:t>
            </a:r>
            <a:r>
              <a:rPr lang="en-US" altLang="ja-JP" sz="2400" dirty="0"/>
              <a:t>MOCVD</a:t>
            </a:r>
            <a:r>
              <a:rPr lang="ja-JP" altLang="ja-JP" sz="2400" dirty="0"/>
              <a:t>法で</a:t>
            </a:r>
            <a:r>
              <a:rPr lang="en-US" altLang="ja-JP" sz="2400" dirty="0" err="1"/>
              <a:t>GaAs</a:t>
            </a:r>
            <a:r>
              <a:rPr lang="ja-JP" altLang="ja-JP" sz="2400" dirty="0"/>
              <a:t>を</a:t>
            </a:r>
            <a:r>
              <a:rPr lang="ja-JP" altLang="ja-JP" sz="2400" dirty="0" smtClean="0"/>
              <a:t>堆積</a:t>
            </a:r>
            <a:r>
              <a:rPr lang="ja-JP" altLang="en-US" sz="2400" dirty="0" smtClean="0"/>
              <a:t>します</a:t>
            </a:r>
            <a:r>
              <a:rPr lang="ja-JP" altLang="ja-JP" sz="2400" dirty="0" smtClean="0"/>
              <a:t>。</a:t>
            </a:r>
            <a:endParaRPr lang="en-US" altLang="ja-JP" sz="2400" dirty="0" smtClean="0"/>
          </a:p>
          <a:p>
            <a:r>
              <a:rPr lang="ja-JP" altLang="ja-JP" sz="2400" dirty="0" smtClean="0"/>
              <a:t>基板</a:t>
            </a:r>
            <a:r>
              <a:rPr lang="ja-JP" altLang="ja-JP" sz="2400" dirty="0"/>
              <a:t>直上には高濃度の</a:t>
            </a:r>
            <a:r>
              <a:rPr lang="en-US" altLang="ja-JP" sz="2400" dirty="0"/>
              <a:t>As</a:t>
            </a:r>
            <a:r>
              <a:rPr lang="ja-JP" altLang="ja-JP" sz="2400" dirty="0"/>
              <a:t>を含む</a:t>
            </a:r>
            <a:r>
              <a:rPr lang="en-US" altLang="ja-JP" sz="2400" dirty="0"/>
              <a:t>n</a:t>
            </a:r>
            <a:r>
              <a:rPr lang="en-US" altLang="ja-JP" sz="2400" baseline="30000" dirty="0"/>
              <a:t>+</a:t>
            </a:r>
            <a:r>
              <a:rPr lang="ja-JP" altLang="ja-JP" sz="2400" dirty="0"/>
              <a:t>核</a:t>
            </a:r>
            <a:r>
              <a:rPr lang="ja-JP" altLang="ja-JP" sz="2400" dirty="0" smtClean="0"/>
              <a:t>発生層</a:t>
            </a:r>
            <a:r>
              <a:rPr lang="ja-JP" altLang="en-US" sz="2400" dirty="0" smtClean="0"/>
              <a:t>、</a:t>
            </a:r>
            <a:r>
              <a:rPr lang="ja-JP" altLang="ja-JP" sz="2400" dirty="0" smtClean="0"/>
              <a:t>次いで</a:t>
            </a:r>
            <a:r>
              <a:rPr lang="ja-JP" altLang="ja-JP" sz="2400" dirty="0"/>
              <a:t>薄い</a:t>
            </a:r>
            <a:r>
              <a:rPr lang="en-US" altLang="ja-JP" sz="2400" dirty="0"/>
              <a:t>n</a:t>
            </a:r>
            <a:r>
              <a:rPr lang="en-US" altLang="ja-JP" sz="2400" baseline="30000" dirty="0"/>
              <a:t>+</a:t>
            </a:r>
            <a:r>
              <a:rPr lang="ja-JP" altLang="ja-JP" sz="2400" dirty="0"/>
              <a:t>裏面障壁層、厚い</a:t>
            </a:r>
            <a:r>
              <a:rPr lang="en-US" altLang="ja-JP" sz="2400" dirty="0"/>
              <a:t>n</a:t>
            </a:r>
            <a:r>
              <a:rPr lang="ja-JP" altLang="ja-JP" sz="2400" dirty="0"/>
              <a:t>ベース層、薄い無添加</a:t>
            </a:r>
            <a:r>
              <a:rPr lang="ja-JP" altLang="ja-JP" sz="2400" dirty="0" smtClean="0"/>
              <a:t>スペーサ層、</a:t>
            </a:r>
            <a:r>
              <a:rPr lang="ja-JP" altLang="ja-JP" sz="2400" dirty="0"/>
              <a:t>薄い</a:t>
            </a:r>
            <a:r>
              <a:rPr lang="en-US" altLang="ja-JP" sz="2400" dirty="0"/>
              <a:t>p</a:t>
            </a:r>
            <a:r>
              <a:rPr lang="en-US" altLang="ja-JP" sz="2400" baseline="30000" dirty="0"/>
              <a:t>+</a:t>
            </a:r>
            <a:r>
              <a:rPr lang="ja-JP" altLang="ja-JP" sz="2400" dirty="0"/>
              <a:t>エミッタ層、</a:t>
            </a:r>
            <a:r>
              <a:rPr lang="en-US" altLang="ja-JP" sz="2400" dirty="0" err="1"/>
              <a:t>p</a:t>
            </a:r>
            <a:r>
              <a:rPr lang="en-US" altLang="ja-JP" sz="2400" baseline="30000" dirty="0" err="1"/>
              <a:t>+</a:t>
            </a:r>
            <a:r>
              <a:rPr lang="en-US" altLang="ja-JP" sz="2400" dirty="0" err="1"/>
              <a:t>AlGaAs</a:t>
            </a:r>
            <a:r>
              <a:rPr lang="ja-JP" altLang="ja-JP" sz="2400" dirty="0"/>
              <a:t>窓層、</a:t>
            </a:r>
            <a:r>
              <a:rPr lang="en-US" altLang="ja-JP" sz="2400" dirty="0"/>
              <a:t>n</a:t>
            </a:r>
            <a:r>
              <a:rPr lang="en-US" altLang="ja-JP" sz="2400" baseline="30000" dirty="0"/>
              <a:t>+</a:t>
            </a:r>
            <a:r>
              <a:rPr lang="ja-JP" altLang="ja-JP" sz="2400" dirty="0"/>
              <a:t>オーミック接触層、</a:t>
            </a:r>
            <a:r>
              <a:rPr lang="en-US" altLang="ja-JP" sz="2400" dirty="0"/>
              <a:t>Ti/Au</a:t>
            </a:r>
            <a:r>
              <a:rPr lang="ja-JP" altLang="ja-JP" sz="2400" dirty="0"/>
              <a:t>上面電極という複雑な構造</a:t>
            </a:r>
            <a:r>
              <a:rPr lang="ja-JP" altLang="ja-JP" sz="2400" dirty="0" smtClean="0"/>
              <a:t>を</a:t>
            </a:r>
            <a:r>
              <a:rPr lang="ja-JP" altLang="en-US" sz="2400" dirty="0" smtClean="0"/>
              <a:t>製作します</a:t>
            </a:r>
            <a:r>
              <a:rPr lang="ja-JP" altLang="ja-JP" sz="2400" dirty="0" smtClean="0"/>
              <a:t>。</a:t>
            </a:r>
            <a:endParaRPr lang="en-US" altLang="ja-JP" sz="2400" dirty="0" smtClean="0"/>
          </a:p>
          <a:p>
            <a:r>
              <a:rPr lang="ja-JP" altLang="ja-JP" sz="2400" dirty="0" smtClean="0"/>
              <a:t>開放端</a:t>
            </a:r>
            <a:r>
              <a:rPr lang="ja-JP" altLang="ja-JP" sz="2400" dirty="0"/>
              <a:t>電圧はスペーサ層厚が薄い程大きな</a:t>
            </a:r>
            <a:r>
              <a:rPr lang="ja-JP" altLang="ja-JP" sz="2400" dirty="0" smtClean="0"/>
              <a:t>値</a:t>
            </a:r>
            <a:r>
              <a:rPr lang="ja-JP" altLang="en-US" sz="2400" dirty="0" smtClean="0"/>
              <a:t>になります</a:t>
            </a:r>
            <a:r>
              <a:rPr lang="ja-JP" altLang="ja-JP" sz="2400" dirty="0" smtClean="0"/>
              <a:t>。</a:t>
            </a:r>
            <a:endParaRPr kumimoji="1" lang="ja-JP" altLang="en-US" sz="2400" dirty="0"/>
          </a:p>
        </p:txBody>
      </p:sp>
      <p:pic>
        <p:nvPicPr>
          <p:cNvPr id="25603" name="Picture 3" descr="poly_GaAs_solar_cell"/>
          <p:cNvPicPr>
            <a:picLocks noChangeAspect="1" noChangeArrowheads="1"/>
          </p:cNvPicPr>
          <p:nvPr/>
        </p:nvPicPr>
        <p:blipFill>
          <a:blip r:embed="rId2" cstate="print"/>
          <a:srcRect/>
          <a:stretch>
            <a:fillRect/>
          </a:stretch>
        </p:blipFill>
        <p:spPr bwMode="auto">
          <a:xfrm>
            <a:off x="5332966" y="1772816"/>
            <a:ext cx="3811034" cy="3898999"/>
          </a:xfrm>
          <a:prstGeom prst="rect">
            <a:avLst/>
          </a:prstGeom>
          <a:noFill/>
          <a:ln w="9525">
            <a:noFill/>
            <a:miter lim="800000"/>
            <a:headEnd/>
            <a:tailEnd/>
          </a:ln>
        </p:spPr>
      </p:pic>
      <p:sp>
        <p:nvSpPr>
          <p:cNvPr id="7" name="テキスト ボックス 6"/>
          <p:cNvSpPr txBox="1"/>
          <p:nvPr/>
        </p:nvSpPr>
        <p:spPr>
          <a:xfrm>
            <a:off x="5967847" y="5733257"/>
            <a:ext cx="2991102" cy="923330"/>
          </a:xfrm>
          <a:prstGeom prst="rect">
            <a:avLst/>
          </a:prstGeom>
          <a:noFill/>
        </p:spPr>
        <p:txBody>
          <a:bodyPr wrap="square" rtlCol="0">
            <a:spAutoFit/>
          </a:bodyPr>
          <a:lstStyle/>
          <a:p>
            <a:r>
              <a:rPr lang="ja-JP" altLang="ja-JP" dirty="0"/>
              <a:t>多結晶</a:t>
            </a:r>
            <a:r>
              <a:rPr lang="en-US" altLang="ja-JP" dirty="0" err="1"/>
              <a:t>Ge</a:t>
            </a:r>
            <a:r>
              <a:rPr lang="ja-JP" altLang="ja-JP" dirty="0"/>
              <a:t>基板上の多結晶</a:t>
            </a:r>
            <a:r>
              <a:rPr lang="en-US" altLang="ja-JP" dirty="0"/>
              <a:t>p</a:t>
            </a:r>
            <a:r>
              <a:rPr lang="en-US" altLang="ja-JP" baseline="30000" dirty="0"/>
              <a:t>+</a:t>
            </a:r>
            <a:r>
              <a:rPr lang="en-US" altLang="ja-JP" dirty="0"/>
              <a:t>/n</a:t>
            </a:r>
            <a:r>
              <a:rPr lang="ja-JP" altLang="ja-JP" dirty="0"/>
              <a:t>接合</a:t>
            </a:r>
            <a:r>
              <a:rPr lang="en-US" altLang="ja-JP" dirty="0" err="1"/>
              <a:t>GaAs</a:t>
            </a:r>
            <a:r>
              <a:rPr lang="ja-JP" altLang="ja-JP" dirty="0"/>
              <a:t>太陽</a:t>
            </a:r>
            <a:r>
              <a:rPr lang="ja-JP" altLang="ja-JP" dirty="0" smtClean="0"/>
              <a:t>電池の構造</a:t>
            </a:r>
            <a:endParaRPr kumimoji="1" lang="ja-JP" altLang="en-US" dirty="0"/>
          </a:p>
        </p:txBody>
      </p:sp>
      <p:cxnSp>
        <p:nvCxnSpPr>
          <p:cNvPr id="9" name="直線矢印コネクタ 8"/>
          <p:cNvCxnSpPr/>
          <p:nvPr/>
        </p:nvCxnSpPr>
        <p:spPr>
          <a:xfrm>
            <a:off x="5106838" y="3286664"/>
            <a:ext cx="927478" cy="1423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37622" y="5477470"/>
            <a:ext cx="5047186" cy="923330"/>
          </a:xfrm>
          <a:prstGeom prst="rect">
            <a:avLst/>
          </a:prstGeom>
        </p:spPr>
        <p:txBody>
          <a:bodyPr wrap="square">
            <a:spAutoFit/>
          </a:bodyPr>
          <a:lstStyle/>
          <a:p>
            <a:r>
              <a:rPr lang="en-US" altLang="ja-JP" dirty="0"/>
              <a:t>R. </a:t>
            </a:r>
            <a:r>
              <a:rPr lang="en-US" altLang="ja-JP" dirty="0" err="1"/>
              <a:t>Venkatasubramanian</a:t>
            </a:r>
            <a:r>
              <a:rPr lang="en-US" altLang="ja-JP" dirty="0"/>
              <a:t>, B.C. O'Quinn, E. </a:t>
            </a:r>
            <a:r>
              <a:rPr lang="en-US" altLang="ja-JP" dirty="0" err="1"/>
              <a:t>Siivola</a:t>
            </a:r>
            <a:r>
              <a:rPr lang="en-US" altLang="ja-JP" dirty="0"/>
              <a:t>, B. Keyes, R. </a:t>
            </a:r>
            <a:r>
              <a:rPr lang="en-US" altLang="ja-JP" dirty="0" err="1"/>
              <a:t>Ahrenkiel</a:t>
            </a:r>
            <a:r>
              <a:rPr lang="en-US" altLang="ja-JP" dirty="0"/>
              <a:t>: Conf. Rec. 26th IEEE Photovoltaic Specialists Conf. pp.811-814 (1997) </a:t>
            </a:r>
            <a:endParaRPr lang="ja-JP" altLang="en-US" dirty="0"/>
          </a:p>
        </p:txBody>
      </p:sp>
    </p:spTree>
    <p:extLst>
      <p:ext uri="{BB962C8B-B14F-4D97-AF65-F5344CB8AC3E}">
        <p14:creationId xmlns:p14="http://schemas.microsoft.com/office/powerpoint/2010/main" val="23967438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730346" cy="851199"/>
          </a:xfrm>
          <a:solidFill>
            <a:srgbClr val="00B0F0"/>
          </a:solidFill>
        </p:spPr>
        <p:txBody>
          <a:bodyPr>
            <a:noAutofit/>
          </a:bodyPr>
          <a:lstStyle/>
          <a:p>
            <a:pPr algn="l"/>
            <a:r>
              <a:rPr lang="en-US" altLang="ja-JP" sz="4000" dirty="0" err="1" smtClean="0">
                <a:solidFill>
                  <a:schemeClr val="bg1"/>
                </a:solidFill>
              </a:rPr>
              <a:t>CdTe</a:t>
            </a:r>
            <a:r>
              <a:rPr lang="ja-JP" altLang="en-US" sz="4000" dirty="0" smtClean="0">
                <a:solidFill>
                  <a:schemeClr val="bg1"/>
                </a:solidFill>
              </a:rPr>
              <a:t>太陽電池のプロセス</a:t>
            </a:r>
            <a:endParaRPr kumimoji="1" lang="ja-JP" altLang="en-US" sz="4000" dirty="0">
              <a:solidFill>
                <a:schemeClr val="bg1"/>
              </a:solidFill>
            </a:endParaRPr>
          </a:p>
        </p:txBody>
      </p:sp>
      <p:pic>
        <p:nvPicPr>
          <p:cNvPr id="21509" name="Picture 5"/>
          <p:cNvPicPr>
            <a:picLocks noChangeAspect="1" noChangeArrowheads="1"/>
          </p:cNvPicPr>
          <p:nvPr/>
        </p:nvPicPr>
        <p:blipFill>
          <a:blip r:embed="rId2" cstate="print"/>
          <a:srcRect/>
          <a:stretch>
            <a:fillRect/>
          </a:stretch>
        </p:blipFill>
        <p:spPr bwMode="auto">
          <a:xfrm>
            <a:off x="5103752" y="1628800"/>
            <a:ext cx="3940360" cy="2668562"/>
          </a:xfrm>
          <a:prstGeom prst="rect">
            <a:avLst/>
          </a:prstGeom>
          <a:noFill/>
          <a:ln w="9525">
            <a:noFill/>
            <a:miter lim="800000"/>
            <a:headEnd/>
            <a:tailEnd/>
          </a:ln>
        </p:spPr>
      </p:pic>
      <p:sp>
        <p:nvSpPr>
          <p:cNvPr id="10" name="コンテンツ プレースホルダ 9"/>
          <p:cNvSpPr>
            <a:spLocks noGrp="1"/>
          </p:cNvSpPr>
          <p:nvPr>
            <p:ph idx="1"/>
          </p:nvPr>
        </p:nvSpPr>
        <p:spPr>
          <a:xfrm>
            <a:off x="384458" y="1556794"/>
            <a:ext cx="4985169" cy="2952327"/>
          </a:xfrm>
        </p:spPr>
        <p:txBody>
          <a:bodyPr>
            <a:normAutofit/>
          </a:bodyPr>
          <a:lstStyle/>
          <a:p>
            <a:pPr marL="0" indent="0">
              <a:buNone/>
            </a:pPr>
            <a:r>
              <a:rPr lang="ja-JP" altLang="en-US" sz="2400" dirty="0" smtClean="0"/>
              <a:t>図は</a:t>
            </a:r>
            <a:r>
              <a:rPr lang="ja-JP" altLang="en-US" sz="2400" dirty="0"/>
              <a:t>、</a:t>
            </a:r>
            <a:r>
              <a:rPr lang="en-US" altLang="ja-JP" sz="2400" dirty="0" err="1"/>
              <a:t>CdS</a:t>
            </a:r>
            <a:r>
              <a:rPr lang="en-US" altLang="ja-JP" sz="2400" dirty="0"/>
              <a:t>/</a:t>
            </a:r>
            <a:r>
              <a:rPr lang="en-US" altLang="ja-JP" sz="2400" dirty="0" err="1"/>
              <a:t>CdTe</a:t>
            </a:r>
            <a:r>
              <a:rPr lang="ja-JP" altLang="en-US" sz="2400" dirty="0"/>
              <a:t>太陽電池の構成図です</a:t>
            </a:r>
            <a:r>
              <a:rPr lang="ja-JP" altLang="en-US" sz="2400" dirty="0" smtClean="0"/>
              <a:t>。</a:t>
            </a:r>
            <a:endParaRPr lang="en-US" altLang="ja-JP" sz="2400" dirty="0" smtClean="0"/>
          </a:p>
          <a:p>
            <a:pPr marL="0" indent="0">
              <a:buNone/>
            </a:pPr>
            <a:r>
              <a:rPr lang="ja-JP" altLang="en-US" sz="2400" dirty="0" smtClean="0"/>
              <a:t>透明</a:t>
            </a:r>
            <a:r>
              <a:rPr lang="ja-JP" altLang="en-US" sz="2400" dirty="0"/>
              <a:t>導電膜をつけたガラス基板に</a:t>
            </a:r>
            <a:r>
              <a:rPr lang="en-US" altLang="ja-JP" sz="2400" dirty="0"/>
              <a:t>n-</a:t>
            </a:r>
            <a:r>
              <a:rPr lang="en-US" altLang="ja-JP" sz="2400" dirty="0" err="1"/>
              <a:t>CdS</a:t>
            </a:r>
            <a:r>
              <a:rPr lang="ja-JP" altLang="en-US" sz="2400" dirty="0"/>
              <a:t>の薄膜を堆積したものを基板として、近接昇華法で</a:t>
            </a:r>
            <a:r>
              <a:rPr lang="en-US" altLang="ja-JP" sz="2400" dirty="0" err="1"/>
              <a:t>CdTe</a:t>
            </a:r>
            <a:r>
              <a:rPr lang="ja-JP" altLang="en-US" sz="2400" dirty="0"/>
              <a:t>を堆積し、カーボンを裏面電極として塗布するという、大量生産に向くきわめてシンプルなプロセスで作製</a:t>
            </a:r>
            <a:r>
              <a:rPr lang="ja-JP" altLang="en-US" sz="2400" dirty="0" smtClean="0"/>
              <a:t>します。</a:t>
            </a:r>
            <a:endParaRPr kumimoji="1" lang="ja-JP" altLang="en-US" sz="2400" dirty="0"/>
          </a:p>
        </p:txBody>
      </p:sp>
      <p:sp>
        <p:nvSpPr>
          <p:cNvPr id="11" name="テキスト ボックス 10"/>
          <p:cNvSpPr txBox="1"/>
          <p:nvPr/>
        </p:nvSpPr>
        <p:spPr>
          <a:xfrm>
            <a:off x="450927" y="4437112"/>
            <a:ext cx="8175678" cy="1569660"/>
          </a:xfrm>
          <a:prstGeom prst="rect">
            <a:avLst/>
          </a:prstGeom>
          <a:noFill/>
        </p:spPr>
        <p:txBody>
          <a:bodyPr wrap="square" rtlCol="0">
            <a:spAutoFit/>
          </a:bodyPr>
          <a:lstStyle/>
          <a:p>
            <a:r>
              <a:rPr lang="ja-JP" altLang="en-US" sz="2400" dirty="0" smtClean="0"/>
              <a:t>ＣｄＴｅペーストを塗布・乾燥することによりＣｄＴｅ乾燥膜を形成したガラス基板と、ＣｄＳ膜を成膜したガラス基板とを、ＣｄＴｅ乾燥膜とＣｄＳ膜が相対する向きに向かい合わせて密着させて熱処理する</a:t>
            </a:r>
            <a:r>
              <a:rPr lang="ja-JP" altLang="en-US" sz="2400" dirty="0"/>
              <a:t>方法</a:t>
            </a:r>
            <a:r>
              <a:rPr lang="ja-JP" altLang="en-US" sz="2400" dirty="0" smtClean="0"/>
              <a:t>も報告されています。</a:t>
            </a:r>
            <a:endParaRPr kumimoji="1" lang="ja-JP" altLang="en-US" sz="2400" dirty="0"/>
          </a:p>
        </p:txBody>
      </p:sp>
    </p:spTree>
    <p:extLst>
      <p:ext uri="{BB962C8B-B14F-4D97-AF65-F5344CB8AC3E}">
        <p14:creationId xmlns:p14="http://schemas.microsoft.com/office/powerpoint/2010/main" val="14889200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457201" y="476672"/>
            <a:ext cx="6574150" cy="864096"/>
          </a:xfrm>
          <a:solidFill>
            <a:srgbClr val="00B050"/>
          </a:solidFill>
        </p:spPr>
        <p:txBody>
          <a:bodyPr>
            <a:normAutofit fontScale="90000"/>
          </a:bodyPr>
          <a:lstStyle/>
          <a:p>
            <a:pPr algn="l"/>
            <a:r>
              <a:rPr lang="ja-JP" altLang="en-US" sz="3600" dirty="0" smtClean="0">
                <a:solidFill>
                  <a:schemeClr val="bg1"/>
                </a:solidFill>
              </a:rPr>
              <a:t>最近話題の</a:t>
            </a:r>
            <a:r>
              <a:rPr lang="en-US" altLang="ja-JP" sz="3600" dirty="0" smtClean="0">
                <a:solidFill>
                  <a:schemeClr val="bg1"/>
                </a:solidFill>
              </a:rPr>
              <a:t>CIGS</a:t>
            </a:r>
            <a:r>
              <a:rPr lang="ja-JP" altLang="en-US" sz="3600" dirty="0" smtClean="0">
                <a:solidFill>
                  <a:schemeClr val="bg1"/>
                </a:solidFill>
              </a:rPr>
              <a:t>太陽電池って何？</a:t>
            </a:r>
          </a:p>
        </p:txBody>
      </p:sp>
      <p:sp>
        <p:nvSpPr>
          <p:cNvPr id="37891" name="コンテンツ プレースホルダー 2"/>
          <p:cNvSpPr>
            <a:spLocks noGrp="1"/>
          </p:cNvSpPr>
          <p:nvPr>
            <p:ph idx="1"/>
          </p:nvPr>
        </p:nvSpPr>
        <p:spPr>
          <a:xfrm>
            <a:off x="457200" y="1600201"/>
            <a:ext cx="8502162" cy="4525963"/>
          </a:xfrm>
        </p:spPr>
        <p:txBody>
          <a:bodyPr/>
          <a:lstStyle/>
          <a:p>
            <a:pPr marL="0" indent="0">
              <a:buNone/>
            </a:pPr>
            <a:r>
              <a:rPr lang="en-US" altLang="ja-JP" dirty="0" smtClean="0"/>
              <a:t>CIGS</a:t>
            </a:r>
            <a:r>
              <a:rPr lang="ja-JP" altLang="en-US" dirty="0" smtClean="0"/>
              <a:t>とは</a:t>
            </a:r>
            <a:r>
              <a:rPr lang="en-US" altLang="ja-JP" dirty="0" smtClean="0"/>
              <a:t>CuIn</a:t>
            </a:r>
            <a:r>
              <a:rPr lang="en-US" altLang="ja-JP" baseline="-25000" dirty="0" smtClean="0"/>
              <a:t>1-x</a:t>
            </a:r>
            <a:r>
              <a:rPr lang="en-US" altLang="ja-JP" dirty="0" smtClean="0"/>
              <a:t>Ga</a:t>
            </a:r>
            <a:r>
              <a:rPr lang="en-US" altLang="ja-JP" baseline="-25000" dirty="0" smtClean="0"/>
              <a:t>x</a:t>
            </a:r>
            <a:r>
              <a:rPr lang="en-US" altLang="ja-JP" dirty="0" smtClean="0"/>
              <a:t>Se</a:t>
            </a:r>
            <a:r>
              <a:rPr lang="en-US" altLang="ja-JP" baseline="-25000" dirty="0" smtClean="0"/>
              <a:t>2</a:t>
            </a:r>
            <a:r>
              <a:rPr lang="ja-JP" altLang="en-US" dirty="0" smtClean="0"/>
              <a:t>の頭文字をとった略号です。</a:t>
            </a:r>
            <a:endParaRPr lang="en-US" altLang="ja-JP" dirty="0" smtClean="0"/>
          </a:p>
          <a:p>
            <a:pPr lvl="1"/>
            <a:r>
              <a:rPr lang="en-US" altLang="ja-JP" dirty="0" smtClean="0"/>
              <a:t>CuIn</a:t>
            </a:r>
            <a:r>
              <a:rPr lang="en-US" altLang="ja-JP" baseline="-25000" dirty="0" smtClean="0"/>
              <a:t>1-x</a:t>
            </a:r>
            <a:r>
              <a:rPr lang="en-US" altLang="ja-JP" dirty="0" smtClean="0"/>
              <a:t>Ga</a:t>
            </a:r>
            <a:r>
              <a:rPr lang="en-US" altLang="ja-JP" baseline="-25000" dirty="0" smtClean="0"/>
              <a:t>x</a:t>
            </a:r>
            <a:r>
              <a:rPr lang="en-US" altLang="ja-JP" dirty="0" smtClean="0"/>
              <a:t>S</a:t>
            </a:r>
            <a:r>
              <a:rPr lang="en-US" altLang="ja-JP" baseline="-25000" dirty="0" smtClean="0"/>
              <a:t>2</a:t>
            </a:r>
            <a:r>
              <a:rPr lang="ja-JP" altLang="en-US" dirty="0" smtClean="0"/>
              <a:t>も</a:t>
            </a:r>
            <a:r>
              <a:rPr lang="en-US" altLang="ja-JP" dirty="0" smtClean="0"/>
              <a:t>CIGS</a:t>
            </a:r>
            <a:r>
              <a:rPr lang="ja-JP" altLang="en-US" dirty="0" smtClean="0"/>
              <a:t>と書けるので紛らわしいのですが市場にあるのは</a:t>
            </a:r>
            <a:r>
              <a:rPr lang="en-US" altLang="ja-JP" dirty="0" smtClean="0"/>
              <a:t>CuIn</a:t>
            </a:r>
            <a:r>
              <a:rPr lang="en-US" altLang="ja-JP" baseline="-25000" dirty="0" smtClean="0"/>
              <a:t>1-x</a:t>
            </a:r>
            <a:r>
              <a:rPr lang="en-US" altLang="ja-JP" dirty="0" smtClean="0"/>
              <a:t>Ga</a:t>
            </a:r>
            <a:r>
              <a:rPr lang="en-US" altLang="ja-JP" baseline="-25000" dirty="0" smtClean="0"/>
              <a:t>x</a:t>
            </a:r>
            <a:r>
              <a:rPr lang="en-US" altLang="ja-JP" dirty="0" smtClean="0"/>
              <a:t>Se</a:t>
            </a:r>
            <a:r>
              <a:rPr lang="en-US" altLang="ja-JP" baseline="-25000" dirty="0" smtClean="0"/>
              <a:t>2</a:t>
            </a:r>
            <a:r>
              <a:rPr lang="ja-JP" altLang="en-US" dirty="0" smtClean="0"/>
              <a:t>のみです。</a:t>
            </a:r>
            <a:endParaRPr lang="en-US" altLang="ja-JP" dirty="0" smtClean="0"/>
          </a:p>
          <a:p>
            <a:pPr lvl="1"/>
            <a:r>
              <a:rPr lang="en-US" altLang="ja-JP" dirty="0" smtClean="0"/>
              <a:t>CuInSe</a:t>
            </a:r>
            <a:r>
              <a:rPr lang="en-US" altLang="ja-JP" baseline="-25000" dirty="0" smtClean="0"/>
              <a:t>2</a:t>
            </a:r>
            <a:r>
              <a:rPr lang="ja-JP" altLang="en-US" dirty="0" smtClean="0"/>
              <a:t>のバンドギャップは</a:t>
            </a:r>
            <a:r>
              <a:rPr lang="en-US" altLang="ja-JP" dirty="0" smtClean="0"/>
              <a:t>1.04eV</a:t>
            </a:r>
            <a:r>
              <a:rPr lang="ja-JP" altLang="en-US" dirty="0" err="1" smtClean="0"/>
              <a:t>、</a:t>
            </a:r>
            <a:r>
              <a:rPr lang="ja-JP" altLang="en-US" dirty="0" smtClean="0"/>
              <a:t>ギャップ直上の吸収係数が半導体の中で最も高いといわれています。</a:t>
            </a:r>
            <a:endParaRPr lang="en-US" altLang="ja-JP" dirty="0" smtClean="0"/>
          </a:p>
          <a:p>
            <a:pPr lvl="1"/>
            <a:r>
              <a:rPr lang="en-US" altLang="ja-JP" dirty="0" smtClean="0"/>
              <a:t>CuGaSe</a:t>
            </a:r>
            <a:r>
              <a:rPr lang="en-US" altLang="ja-JP" baseline="-25000" dirty="0" smtClean="0"/>
              <a:t>2</a:t>
            </a:r>
            <a:r>
              <a:rPr lang="en-US" altLang="ja-JP" dirty="0" smtClean="0"/>
              <a:t>(</a:t>
            </a:r>
            <a:r>
              <a:rPr lang="ja-JP" altLang="en-US" dirty="0" smtClean="0"/>
              <a:t>バンドギャップ</a:t>
            </a:r>
            <a:r>
              <a:rPr lang="en-US" altLang="ja-JP" dirty="0" smtClean="0"/>
              <a:t>1.53eV)</a:t>
            </a:r>
            <a:r>
              <a:rPr lang="ja-JP" altLang="en-US" dirty="0" smtClean="0"/>
              <a:t>との混晶を作って</a:t>
            </a:r>
            <a:r>
              <a:rPr lang="en-US" altLang="ja-JP" dirty="0" err="1" smtClean="0"/>
              <a:t>Voc</a:t>
            </a:r>
            <a:r>
              <a:rPr lang="ja-JP" altLang="en-US" dirty="0" smtClean="0"/>
              <a:t>を上げています。</a:t>
            </a:r>
            <a:endParaRPr lang="en-US" altLang="ja-JP" dirty="0" smtClean="0"/>
          </a:p>
          <a:p>
            <a:pPr lvl="1"/>
            <a:r>
              <a:rPr lang="en-US" altLang="ja-JP" dirty="0" smtClean="0"/>
              <a:t>CIGS</a:t>
            </a:r>
            <a:r>
              <a:rPr lang="ja-JP" altLang="en-US" dirty="0" smtClean="0"/>
              <a:t>太陽電池のセル効率の最高値は</a:t>
            </a:r>
            <a:r>
              <a:rPr lang="en-US" altLang="ja-JP" dirty="0" smtClean="0"/>
              <a:t>20%</a:t>
            </a:r>
            <a:r>
              <a:rPr lang="ja-JP" altLang="en-US" dirty="0" smtClean="0"/>
              <a:t>です。</a:t>
            </a:r>
            <a:endParaRPr lang="en-US" altLang="ja-JP" dirty="0" smtClean="0"/>
          </a:p>
          <a:p>
            <a:pPr lvl="1"/>
            <a:r>
              <a:rPr lang="ja-JP" altLang="en-US" dirty="0" smtClean="0"/>
              <a:t>材料コストが低く、セル製造も容易です。</a:t>
            </a:r>
          </a:p>
        </p:txBody>
      </p:sp>
    </p:spTree>
    <p:extLst>
      <p:ext uri="{BB962C8B-B14F-4D97-AF65-F5344CB8AC3E}">
        <p14:creationId xmlns:p14="http://schemas.microsoft.com/office/powerpoint/2010/main" val="26820490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7989" y="476672"/>
            <a:ext cx="3383642" cy="792088"/>
          </a:xfrm>
          <a:solidFill>
            <a:srgbClr val="00B0F0"/>
          </a:solidFill>
        </p:spPr>
        <p:txBody>
          <a:bodyPr>
            <a:noAutofit/>
          </a:bodyPr>
          <a:lstStyle/>
          <a:p>
            <a:r>
              <a:rPr lang="en-US" altLang="ja-JP" dirty="0" smtClean="0">
                <a:solidFill>
                  <a:schemeClr val="bg1"/>
                </a:solidFill>
              </a:rPr>
              <a:t>CIGS</a:t>
            </a:r>
            <a:r>
              <a:rPr lang="ja-JP" altLang="en-US" dirty="0" smtClean="0">
                <a:solidFill>
                  <a:schemeClr val="bg1"/>
                </a:solidFill>
              </a:rPr>
              <a:t>について</a:t>
            </a:r>
            <a:endParaRPr kumimoji="1" lang="ja-JP" altLang="en-US" dirty="0">
              <a:solidFill>
                <a:schemeClr val="bg1"/>
              </a:solidFill>
            </a:endParaRPr>
          </a:p>
        </p:txBody>
      </p:sp>
      <p:sp>
        <p:nvSpPr>
          <p:cNvPr id="9" name="コンテンツ プレースホルダー 8"/>
          <p:cNvSpPr>
            <a:spLocks noGrp="1"/>
          </p:cNvSpPr>
          <p:nvPr>
            <p:ph idx="1"/>
          </p:nvPr>
        </p:nvSpPr>
        <p:spPr>
          <a:xfrm>
            <a:off x="317989" y="1916832"/>
            <a:ext cx="3456384" cy="4464496"/>
          </a:xfrm>
        </p:spPr>
        <p:txBody>
          <a:bodyPr>
            <a:noAutofit/>
          </a:bodyPr>
          <a:lstStyle/>
          <a:p>
            <a:pPr marL="0" indent="0">
              <a:buNone/>
            </a:pPr>
            <a:r>
              <a:rPr kumimoji="1" lang="en-US" altLang="ja-JP" sz="2400" dirty="0" smtClean="0"/>
              <a:t>CIGS</a:t>
            </a:r>
            <a:r>
              <a:rPr kumimoji="1" lang="ja-JP" altLang="en-US" sz="2400" dirty="0" smtClean="0"/>
              <a:t>とは、</a:t>
            </a:r>
            <a:r>
              <a:rPr kumimoji="1" lang="en-US" altLang="ja-JP" sz="2400" dirty="0" smtClean="0"/>
              <a:t>CIS(CuInSe</a:t>
            </a:r>
            <a:r>
              <a:rPr kumimoji="1" lang="en-US" altLang="ja-JP" sz="2400" baseline="-25000" dirty="0" smtClean="0"/>
              <a:t>2</a:t>
            </a:r>
            <a:r>
              <a:rPr kumimoji="1" lang="en-US" altLang="ja-JP" sz="2400" dirty="0" smtClean="0"/>
              <a:t>)</a:t>
            </a:r>
            <a:r>
              <a:rPr kumimoji="1" lang="ja-JP" altLang="en-US" sz="2400" dirty="0" smtClean="0"/>
              <a:t>と</a:t>
            </a:r>
            <a:r>
              <a:rPr kumimoji="1" lang="en-US" altLang="ja-JP" sz="2400" dirty="0" smtClean="0"/>
              <a:t>CGS(CuGaSe</a:t>
            </a:r>
            <a:r>
              <a:rPr kumimoji="1" lang="en-US" altLang="ja-JP" sz="2400" baseline="-25000" dirty="0" smtClean="0"/>
              <a:t>2</a:t>
            </a:r>
            <a:r>
              <a:rPr kumimoji="1" lang="en-US" altLang="ja-JP" sz="2400" dirty="0" smtClean="0"/>
              <a:t>)</a:t>
            </a:r>
            <a:r>
              <a:rPr kumimoji="1" lang="ja-JP" altLang="en-US" sz="2400" dirty="0" smtClean="0"/>
              <a:t> 混晶である</a:t>
            </a:r>
            <a:r>
              <a:rPr kumimoji="1" lang="en-US" altLang="ja-JP" sz="2400" dirty="0" smtClean="0"/>
              <a:t>CuIn</a:t>
            </a:r>
            <a:r>
              <a:rPr kumimoji="1" lang="en-US" altLang="ja-JP" sz="2400" baseline="-25000" dirty="0" smtClean="0"/>
              <a:t>1-x</a:t>
            </a:r>
            <a:r>
              <a:rPr kumimoji="1" lang="en-US" altLang="ja-JP" sz="2400" dirty="0" smtClean="0"/>
              <a:t>Ga</a:t>
            </a:r>
            <a:r>
              <a:rPr kumimoji="1" lang="en-US" altLang="ja-JP" sz="2400" baseline="-25000" dirty="0" smtClean="0"/>
              <a:t>x</a:t>
            </a:r>
            <a:r>
              <a:rPr kumimoji="1" lang="en-US" altLang="ja-JP" sz="2400" dirty="0" smtClean="0"/>
              <a:t>Se</a:t>
            </a:r>
            <a:r>
              <a:rPr kumimoji="1" lang="en-US" altLang="ja-JP" sz="2400" baseline="-25000" dirty="0" smtClean="0"/>
              <a:t>2</a:t>
            </a:r>
            <a:r>
              <a:rPr kumimoji="1" lang="ja-JP" altLang="en-US" sz="2400" dirty="0" smtClean="0"/>
              <a:t>の略称です。</a:t>
            </a:r>
            <a:endParaRPr kumimoji="1" lang="en-US" altLang="ja-JP" sz="2400" dirty="0" smtClean="0"/>
          </a:p>
          <a:p>
            <a:pPr marL="0" indent="0">
              <a:buNone/>
            </a:pPr>
            <a:r>
              <a:rPr lang="en-US" altLang="ja-JP" sz="2400" dirty="0" smtClean="0"/>
              <a:t>CIS</a:t>
            </a:r>
            <a:r>
              <a:rPr lang="ja-JP" altLang="en-US" sz="2400" dirty="0" smtClean="0"/>
              <a:t>は</a:t>
            </a:r>
            <a:r>
              <a:rPr lang="en-US" altLang="ja-JP" sz="2400" dirty="0" smtClean="0"/>
              <a:t>IV</a:t>
            </a:r>
            <a:r>
              <a:rPr lang="ja-JP" altLang="en-US" sz="2400" dirty="0" smtClean="0"/>
              <a:t>→</a:t>
            </a:r>
            <a:r>
              <a:rPr lang="en-US" altLang="ja-JP" sz="2400" dirty="0" smtClean="0"/>
              <a:t>III-V</a:t>
            </a:r>
            <a:r>
              <a:rPr lang="ja-JP" altLang="en-US" sz="2400" dirty="0" smtClean="0"/>
              <a:t>→</a:t>
            </a:r>
            <a:r>
              <a:rPr lang="en-US" altLang="ja-JP" sz="2400" dirty="0" smtClean="0"/>
              <a:t>II-VI</a:t>
            </a:r>
            <a:r>
              <a:rPr lang="ja-JP" altLang="en-US" sz="2400" dirty="0" smtClean="0"/>
              <a:t>→</a:t>
            </a:r>
            <a:r>
              <a:rPr lang="en-US" altLang="ja-JP" sz="2400" dirty="0" smtClean="0"/>
              <a:t/>
            </a:r>
            <a:br>
              <a:rPr lang="en-US" altLang="ja-JP" sz="2400" dirty="0" smtClean="0"/>
            </a:br>
            <a:r>
              <a:rPr lang="en-US" altLang="ja-JP" sz="2400" dirty="0" smtClean="0"/>
              <a:t>I-III-VI</a:t>
            </a:r>
            <a:r>
              <a:rPr lang="en-US" altLang="ja-JP" sz="2400" baseline="-25000" dirty="0" smtClean="0"/>
              <a:t>2</a:t>
            </a:r>
            <a:r>
              <a:rPr lang="ja-JP" altLang="en-US" sz="2400" dirty="0" smtClean="0"/>
              <a:t>とつづくダイヤモンド一家の末裔なので四面体配位の共有結合です。</a:t>
            </a:r>
            <a:endParaRPr lang="en-US" altLang="ja-JP" sz="2400" dirty="0" smtClean="0"/>
          </a:p>
          <a:p>
            <a:pPr marL="0" indent="0">
              <a:buNone/>
            </a:pPr>
            <a:r>
              <a:rPr lang="en-US" altLang="ja-JP" sz="2400" dirty="0"/>
              <a:t>I-III-VI</a:t>
            </a:r>
            <a:r>
              <a:rPr lang="en-US" altLang="ja-JP" sz="2400" baseline="-25000" dirty="0"/>
              <a:t>2</a:t>
            </a:r>
            <a:r>
              <a:rPr lang="ja-JP" altLang="en-US" sz="2400" dirty="0" smtClean="0"/>
              <a:t>族には、太陽電池材料の候補となるものが多数あります。</a:t>
            </a:r>
            <a:endParaRPr lang="en-US" altLang="ja-JP" sz="2400" dirty="0" smtClean="0"/>
          </a:p>
          <a:p>
            <a:pPr marL="0" indent="0">
              <a:buNone/>
            </a:pPr>
            <a:endParaRPr kumimoji="1" lang="ja-JP" altLang="en-US" sz="2400" dirty="0"/>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6717" y="836712"/>
            <a:ext cx="4891662" cy="2808312"/>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5168" y="4023788"/>
            <a:ext cx="5272091" cy="2834212"/>
          </a:xfrm>
          <a:prstGeom prst="rect">
            <a:avLst/>
          </a:prstGeom>
        </p:spPr>
      </p:pic>
    </p:spTree>
    <p:extLst>
      <p:ext uri="{BB962C8B-B14F-4D97-AF65-F5344CB8AC3E}">
        <p14:creationId xmlns:p14="http://schemas.microsoft.com/office/powerpoint/2010/main" val="3973803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251520" y="404664"/>
            <a:ext cx="6840415" cy="1008112"/>
          </a:xfrm>
          <a:solidFill>
            <a:srgbClr val="00B0F0"/>
          </a:solidFill>
        </p:spPr>
        <p:txBody>
          <a:bodyPr/>
          <a:lstStyle/>
          <a:p>
            <a:pPr algn="l"/>
            <a:r>
              <a:rPr lang="en-US" altLang="ja-JP" sz="3600" dirty="0" smtClean="0">
                <a:solidFill>
                  <a:schemeClr val="bg1"/>
                </a:solidFill>
              </a:rPr>
              <a:t>CIGS</a:t>
            </a:r>
            <a:r>
              <a:rPr lang="ja-JP" altLang="en-US" sz="3600" dirty="0" smtClean="0">
                <a:solidFill>
                  <a:schemeClr val="bg1"/>
                </a:solidFill>
              </a:rPr>
              <a:t>の光吸収をシリコンと比較</a:t>
            </a:r>
          </a:p>
        </p:txBody>
      </p:sp>
      <p:pic>
        <p:nvPicPr>
          <p:cNvPr id="39940"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6577" y="1989138"/>
            <a:ext cx="3717681"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コンテンツ プレースホルダー 2"/>
          <p:cNvSpPr>
            <a:spLocks noGrp="1"/>
          </p:cNvSpPr>
          <p:nvPr>
            <p:ph idx="1"/>
          </p:nvPr>
        </p:nvSpPr>
        <p:spPr>
          <a:xfrm>
            <a:off x="383931" y="1970088"/>
            <a:ext cx="5184531" cy="4339232"/>
          </a:xfrm>
        </p:spPr>
        <p:txBody>
          <a:bodyPr/>
          <a:lstStyle/>
          <a:p>
            <a:pPr marL="0" indent="0">
              <a:buNone/>
            </a:pPr>
            <a:r>
              <a:rPr lang="ja-JP" altLang="en-US" sz="2800" dirty="0" smtClean="0"/>
              <a:t>図は、いくつかの半導体の光吸収スペクトルを比較したものです。</a:t>
            </a:r>
          </a:p>
          <a:p>
            <a:pPr marL="0" indent="0">
              <a:buNone/>
            </a:pPr>
            <a:r>
              <a:rPr lang="ja-JP" altLang="en-US" sz="2800" dirty="0" smtClean="0"/>
              <a:t>シリコンは、「間接遷移型吸収端」をもつので光吸収が弱いのです。</a:t>
            </a:r>
            <a:endParaRPr lang="en-US" altLang="ja-JP" sz="2800" dirty="0" smtClean="0"/>
          </a:p>
          <a:p>
            <a:pPr marL="0" indent="0">
              <a:buNone/>
            </a:pPr>
            <a:r>
              <a:rPr lang="ja-JP" altLang="en-US" sz="2800" dirty="0" smtClean="0"/>
              <a:t>これに対し、</a:t>
            </a:r>
            <a:r>
              <a:rPr lang="en-US" altLang="ja-JP" sz="2800" dirty="0" smtClean="0"/>
              <a:t>CIGS</a:t>
            </a:r>
            <a:r>
              <a:rPr lang="ja-JP" altLang="en-US" sz="2800" dirty="0" err="1" smtClean="0"/>
              <a:t>、</a:t>
            </a:r>
            <a:r>
              <a:rPr lang="en-US" altLang="ja-JP" sz="2800" dirty="0" err="1" smtClean="0"/>
              <a:t>CdTe</a:t>
            </a:r>
            <a:r>
              <a:rPr lang="ja-JP" altLang="en-US" sz="2800" dirty="0" err="1" smtClean="0"/>
              <a:t>、</a:t>
            </a:r>
            <a:r>
              <a:rPr lang="ja-JP" altLang="en-US" sz="2800" dirty="0" smtClean="0"/>
              <a:t>ガリウムヒ素などは「直接遷移型吸収端」なので光吸収が強いのです。</a:t>
            </a:r>
            <a:endParaRPr lang="en-US" altLang="ja-JP" sz="2800" dirty="0" smtClean="0"/>
          </a:p>
          <a:p>
            <a:pPr marL="0" indent="0">
              <a:buNone/>
            </a:pPr>
            <a:r>
              <a:rPr lang="ja-JP" altLang="en-US" sz="2800" dirty="0" smtClean="0"/>
              <a:t>波長の長い（赤外）光をよく吸収するので、朝・夕の発電量が多いのです。</a:t>
            </a:r>
            <a:endParaRPr lang="en-US" altLang="ja-JP" sz="2800" dirty="0" smtClean="0"/>
          </a:p>
        </p:txBody>
      </p:sp>
      <p:sp>
        <p:nvSpPr>
          <p:cNvPr id="39943" name="テキスト ボックス 3"/>
          <p:cNvSpPr txBox="1">
            <a:spLocks noChangeArrowheads="1"/>
          </p:cNvSpPr>
          <p:nvPr/>
        </p:nvSpPr>
        <p:spPr bwMode="auto">
          <a:xfrm>
            <a:off x="6433038" y="2565400"/>
            <a:ext cx="471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a:t>CIS</a:t>
            </a:r>
            <a:endParaRPr lang="ja-JP" altLang="en-US"/>
          </a:p>
        </p:txBody>
      </p:sp>
    </p:spTree>
    <p:extLst>
      <p:ext uri="{BB962C8B-B14F-4D97-AF65-F5344CB8AC3E}">
        <p14:creationId xmlns:p14="http://schemas.microsoft.com/office/powerpoint/2010/main" val="2670945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57200" y="274638"/>
            <a:ext cx="7069015" cy="1143000"/>
          </a:xfrm>
          <a:solidFill>
            <a:srgbClr val="00B050"/>
          </a:solidFill>
        </p:spPr>
        <p:txBody>
          <a:bodyPr>
            <a:normAutofit fontScale="90000"/>
          </a:bodyPr>
          <a:lstStyle/>
          <a:p>
            <a:pPr algn="l"/>
            <a:r>
              <a:rPr lang="en-US" altLang="ja-JP" sz="3600" dirty="0" smtClean="0">
                <a:solidFill>
                  <a:schemeClr val="bg1"/>
                </a:solidFill>
              </a:rPr>
              <a:t>1kW</a:t>
            </a:r>
            <a:r>
              <a:rPr lang="ja-JP" altLang="en-US" sz="3600" dirty="0" smtClean="0">
                <a:solidFill>
                  <a:schemeClr val="bg1"/>
                </a:solidFill>
              </a:rPr>
              <a:t>発電するのにシリコン何ｋｇ必要？</a:t>
            </a:r>
            <a:r>
              <a:rPr lang="en-US" altLang="ja-JP" sz="3600" dirty="0" smtClean="0">
                <a:solidFill>
                  <a:schemeClr val="bg1"/>
                </a:solidFill>
              </a:rPr>
              <a:t/>
            </a:r>
            <a:br>
              <a:rPr lang="en-US" altLang="ja-JP" sz="3600" dirty="0" smtClean="0">
                <a:solidFill>
                  <a:schemeClr val="bg1"/>
                </a:solidFill>
              </a:rPr>
            </a:br>
            <a:r>
              <a:rPr lang="en-US" altLang="ja-JP" sz="3600" dirty="0" smtClean="0">
                <a:solidFill>
                  <a:schemeClr val="bg1"/>
                </a:solidFill>
              </a:rPr>
              <a:t>CIGS</a:t>
            </a:r>
            <a:r>
              <a:rPr lang="ja-JP" altLang="en-US" sz="3600" dirty="0" smtClean="0">
                <a:solidFill>
                  <a:schemeClr val="bg1"/>
                </a:solidFill>
              </a:rPr>
              <a:t>なら？</a:t>
            </a:r>
          </a:p>
        </p:txBody>
      </p:sp>
      <p:sp>
        <p:nvSpPr>
          <p:cNvPr id="40963" name="コンテンツ プレースホルダー 2"/>
          <p:cNvSpPr>
            <a:spLocks noGrp="1"/>
          </p:cNvSpPr>
          <p:nvPr>
            <p:ph idx="1"/>
          </p:nvPr>
        </p:nvSpPr>
        <p:spPr>
          <a:xfrm>
            <a:off x="457200" y="1600200"/>
            <a:ext cx="8434754" cy="2476500"/>
          </a:xfrm>
        </p:spPr>
        <p:txBody>
          <a:bodyPr>
            <a:normAutofit lnSpcReduction="10000"/>
          </a:bodyPr>
          <a:lstStyle/>
          <a:p>
            <a:pPr marL="0" indent="0">
              <a:buNone/>
            </a:pPr>
            <a:r>
              <a:rPr lang="ja-JP" altLang="en-US" sz="2400" b="1" dirty="0" smtClean="0"/>
              <a:t>同じ</a:t>
            </a:r>
            <a:r>
              <a:rPr lang="en-US" altLang="ja-JP" sz="2400" b="1" dirty="0" smtClean="0"/>
              <a:t>1kW</a:t>
            </a:r>
            <a:r>
              <a:rPr lang="ja-JP" altLang="en-US" sz="2400" b="1" dirty="0" smtClean="0"/>
              <a:t>発電するのにシリコンは</a:t>
            </a:r>
            <a:r>
              <a:rPr lang="en-US" altLang="ja-JP" sz="2400" b="1" dirty="0" smtClean="0"/>
              <a:t>5kg</a:t>
            </a:r>
            <a:r>
              <a:rPr lang="ja-JP" altLang="en-US" sz="2400" b="1" dirty="0" smtClean="0"/>
              <a:t>必要だが、</a:t>
            </a:r>
            <a:r>
              <a:rPr lang="en-US" altLang="ja-JP" sz="2400" b="1" dirty="0" smtClean="0"/>
              <a:t>CIS</a:t>
            </a:r>
            <a:r>
              <a:rPr lang="ja-JP" altLang="en-US" sz="2400" b="1" dirty="0" smtClean="0"/>
              <a:t>なら銅＋インジウム</a:t>
            </a:r>
            <a:r>
              <a:rPr lang="en-US" altLang="ja-JP" sz="2400" b="1" dirty="0" smtClean="0"/>
              <a:t>60g</a:t>
            </a:r>
            <a:r>
              <a:rPr lang="ja-JP" altLang="en-US" sz="2400" b="1" dirty="0" smtClean="0"/>
              <a:t>で</a:t>
            </a:r>
            <a:r>
              <a:rPr lang="en-US" altLang="ja-JP" sz="2400" b="1" dirty="0" smtClean="0"/>
              <a:t>OK</a:t>
            </a:r>
          </a:p>
          <a:p>
            <a:pPr marL="457200" lvl="1" indent="0">
              <a:buNone/>
            </a:pPr>
            <a:r>
              <a:rPr lang="ja-JP" altLang="en-US" sz="2400" dirty="0" smtClean="0"/>
              <a:t>シリコンの太陽電池では、約</a:t>
            </a:r>
            <a:r>
              <a:rPr lang="en-US" altLang="ja-JP" sz="2400" dirty="0" smtClean="0"/>
              <a:t>200μm</a:t>
            </a:r>
            <a:r>
              <a:rPr lang="ja-JP" altLang="en-US" sz="2400" dirty="0" smtClean="0"/>
              <a:t>の厚さのシリコン結晶が必要なので、</a:t>
            </a:r>
            <a:r>
              <a:rPr lang="en-US" altLang="ja-JP" sz="2400" dirty="0" smtClean="0"/>
              <a:t>1kW</a:t>
            </a:r>
            <a:r>
              <a:rPr lang="ja-JP" altLang="en-US" sz="2400" dirty="0" smtClean="0"/>
              <a:t>の出力を得るには</a:t>
            </a:r>
            <a:r>
              <a:rPr lang="ja-JP" altLang="en-US" sz="2400" b="1" dirty="0" smtClean="0"/>
              <a:t>シリコンが約</a:t>
            </a:r>
            <a:r>
              <a:rPr lang="en-US" altLang="ja-JP" sz="2400" b="1" dirty="0" smtClean="0"/>
              <a:t>5kg</a:t>
            </a:r>
            <a:r>
              <a:rPr lang="ja-JP" altLang="en-US" sz="2400" b="1" dirty="0" smtClean="0"/>
              <a:t>必要</a:t>
            </a:r>
            <a:r>
              <a:rPr lang="ja-JP" altLang="en-US" sz="2400" dirty="0" smtClean="0"/>
              <a:t>です</a:t>
            </a:r>
            <a:endParaRPr lang="en-US" altLang="ja-JP" sz="2400" dirty="0" smtClean="0"/>
          </a:p>
          <a:p>
            <a:pPr marL="457200" lvl="1" indent="0">
              <a:buNone/>
            </a:pPr>
            <a:r>
              <a:rPr lang="en-US" altLang="ja-JP" sz="2400" dirty="0" smtClean="0">
                <a:solidFill>
                  <a:srgbClr val="0000FF"/>
                </a:solidFill>
              </a:rPr>
              <a:t>CIGS</a:t>
            </a:r>
            <a:r>
              <a:rPr lang="ja-JP" altLang="en-US" sz="2400" dirty="0" smtClean="0">
                <a:solidFill>
                  <a:srgbClr val="0000FF"/>
                </a:solidFill>
              </a:rPr>
              <a:t>薄膜では</a:t>
            </a:r>
            <a:r>
              <a:rPr lang="en-US" altLang="ja-JP" sz="2400" dirty="0" smtClean="0">
                <a:solidFill>
                  <a:srgbClr val="0000FF"/>
                </a:solidFill>
              </a:rPr>
              <a:t>2μm</a:t>
            </a:r>
            <a:r>
              <a:rPr lang="ja-JP" altLang="en-US" sz="2400" dirty="0" smtClean="0">
                <a:solidFill>
                  <a:srgbClr val="0000FF"/>
                </a:solidFill>
              </a:rPr>
              <a:t>の薄さで十分なので、同じ</a:t>
            </a:r>
            <a:r>
              <a:rPr lang="en-US" altLang="ja-JP" sz="2400" dirty="0" smtClean="0">
                <a:solidFill>
                  <a:srgbClr val="0000FF"/>
                </a:solidFill>
              </a:rPr>
              <a:t>1kW</a:t>
            </a:r>
            <a:r>
              <a:rPr lang="ja-JP" altLang="en-US" sz="2400" dirty="0" smtClean="0">
                <a:solidFill>
                  <a:srgbClr val="0000FF"/>
                </a:solidFill>
              </a:rPr>
              <a:t>を発電するのに</a:t>
            </a:r>
            <a:r>
              <a:rPr lang="ja-JP" altLang="en-US" sz="2400" b="1" dirty="0" smtClean="0">
                <a:solidFill>
                  <a:srgbClr val="0000FF"/>
                </a:solidFill>
              </a:rPr>
              <a:t>金属原料の総重量は</a:t>
            </a:r>
            <a:r>
              <a:rPr lang="en-US" altLang="ja-JP" sz="2400" b="1" dirty="0" smtClean="0">
                <a:solidFill>
                  <a:srgbClr val="0000FF"/>
                </a:solidFill>
              </a:rPr>
              <a:t>60g</a:t>
            </a:r>
            <a:r>
              <a:rPr lang="ja-JP" altLang="en-US" sz="2400" dirty="0" smtClean="0">
                <a:solidFill>
                  <a:srgbClr val="0000FF"/>
                </a:solidFill>
              </a:rPr>
              <a:t>でよく、はるかに省資源です。</a:t>
            </a:r>
          </a:p>
        </p:txBody>
      </p:sp>
      <p:pic>
        <p:nvPicPr>
          <p:cNvPr id="4096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3981" y="3983038"/>
            <a:ext cx="611505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9833" y="4831282"/>
            <a:ext cx="1502546" cy="2026718"/>
          </a:xfrm>
          <a:prstGeom prst="rect">
            <a:avLst/>
          </a:prstGeom>
        </p:spPr>
      </p:pic>
    </p:spTree>
    <p:extLst>
      <p:ext uri="{BB962C8B-B14F-4D97-AF65-F5344CB8AC3E}">
        <p14:creationId xmlns:p14="http://schemas.microsoft.com/office/powerpoint/2010/main" val="1884416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262777" cy="1143000"/>
          </a:xfrm>
          <a:solidFill>
            <a:srgbClr val="7030A0"/>
          </a:solidFill>
        </p:spPr>
        <p:txBody>
          <a:bodyPr>
            <a:noAutofit/>
          </a:bodyPr>
          <a:lstStyle/>
          <a:p>
            <a:pPr algn="l"/>
            <a:r>
              <a:rPr lang="en-US" altLang="ja-JP" sz="3200" dirty="0" smtClean="0">
                <a:solidFill>
                  <a:schemeClr val="bg1"/>
                </a:solidFill>
              </a:rPr>
              <a:t>CIGS</a:t>
            </a:r>
            <a:r>
              <a:rPr lang="ja-JP" altLang="ja-JP" sz="3200" dirty="0" smtClean="0">
                <a:solidFill>
                  <a:schemeClr val="bg1"/>
                </a:solidFill>
              </a:rPr>
              <a:t>系多結晶太陽電池の構造と</a:t>
            </a:r>
            <a:r>
              <a:rPr lang="en-US" altLang="ja-JP" sz="3200" dirty="0" smtClean="0">
                <a:solidFill>
                  <a:schemeClr val="bg1"/>
                </a:solidFill>
              </a:rPr>
              <a:t/>
            </a:r>
            <a:br>
              <a:rPr lang="en-US" altLang="ja-JP" sz="3200" dirty="0" smtClean="0">
                <a:solidFill>
                  <a:schemeClr val="bg1"/>
                </a:solidFill>
              </a:rPr>
            </a:br>
            <a:r>
              <a:rPr lang="ja-JP" altLang="ja-JP" sz="3200" dirty="0" smtClean="0">
                <a:solidFill>
                  <a:schemeClr val="bg1"/>
                </a:solidFill>
              </a:rPr>
              <a:t>薄膜形成プロセス</a:t>
            </a:r>
            <a:endParaRPr kumimoji="1" lang="ja-JP" altLang="en-US" sz="3200" dirty="0">
              <a:solidFill>
                <a:schemeClr val="bg1"/>
              </a:solidFill>
            </a:endParaRPr>
          </a:p>
        </p:txBody>
      </p:sp>
      <p:sp>
        <p:nvSpPr>
          <p:cNvPr id="3" name="コンテンツ プレースホルダ 2"/>
          <p:cNvSpPr>
            <a:spLocks noGrp="1"/>
          </p:cNvSpPr>
          <p:nvPr>
            <p:ph idx="1"/>
          </p:nvPr>
        </p:nvSpPr>
        <p:spPr>
          <a:xfrm>
            <a:off x="457200" y="1600202"/>
            <a:ext cx="8169404" cy="2836911"/>
          </a:xfrm>
        </p:spPr>
        <p:txBody>
          <a:bodyPr>
            <a:normAutofit fontScale="92500" lnSpcReduction="20000"/>
          </a:bodyPr>
          <a:lstStyle/>
          <a:p>
            <a:r>
              <a:rPr lang="en-US" altLang="ja-JP" dirty="0"/>
              <a:t>CIS</a:t>
            </a:r>
            <a:r>
              <a:rPr lang="ja-JP" altLang="en-US" dirty="0"/>
              <a:t>（</a:t>
            </a:r>
            <a:r>
              <a:rPr lang="en-US" altLang="ja-JP" dirty="0"/>
              <a:t>CuInS2</a:t>
            </a:r>
            <a:r>
              <a:rPr lang="ja-JP" altLang="en-US" dirty="0"/>
              <a:t>）は直接遷移型半導体なので</a:t>
            </a:r>
            <a:r>
              <a:rPr lang="ja-JP" altLang="en-US" dirty="0" smtClean="0"/>
              <a:t>、光</a:t>
            </a:r>
            <a:r>
              <a:rPr lang="ja-JP" altLang="en-US" dirty="0"/>
              <a:t>吸収係数はほかの半導体と比べて非常に大きく、このため、たった</a:t>
            </a:r>
            <a:r>
              <a:rPr lang="en-US" altLang="ja-JP" dirty="0"/>
              <a:t>1</a:t>
            </a:r>
            <a:r>
              <a:rPr lang="ja-JP" altLang="en-US" dirty="0"/>
              <a:t>～</a:t>
            </a:r>
            <a:r>
              <a:rPr lang="en-US" altLang="ja-JP" dirty="0"/>
              <a:t>2μm</a:t>
            </a:r>
            <a:r>
              <a:rPr lang="ja-JP" altLang="en-US" dirty="0"/>
              <a:t>という薄さの膜でも太陽光を強く吸収します</a:t>
            </a:r>
            <a:r>
              <a:rPr lang="ja-JP" altLang="en-US" dirty="0" smtClean="0"/>
              <a:t>。</a:t>
            </a:r>
            <a:endParaRPr lang="en-US" altLang="ja-JP" dirty="0" smtClean="0"/>
          </a:p>
          <a:p>
            <a:r>
              <a:rPr lang="ja-JP" altLang="en-US" dirty="0" smtClean="0"/>
              <a:t>インジウム</a:t>
            </a:r>
            <a:r>
              <a:rPr lang="ja-JP" altLang="en-US" dirty="0"/>
              <a:t>（</a:t>
            </a:r>
            <a:r>
              <a:rPr lang="en-US" altLang="ja-JP" dirty="0"/>
              <a:t>In</a:t>
            </a:r>
            <a:r>
              <a:rPr lang="ja-JP" altLang="en-US" dirty="0"/>
              <a:t>）の一部をガリウム（</a:t>
            </a:r>
            <a:r>
              <a:rPr lang="en-US" altLang="ja-JP" dirty="0" err="1"/>
              <a:t>Ga</a:t>
            </a:r>
            <a:r>
              <a:rPr lang="ja-JP" altLang="en-US" dirty="0"/>
              <a:t>）で置換した</a:t>
            </a:r>
            <a:r>
              <a:rPr lang="en-US" altLang="ja-JP" dirty="0"/>
              <a:t>CIGS</a:t>
            </a:r>
            <a:r>
              <a:rPr lang="ja-JP" altLang="en-US" dirty="0"/>
              <a:t>は、バンドギャップを</a:t>
            </a:r>
            <a:r>
              <a:rPr lang="en-US" altLang="ja-JP" dirty="0"/>
              <a:t>1.25eV</a:t>
            </a:r>
            <a:r>
              <a:rPr lang="ja-JP" altLang="en-US" dirty="0"/>
              <a:t>付近にもち、変換効率が高く、小面積セルでは</a:t>
            </a:r>
            <a:r>
              <a:rPr lang="en-US" altLang="ja-JP" dirty="0"/>
              <a:t>20</a:t>
            </a:r>
            <a:r>
              <a:rPr lang="ja-JP" altLang="en-US" dirty="0"/>
              <a:t>％という高い効率が報告されています</a:t>
            </a:r>
            <a:r>
              <a:rPr lang="ja-JP" altLang="en-US" dirty="0" smtClean="0"/>
              <a:t>。</a:t>
            </a:r>
            <a:endParaRPr lang="en-US" altLang="ja-JP" dirty="0" smtClean="0"/>
          </a:p>
          <a:p>
            <a:r>
              <a:rPr lang="ja-JP" altLang="en-US" dirty="0" smtClean="0"/>
              <a:t>大面積</a:t>
            </a:r>
            <a:r>
              <a:rPr lang="ja-JP" altLang="en-US" dirty="0"/>
              <a:t>のモジュールにしても、シリコン多結晶太陽電池の変換効率と遜色</a:t>
            </a:r>
            <a:r>
              <a:rPr lang="ja-JP" altLang="en-US" dirty="0" smtClean="0"/>
              <a:t>ない</a:t>
            </a:r>
            <a:r>
              <a:rPr lang="en-US" altLang="ja-JP" dirty="0" smtClean="0"/>
              <a:t>17.8</a:t>
            </a:r>
            <a:r>
              <a:rPr lang="ja-JP" altLang="en-US" dirty="0" smtClean="0"/>
              <a:t>％</a:t>
            </a:r>
            <a:r>
              <a:rPr lang="ja-JP" altLang="en-US" dirty="0"/>
              <a:t>の効率がでます。</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023" y="4392665"/>
            <a:ext cx="4751676" cy="244827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717" y="4363409"/>
            <a:ext cx="2208415" cy="2292930"/>
          </a:xfrm>
          <a:prstGeom prst="rect">
            <a:avLst/>
          </a:prstGeom>
        </p:spPr>
      </p:pic>
    </p:spTree>
    <p:extLst>
      <p:ext uri="{BB962C8B-B14F-4D97-AF65-F5344CB8AC3E}">
        <p14:creationId xmlns:p14="http://schemas.microsoft.com/office/powerpoint/2010/main" val="297612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7396" y="332656"/>
            <a:ext cx="4856861" cy="1143000"/>
          </a:xfrm>
          <a:solidFill>
            <a:srgbClr val="7030A0"/>
          </a:solidFill>
        </p:spPr>
        <p:txBody>
          <a:bodyPr>
            <a:noAutofit/>
          </a:bodyPr>
          <a:lstStyle/>
          <a:p>
            <a:pPr algn="l"/>
            <a:r>
              <a:rPr lang="en-US" altLang="ja-JP" sz="3200" dirty="0">
                <a:solidFill>
                  <a:schemeClr val="bg1"/>
                </a:solidFill>
              </a:rPr>
              <a:t>CIGS</a:t>
            </a:r>
            <a:r>
              <a:rPr lang="ja-JP" altLang="en-US" sz="3200" dirty="0">
                <a:solidFill>
                  <a:schemeClr val="bg1"/>
                </a:solidFill>
              </a:rPr>
              <a:t>の製造</a:t>
            </a:r>
            <a:r>
              <a:rPr lang="ja-JP" altLang="en-US" sz="3200" dirty="0" smtClean="0">
                <a:solidFill>
                  <a:schemeClr val="bg1"/>
                </a:solidFill>
              </a:rPr>
              <a:t>プロセス</a:t>
            </a:r>
            <a:r>
              <a:rPr lang="en-US" altLang="ja-JP" sz="3200" dirty="0" smtClean="0">
                <a:solidFill>
                  <a:schemeClr val="bg1"/>
                </a:solidFill>
              </a:rPr>
              <a:t/>
            </a:r>
            <a:br>
              <a:rPr lang="en-US" altLang="ja-JP" sz="3200" dirty="0" smtClean="0">
                <a:solidFill>
                  <a:schemeClr val="bg1"/>
                </a:solidFill>
              </a:rPr>
            </a:br>
            <a:r>
              <a:rPr lang="ja-JP" altLang="en-US" sz="3200" dirty="0">
                <a:solidFill>
                  <a:schemeClr val="bg1"/>
                </a:solidFill>
              </a:rPr>
              <a:t>（１）</a:t>
            </a:r>
            <a:r>
              <a:rPr kumimoji="1" lang="ja-JP" altLang="en-US" sz="3200" dirty="0" smtClean="0">
                <a:solidFill>
                  <a:schemeClr val="bg1"/>
                </a:solidFill>
              </a:rPr>
              <a:t>バイレーヤー法</a:t>
            </a:r>
            <a:endParaRPr kumimoji="1" lang="ja-JP" altLang="en-US" sz="3200" dirty="0">
              <a:solidFill>
                <a:schemeClr val="bg1"/>
              </a:solidFill>
            </a:endParaRPr>
          </a:p>
        </p:txBody>
      </p:sp>
      <p:sp>
        <p:nvSpPr>
          <p:cNvPr id="5" name="コンテンツ プレースホルダ 4"/>
          <p:cNvSpPr>
            <a:spLocks noGrp="1"/>
          </p:cNvSpPr>
          <p:nvPr>
            <p:ph idx="1"/>
          </p:nvPr>
        </p:nvSpPr>
        <p:spPr>
          <a:xfrm>
            <a:off x="457200" y="1600202"/>
            <a:ext cx="5045365" cy="4525963"/>
          </a:xfrm>
        </p:spPr>
        <p:txBody>
          <a:bodyPr>
            <a:normAutofit fontScale="92500" lnSpcReduction="20000"/>
          </a:bodyPr>
          <a:lstStyle/>
          <a:p>
            <a:pPr marL="0" indent="0">
              <a:buNone/>
            </a:pPr>
            <a:r>
              <a:rPr lang="en-US" altLang="ja-JP" dirty="0"/>
              <a:t>CIS </a:t>
            </a:r>
            <a:r>
              <a:rPr lang="ja-JP" altLang="en-US" dirty="0"/>
              <a:t>結晶</a:t>
            </a:r>
            <a:r>
              <a:rPr lang="ja-JP" altLang="en-US" dirty="0" smtClean="0"/>
              <a:t>は</a:t>
            </a:r>
            <a:r>
              <a:rPr lang="en-US" altLang="ja-JP" dirty="0" smtClean="0"/>
              <a:t>CIS </a:t>
            </a:r>
            <a:r>
              <a:rPr lang="ja-JP" altLang="en-US" dirty="0"/>
              <a:t>膜の表面に存在する</a:t>
            </a:r>
            <a:r>
              <a:rPr lang="en-US" altLang="ja-JP" dirty="0"/>
              <a:t>Cu-Se </a:t>
            </a:r>
            <a:r>
              <a:rPr lang="ja-JP" altLang="en-US" dirty="0" smtClean="0"/>
              <a:t>系液相</a:t>
            </a:r>
            <a:r>
              <a:rPr lang="ja-JP" altLang="en-US" dirty="0"/>
              <a:t>を介して</a:t>
            </a:r>
            <a:r>
              <a:rPr lang="ja-JP" altLang="en-US" dirty="0" smtClean="0"/>
              <a:t>成長します。</a:t>
            </a:r>
            <a:endParaRPr lang="en-US" altLang="ja-JP" dirty="0" smtClean="0"/>
          </a:p>
          <a:p>
            <a:pPr marL="0" indent="0">
              <a:buNone/>
            </a:pPr>
            <a:r>
              <a:rPr lang="ja-JP" altLang="en-US" dirty="0" smtClean="0"/>
              <a:t>薄膜表面の</a:t>
            </a:r>
            <a:r>
              <a:rPr lang="ja-JP" altLang="en-US" dirty="0"/>
              <a:t>拡大図に示したように</a:t>
            </a:r>
            <a:r>
              <a:rPr lang="en-US" altLang="ja-JP" dirty="0"/>
              <a:t>Cu-Se </a:t>
            </a:r>
            <a:r>
              <a:rPr lang="ja-JP" altLang="en-US" dirty="0"/>
              <a:t>系液相が固相の</a:t>
            </a:r>
            <a:r>
              <a:rPr lang="en-US" altLang="ja-JP" dirty="0"/>
              <a:t>Cu</a:t>
            </a:r>
            <a:r>
              <a:rPr lang="en-US" altLang="ja-JP" sz="2300" dirty="0"/>
              <a:t>2</a:t>
            </a:r>
            <a:r>
              <a:rPr lang="en-US" altLang="ja-JP" dirty="0"/>
              <a:t>Se </a:t>
            </a:r>
            <a:r>
              <a:rPr lang="ja-JP" altLang="en-US" dirty="0" err="1" smtClean="0"/>
              <a:t>と共</a:t>
            </a:r>
            <a:r>
              <a:rPr lang="ja-JP" altLang="en-US" dirty="0"/>
              <a:t>存し，</a:t>
            </a:r>
            <a:r>
              <a:rPr lang="ja-JP" altLang="en-US" dirty="0" smtClean="0"/>
              <a:t>この</a:t>
            </a:r>
            <a:r>
              <a:rPr lang="en-US" altLang="ja-JP" dirty="0" smtClean="0"/>
              <a:t>Cu</a:t>
            </a:r>
            <a:r>
              <a:rPr lang="en-US" altLang="ja-JP" sz="2300" dirty="0" smtClean="0"/>
              <a:t>2</a:t>
            </a:r>
            <a:r>
              <a:rPr lang="en-US" altLang="ja-JP" dirty="0" smtClean="0"/>
              <a:t>Se </a:t>
            </a:r>
            <a:r>
              <a:rPr lang="ja-JP" altLang="en-US" dirty="0" smtClean="0"/>
              <a:t>と</a:t>
            </a:r>
            <a:r>
              <a:rPr lang="en-US" altLang="ja-JP" dirty="0" smtClean="0"/>
              <a:t>, </a:t>
            </a:r>
            <a:r>
              <a:rPr lang="ja-JP" altLang="en-US" dirty="0" smtClean="0"/>
              <a:t>表面</a:t>
            </a:r>
            <a:r>
              <a:rPr lang="ja-JP" altLang="en-US" dirty="0"/>
              <a:t>から拡散してきた</a:t>
            </a:r>
            <a:r>
              <a:rPr lang="en-US" altLang="ja-JP" dirty="0"/>
              <a:t>In </a:t>
            </a:r>
            <a:r>
              <a:rPr lang="ja-JP" altLang="en-US" dirty="0" smtClean="0"/>
              <a:t>と</a:t>
            </a:r>
            <a:r>
              <a:rPr lang="en-US" altLang="ja-JP" dirty="0" smtClean="0"/>
              <a:t>Se </a:t>
            </a:r>
            <a:r>
              <a:rPr lang="ja-JP" altLang="en-US" dirty="0"/>
              <a:t>が反応して</a:t>
            </a:r>
            <a:r>
              <a:rPr lang="ja-JP" altLang="en-US" dirty="0" smtClean="0"/>
              <a:t>カルコパイライト型の</a:t>
            </a:r>
            <a:r>
              <a:rPr lang="en-US" altLang="ja-JP" dirty="0" smtClean="0"/>
              <a:t>CIS </a:t>
            </a:r>
            <a:r>
              <a:rPr lang="ja-JP" altLang="en-US" dirty="0"/>
              <a:t>が</a:t>
            </a:r>
            <a:r>
              <a:rPr lang="ja-JP" altLang="en-US" dirty="0" smtClean="0"/>
              <a:t>生成します。</a:t>
            </a:r>
            <a:endParaRPr lang="en-US" altLang="ja-JP" dirty="0" smtClean="0"/>
          </a:p>
          <a:p>
            <a:pPr marL="0" indent="0">
              <a:buNone/>
            </a:pPr>
            <a:r>
              <a:rPr lang="en-US" altLang="ja-JP" dirty="0" smtClean="0"/>
              <a:t>Cu</a:t>
            </a:r>
            <a:r>
              <a:rPr lang="en-US" altLang="ja-JP" sz="2100" dirty="0" smtClean="0"/>
              <a:t>2</a:t>
            </a:r>
            <a:r>
              <a:rPr lang="en-US" altLang="ja-JP" dirty="0" smtClean="0"/>
              <a:t>Se </a:t>
            </a:r>
            <a:r>
              <a:rPr lang="ja-JP" altLang="en-US" dirty="0"/>
              <a:t>と</a:t>
            </a:r>
            <a:r>
              <a:rPr lang="en-US" altLang="ja-JP" dirty="0"/>
              <a:t>CIS </a:t>
            </a:r>
            <a:r>
              <a:rPr lang="ja-JP" altLang="en-US" dirty="0"/>
              <a:t>の間には，</a:t>
            </a:r>
            <a:r>
              <a:rPr lang="en-US" altLang="ja-JP" dirty="0"/>
              <a:t>3 </a:t>
            </a:r>
            <a:r>
              <a:rPr lang="ja-JP" altLang="en-US" dirty="0"/>
              <a:t>次元的な結晶学的方位</a:t>
            </a:r>
            <a:r>
              <a:rPr lang="ja-JP" altLang="en-US" dirty="0" smtClean="0"/>
              <a:t>関係</a:t>
            </a:r>
            <a:r>
              <a:rPr lang="ja-JP" altLang="en-US" dirty="0"/>
              <a:t>が</a:t>
            </a:r>
            <a:r>
              <a:rPr lang="ja-JP" altLang="en-US" dirty="0" smtClean="0"/>
              <a:t>存在します。</a:t>
            </a:r>
            <a:endParaRPr lang="en-US" altLang="ja-JP" dirty="0" smtClean="0"/>
          </a:p>
          <a:p>
            <a:pPr marL="0" indent="0">
              <a:buNone/>
            </a:pPr>
            <a:r>
              <a:rPr lang="ja-JP" altLang="en-US" dirty="0" smtClean="0"/>
              <a:t>出発物</a:t>
            </a:r>
            <a:r>
              <a:rPr lang="ja-JP" altLang="en-US" dirty="0"/>
              <a:t>と生成物の間に</a:t>
            </a:r>
            <a:r>
              <a:rPr lang="en-US" altLang="ja-JP" dirty="0"/>
              <a:t>3 </a:t>
            </a:r>
            <a:r>
              <a:rPr lang="ja-JP" altLang="en-US" dirty="0" smtClean="0"/>
              <a:t>次元的</a:t>
            </a:r>
            <a:r>
              <a:rPr lang="ja-JP" altLang="en-US" dirty="0"/>
              <a:t>に結晶学的な関係が存在する化学反応のことを</a:t>
            </a:r>
            <a:r>
              <a:rPr lang="ja-JP" altLang="en-US" dirty="0" smtClean="0"/>
              <a:t>トポタクティックといいます。</a:t>
            </a:r>
            <a:endParaRPr kumimoji="1" lang="ja-JP" altLang="en-US" dirty="0"/>
          </a:p>
        </p:txBody>
      </p:sp>
      <p:pic>
        <p:nvPicPr>
          <p:cNvPr id="6" name="Picture 2"/>
          <p:cNvPicPr>
            <a:picLocks noChangeAspect="1" noChangeArrowheads="1"/>
          </p:cNvPicPr>
          <p:nvPr/>
        </p:nvPicPr>
        <p:blipFill>
          <a:blip r:embed="rId2" cstate="print"/>
          <a:srcRect/>
          <a:stretch>
            <a:fillRect/>
          </a:stretch>
        </p:blipFill>
        <p:spPr bwMode="auto">
          <a:xfrm>
            <a:off x="5355271" y="836713"/>
            <a:ext cx="3788729" cy="3958303"/>
          </a:xfrm>
          <a:prstGeom prst="rect">
            <a:avLst/>
          </a:prstGeom>
          <a:noFill/>
          <a:ln w="9525">
            <a:noFill/>
            <a:miter lim="800000"/>
            <a:headEnd/>
            <a:tailEnd/>
          </a:ln>
        </p:spPr>
      </p:pic>
      <p:sp>
        <p:nvSpPr>
          <p:cNvPr id="7" name="テキスト ボックス 6"/>
          <p:cNvSpPr txBox="1"/>
          <p:nvPr/>
        </p:nvSpPr>
        <p:spPr>
          <a:xfrm>
            <a:off x="6841153" y="5934670"/>
            <a:ext cx="2302847" cy="923330"/>
          </a:xfrm>
          <a:prstGeom prst="rect">
            <a:avLst/>
          </a:prstGeom>
          <a:noFill/>
        </p:spPr>
        <p:txBody>
          <a:bodyPr wrap="square" rtlCol="0">
            <a:spAutoFit/>
          </a:bodyPr>
          <a:lstStyle/>
          <a:p>
            <a:r>
              <a:rPr kumimoji="1" lang="ja-JP" altLang="en-US" dirty="0" smtClean="0"/>
              <a:t>和田：日本結晶成長学会誌</a:t>
            </a:r>
            <a:r>
              <a:rPr lang="en-US" altLang="ja-JP" dirty="0"/>
              <a:t>Vol. 36, No. 4</a:t>
            </a:r>
            <a:r>
              <a:rPr lang="ja-JP" altLang="en-US" dirty="0"/>
              <a:t>（ </a:t>
            </a:r>
            <a:r>
              <a:rPr lang="en-US" altLang="ja-JP" dirty="0"/>
              <a:t>2009</a:t>
            </a:r>
            <a:r>
              <a:rPr lang="ja-JP" altLang="en-US" dirty="0" smtClean="0"/>
              <a:t>）</a:t>
            </a:r>
            <a:r>
              <a:rPr lang="en-US" altLang="ja-JP" dirty="0" smtClean="0"/>
              <a:t>282</a:t>
            </a:r>
            <a:r>
              <a:rPr lang="ja-JP" altLang="en-US" dirty="0" smtClean="0"/>
              <a:t>による</a:t>
            </a:r>
            <a:endParaRPr kumimoji="1" lang="ja-JP" altLang="en-US" dirty="0"/>
          </a:p>
        </p:txBody>
      </p:sp>
      <p:cxnSp>
        <p:nvCxnSpPr>
          <p:cNvPr id="4" name="直線矢印コネクタ 3"/>
          <p:cNvCxnSpPr/>
          <p:nvPr/>
        </p:nvCxnSpPr>
        <p:spPr>
          <a:xfrm flipH="1">
            <a:off x="5967847" y="3573016"/>
            <a:ext cx="1661723"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569034" y="5157193"/>
            <a:ext cx="2036135" cy="646331"/>
          </a:xfrm>
          <a:prstGeom prst="rect">
            <a:avLst/>
          </a:prstGeom>
          <a:noFill/>
        </p:spPr>
        <p:txBody>
          <a:bodyPr wrap="none" rtlCol="0">
            <a:spAutoFit/>
          </a:bodyPr>
          <a:lstStyle/>
          <a:p>
            <a:r>
              <a:rPr kumimoji="1" lang="en-US" altLang="ja-JP" b="1" dirty="0" err="1" smtClean="0"/>
              <a:t>CuxSe</a:t>
            </a:r>
            <a:r>
              <a:rPr kumimoji="1" lang="ja-JP" altLang="en-US" b="1" dirty="0" smtClean="0"/>
              <a:t>は</a:t>
            </a:r>
            <a:r>
              <a:rPr kumimoji="1" lang="en-US" altLang="ja-JP" b="1" dirty="0" smtClean="0"/>
              <a:t>KCN</a:t>
            </a:r>
            <a:r>
              <a:rPr kumimoji="1" lang="ja-JP" altLang="en-US" b="1" dirty="0" smtClean="0"/>
              <a:t>処理</a:t>
            </a:r>
            <a:endParaRPr kumimoji="1" lang="en-US" altLang="ja-JP" b="1" dirty="0" smtClean="0"/>
          </a:p>
          <a:p>
            <a:r>
              <a:rPr kumimoji="1" lang="ja-JP" altLang="en-US" b="1" dirty="0" smtClean="0"/>
              <a:t>などで</a:t>
            </a:r>
            <a:r>
              <a:rPr lang="ja-JP" altLang="en-US" b="1" dirty="0" smtClean="0"/>
              <a:t>除去</a:t>
            </a:r>
            <a:r>
              <a:rPr lang="ja-JP" altLang="en-US" b="1" dirty="0"/>
              <a:t>します。</a:t>
            </a:r>
            <a:endParaRPr kumimoji="1" lang="ja-JP" altLang="en-US" b="1" dirty="0"/>
          </a:p>
        </p:txBody>
      </p:sp>
    </p:spTree>
    <p:extLst>
      <p:ext uri="{BB962C8B-B14F-4D97-AF65-F5344CB8AC3E}">
        <p14:creationId xmlns:p14="http://schemas.microsoft.com/office/powerpoint/2010/main" val="3855415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927" y="260648"/>
            <a:ext cx="3722260" cy="1143000"/>
          </a:xfrm>
          <a:solidFill>
            <a:srgbClr val="7030A0"/>
          </a:solidFill>
        </p:spPr>
        <p:txBody>
          <a:bodyPr>
            <a:noAutofit/>
          </a:bodyPr>
          <a:lstStyle/>
          <a:p>
            <a:pPr algn="l"/>
            <a:r>
              <a:rPr lang="en-US" altLang="ja-JP" sz="3200" dirty="0" smtClean="0">
                <a:solidFill>
                  <a:schemeClr val="bg1"/>
                </a:solidFill>
              </a:rPr>
              <a:t>CIGS</a:t>
            </a:r>
            <a:r>
              <a:rPr lang="ja-JP" altLang="en-US" sz="3200" dirty="0" smtClean="0">
                <a:solidFill>
                  <a:schemeClr val="bg1"/>
                </a:solidFill>
              </a:rPr>
              <a:t>の製造プロセス</a:t>
            </a:r>
            <a:r>
              <a:rPr lang="en-US" altLang="ja-JP" sz="3200" dirty="0" smtClean="0">
                <a:solidFill>
                  <a:schemeClr val="bg1"/>
                </a:solidFill>
              </a:rPr>
              <a:t/>
            </a:r>
            <a:br>
              <a:rPr lang="en-US" altLang="ja-JP" sz="3200" dirty="0" smtClean="0">
                <a:solidFill>
                  <a:schemeClr val="bg1"/>
                </a:solidFill>
              </a:rPr>
            </a:br>
            <a:r>
              <a:rPr lang="ja-JP" altLang="en-US" sz="3200" dirty="0" smtClean="0">
                <a:solidFill>
                  <a:schemeClr val="bg1"/>
                </a:solidFill>
              </a:rPr>
              <a:t>（２）</a:t>
            </a:r>
            <a:r>
              <a:rPr kumimoji="1" lang="ja-JP" altLang="en-US" sz="3200" dirty="0" smtClean="0">
                <a:solidFill>
                  <a:schemeClr val="bg1"/>
                </a:solidFill>
              </a:rPr>
              <a:t>三段階法</a:t>
            </a:r>
            <a:endParaRPr kumimoji="1" lang="ja-JP" altLang="en-US" sz="3200" dirty="0">
              <a:solidFill>
                <a:schemeClr val="bg1"/>
              </a:solidFill>
            </a:endParaRPr>
          </a:p>
        </p:txBody>
      </p:sp>
      <p:sp>
        <p:nvSpPr>
          <p:cNvPr id="6" name="コンテンツ プレースホルダ 5"/>
          <p:cNvSpPr>
            <a:spLocks noGrp="1"/>
          </p:cNvSpPr>
          <p:nvPr>
            <p:ph idx="1"/>
          </p:nvPr>
        </p:nvSpPr>
        <p:spPr>
          <a:xfrm>
            <a:off x="450927" y="1628801"/>
            <a:ext cx="5383983" cy="3484983"/>
          </a:xfrm>
        </p:spPr>
        <p:txBody>
          <a:bodyPr>
            <a:noAutofit/>
          </a:bodyPr>
          <a:lstStyle/>
          <a:p>
            <a:pPr marL="0" indent="0">
              <a:buNone/>
            </a:pPr>
            <a:r>
              <a:rPr lang="ja-JP" altLang="en-US" sz="2400" dirty="0" smtClean="0"/>
              <a:t>第一段階：比較的</a:t>
            </a:r>
            <a:r>
              <a:rPr lang="ja-JP" altLang="en-US" sz="2400" dirty="0"/>
              <a:t>低い</a:t>
            </a:r>
            <a:r>
              <a:rPr lang="en-US" altLang="ja-JP" sz="2400" dirty="0"/>
              <a:t>400 </a:t>
            </a:r>
            <a:r>
              <a:rPr lang="ja-JP" altLang="en-US" sz="2400" dirty="0"/>
              <a:t>℃程度の基板温度で</a:t>
            </a:r>
            <a:r>
              <a:rPr lang="en-US" altLang="ja-JP" sz="2400" dirty="0" err="1" smtClean="0"/>
              <a:t>In,Ga,Se</a:t>
            </a:r>
            <a:r>
              <a:rPr lang="ja-JP" altLang="en-US" sz="2400" dirty="0" smtClean="0"/>
              <a:t>を</a:t>
            </a:r>
            <a:r>
              <a:rPr lang="ja-JP" altLang="en-US" sz="2400" dirty="0"/>
              <a:t>蒸着して（</a:t>
            </a:r>
            <a:r>
              <a:rPr lang="en-US" altLang="ja-JP" sz="2400" dirty="0" err="1"/>
              <a:t>In,Ga</a:t>
            </a:r>
            <a:r>
              <a:rPr lang="ja-JP" altLang="en-US" sz="2400" dirty="0"/>
              <a:t>）</a:t>
            </a:r>
            <a:r>
              <a:rPr lang="en-US" altLang="ja-JP" sz="1600" dirty="0"/>
              <a:t>2</a:t>
            </a:r>
            <a:r>
              <a:rPr lang="en-US" altLang="ja-JP" sz="2400" dirty="0"/>
              <a:t>Se</a:t>
            </a:r>
            <a:r>
              <a:rPr lang="en-US" altLang="ja-JP" sz="1600" dirty="0"/>
              <a:t>3</a:t>
            </a:r>
            <a:r>
              <a:rPr lang="en-US" altLang="ja-JP" sz="2400" dirty="0"/>
              <a:t> </a:t>
            </a:r>
            <a:r>
              <a:rPr lang="ja-JP" altLang="en-US" sz="2400" dirty="0"/>
              <a:t>膜を</a:t>
            </a:r>
            <a:r>
              <a:rPr lang="ja-JP" altLang="en-US" sz="2400" dirty="0" smtClean="0"/>
              <a:t>形成します。</a:t>
            </a:r>
            <a:endParaRPr lang="en-US" altLang="ja-JP" sz="2400" dirty="0" smtClean="0"/>
          </a:p>
          <a:p>
            <a:pPr marL="0" indent="0">
              <a:buNone/>
            </a:pPr>
            <a:r>
              <a:rPr lang="ja-JP" altLang="en-US" sz="2400" dirty="0" smtClean="0"/>
              <a:t>第二段階：基板温度を</a:t>
            </a:r>
            <a:r>
              <a:rPr lang="en-US" altLang="ja-JP" sz="2400" dirty="0" smtClean="0"/>
              <a:t>600 </a:t>
            </a:r>
            <a:r>
              <a:rPr lang="ja-JP" altLang="en-US" sz="2400" dirty="0" smtClean="0"/>
              <a:t>℃程度まで</a:t>
            </a:r>
            <a:r>
              <a:rPr lang="ja-JP" altLang="en-US" sz="2400" dirty="0"/>
              <a:t>上昇</a:t>
            </a:r>
            <a:r>
              <a:rPr lang="ja-JP" altLang="en-US" sz="2400" dirty="0" smtClean="0"/>
              <a:t>させて</a:t>
            </a:r>
            <a:r>
              <a:rPr lang="en-US" altLang="ja-JP" sz="2400" dirty="0" smtClean="0"/>
              <a:t>Cu </a:t>
            </a:r>
            <a:r>
              <a:rPr lang="ja-JP" altLang="en-US" sz="2400" dirty="0"/>
              <a:t>と</a:t>
            </a:r>
            <a:r>
              <a:rPr lang="en-US" altLang="ja-JP" sz="2400" dirty="0"/>
              <a:t>Se </a:t>
            </a:r>
            <a:r>
              <a:rPr lang="ja-JP" altLang="en-US" sz="2400" dirty="0"/>
              <a:t>を蒸着して膜</a:t>
            </a:r>
            <a:r>
              <a:rPr lang="ja-JP" altLang="en-US" sz="2400" dirty="0" smtClean="0"/>
              <a:t>全体を</a:t>
            </a:r>
            <a:r>
              <a:rPr lang="en-US" altLang="ja-JP" sz="2400" dirty="0" smtClean="0">
                <a:solidFill>
                  <a:srgbClr val="FF6600"/>
                </a:solidFill>
              </a:rPr>
              <a:t>Cu </a:t>
            </a:r>
            <a:r>
              <a:rPr lang="ja-JP" altLang="en-US" sz="2400" dirty="0" smtClean="0">
                <a:solidFill>
                  <a:srgbClr val="FF6600"/>
                </a:solidFill>
              </a:rPr>
              <a:t>過剰</a:t>
            </a:r>
            <a:r>
              <a:rPr lang="en-US" altLang="ja-JP" sz="2400" dirty="0" smtClean="0">
                <a:solidFill>
                  <a:srgbClr val="FF6600"/>
                </a:solidFill>
              </a:rPr>
              <a:t/>
            </a:r>
            <a:br>
              <a:rPr lang="en-US" altLang="ja-JP" sz="2400" dirty="0" smtClean="0">
                <a:solidFill>
                  <a:srgbClr val="FF6600"/>
                </a:solidFill>
              </a:rPr>
            </a:br>
            <a:r>
              <a:rPr lang="ja-JP" altLang="en-US" sz="2400" dirty="0" smtClean="0"/>
              <a:t>（</a:t>
            </a:r>
            <a:r>
              <a:rPr lang="en-US" altLang="ja-JP" sz="2400" dirty="0"/>
              <a:t>Cu/</a:t>
            </a:r>
            <a:r>
              <a:rPr lang="ja-JP" altLang="en-US" sz="2400" dirty="0"/>
              <a:t>（</a:t>
            </a:r>
            <a:r>
              <a:rPr lang="en-US" altLang="ja-JP" sz="2400" dirty="0" err="1"/>
              <a:t>In+Ga</a:t>
            </a:r>
            <a:r>
              <a:rPr lang="ja-JP" altLang="en-US" sz="2400" dirty="0" smtClean="0"/>
              <a:t>）</a:t>
            </a:r>
            <a:r>
              <a:rPr lang="en-US" altLang="ja-JP" sz="2400" dirty="0" smtClean="0"/>
              <a:t>&gt;</a:t>
            </a:r>
            <a:r>
              <a:rPr lang="ja-JP" altLang="en-US" sz="2400" dirty="0" smtClean="0"/>
              <a:t> </a:t>
            </a:r>
            <a:r>
              <a:rPr lang="en-US" altLang="ja-JP" sz="2400" dirty="0"/>
              <a:t>1</a:t>
            </a:r>
            <a:r>
              <a:rPr lang="ja-JP" altLang="en-US" sz="2400" dirty="0"/>
              <a:t>）</a:t>
            </a:r>
            <a:r>
              <a:rPr lang="ja-JP" altLang="en-US" sz="2400" dirty="0" smtClean="0"/>
              <a:t>組成にします。</a:t>
            </a:r>
            <a:endParaRPr lang="en-US" altLang="ja-JP" sz="2400" dirty="0" smtClean="0"/>
          </a:p>
          <a:p>
            <a:pPr marL="0" indent="0">
              <a:buNone/>
            </a:pPr>
            <a:r>
              <a:rPr lang="ja-JP" altLang="en-US" sz="2400" dirty="0" smtClean="0"/>
              <a:t>第三段階：再び</a:t>
            </a:r>
            <a:r>
              <a:rPr lang="en-US" altLang="ja-JP" sz="2400" dirty="0" err="1"/>
              <a:t>In,Ga,Se</a:t>
            </a:r>
            <a:r>
              <a:rPr lang="en-US" altLang="ja-JP" sz="2400" dirty="0"/>
              <a:t> </a:t>
            </a:r>
            <a:r>
              <a:rPr lang="ja-JP" altLang="en-US" sz="2400" dirty="0" err="1"/>
              <a:t>を照</a:t>
            </a:r>
            <a:r>
              <a:rPr lang="ja-JP" altLang="en-US" sz="2400" dirty="0" smtClean="0"/>
              <a:t>射して膜</a:t>
            </a:r>
            <a:r>
              <a:rPr lang="ja-JP" altLang="en-US" sz="2400" dirty="0"/>
              <a:t>の最終組成を</a:t>
            </a:r>
            <a:r>
              <a:rPr lang="en-US" altLang="ja-JP" sz="2400" dirty="0"/>
              <a:t>Cu </a:t>
            </a:r>
            <a:r>
              <a:rPr lang="ja-JP" altLang="en-US" sz="2400" dirty="0"/>
              <a:t>不足（</a:t>
            </a:r>
            <a:r>
              <a:rPr lang="en-US" altLang="ja-JP" sz="2400" dirty="0"/>
              <a:t>Cu/</a:t>
            </a:r>
            <a:r>
              <a:rPr lang="ja-JP" altLang="en-US" sz="2400" dirty="0"/>
              <a:t>（</a:t>
            </a:r>
            <a:r>
              <a:rPr lang="en-US" altLang="ja-JP" sz="2400" dirty="0" err="1"/>
              <a:t>In+Ga</a:t>
            </a:r>
            <a:r>
              <a:rPr lang="ja-JP" altLang="en-US" sz="2400" dirty="0" smtClean="0"/>
              <a:t>）</a:t>
            </a:r>
            <a:r>
              <a:rPr lang="en-US" altLang="ja-JP" sz="2400" dirty="0" smtClean="0"/>
              <a:t>&lt;</a:t>
            </a:r>
            <a:r>
              <a:rPr lang="ja-JP" altLang="en-US" sz="2400" dirty="0" smtClean="0"/>
              <a:t> </a:t>
            </a:r>
            <a:r>
              <a:rPr lang="en-US" altLang="ja-JP" sz="2400" dirty="0"/>
              <a:t>1</a:t>
            </a:r>
            <a:r>
              <a:rPr lang="ja-JP" altLang="en-US" sz="2400" dirty="0"/>
              <a:t>）</a:t>
            </a:r>
            <a:r>
              <a:rPr lang="ja-JP" altLang="en-US" sz="2400" dirty="0" smtClean="0"/>
              <a:t>にします。</a:t>
            </a:r>
            <a:endParaRPr kumimoji="1" lang="ja-JP" altLang="en-US" sz="2400" dirty="0"/>
          </a:p>
        </p:txBody>
      </p:sp>
      <p:pic>
        <p:nvPicPr>
          <p:cNvPr id="8" name="Picture 3"/>
          <p:cNvPicPr>
            <a:picLocks noChangeAspect="1" noChangeArrowheads="1"/>
          </p:cNvPicPr>
          <p:nvPr/>
        </p:nvPicPr>
        <p:blipFill>
          <a:blip r:embed="rId2" cstate="print"/>
          <a:srcRect/>
          <a:stretch>
            <a:fillRect/>
          </a:stretch>
        </p:blipFill>
        <p:spPr bwMode="auto">
          <a:xfrm>
            <a:off x="5834909" y="1196752"/>
            <a:ext cx="3049119" cy="3895298"/>
          </a:xfrm>
          <a:prstGeom prst="rect">
            <a:avLst/>
          </a:prstGeom>
          <a:noFill/>
          <a:ln w="9525">
            <a:noFill/>
            <a:miter lim="800000"/>
            <a:headEnd/>
            <a:tailEnd/>
          </a:ln>
        </p:spPr>
      </p:pic>
      <p:pic>
        <p:nvPicPr>
          <p:cNvPr id="24580" name="Picture 4"/>
          <p:cNvPicPr>
            <a:picLocks noChangeAspect="1" noChangeArrowheads="1"/>
          </p:cNvPicPr>
          <p:nvPr/>
        </p:nvPicPr>
        <p:blipFill>
          <a:blip r:embed="rId3" cstate="print"/>
          <a:srcRect/>
          <a:stretch>
            <a:fillRect/>
          </a:stretch>
        </p:blipFill>
        <p:spPr bwMode="auto">
          <a:xfrm>
            <a:off x="6100785" y="5452090"/>
            <a:ext cx="2592288" cy="1384244"/>
          </a:xfrm>
          <a:prstGeom prst="rect">
            <a:avLst/>
          </a:prstGeom>
          <a:noFill/>
          <a:ln w="9525">
            <a:noFill/>
            <a:miter lim="800000"/>
            <a:headEnd/>
            <a:tailEnd/>
          </a:ln>
        </p:spPr>
      </p:pic>
      <p:sp>
        <p:nvSpPr>
          <p:cNvPr id="10" name="V 字形矢印 9"/>
          <p:cNvSpPr/>
          <p:nvPr/>
        </p:nvSpPr>
        <p:spPr>
          <a:xfrm rot="925727">
            <a:off x="5035773" y="5799405"/>
            <a:ext cx="930565" cy="360040"/>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17396" y="5085185"/>
            <a:ext cx="4785762" cy="923330"/>
          </a:xfrm>
          <a:prstGeom prst="rect">
            <a:avLst/>
          </a:prstGeom>
          <a:noFill/>
        </p:spPr>
        <p:txBody>
          <a:bodyPr wrap="square" rtlCol="0">
            <a:spAutoFit/>
          </a:bodyPr>
          <a:lstStyle/>
          <a:p>
            <a:r>
              <a:rPr lang="ja-JP" altLang="en-US" b="1" dirty="0" smtClean="0">
                <a:solidFill>
                  <a:srgbClr val="FF0000"/>
                </a:solidFill>
              </a:rPr>
              <a:t>ダブルグレーデッドバンドギャップ</a:t>
            </a:r>
            <a:r>
              <a:rPr lang="ja-JP" altLang="en-US" b="1" dirty="0">
                <a:solidFill>
                  <a:srgbClr val="FF0000"/>
                </a:solidFill>
              </a:rPr>
              <a:t>により，開放端電圧（</a:t>
            </a:r>
            <a:r>
              <a:rPr lang="en-US" altLang="ja-JP" b="1" dirty="0">
                <a:solidFill>
                  <a:srgbClr val="FF0000"/>
                </a:solidFill>
              </a:rPr>
              <a:t>Voc</a:t>
            </a:r>
            <a:r>
              <a:rPr lang="ja-JP" altLang="en-US" b="1" dirty="0">
                <a:solidFill>
                  <a:srgbClr val="FF0000"/>
                </a:solidFill>
              </a:rPr>
              <a:t>）</a:t>
            </a:r>
            <a:r>
              <a:rPr lang="ja-JP" altLang="en-US" b="1" dirty="0" smtClean="0">
                <a:solidFill>
                  <a:srgbClr val="FF0000"/>
                </a:solidFill>
              </a:rPr>
              <a:t>と短絡</a:t>
            </a:r>
            <a:r>
              <a:rPr lang="ja-JP" altLang="en-US" b="1" dirty="0">
                <a:solidFill>
                  <a:srgbClr val="FF0000"/>
                </a:solidFill>
              </a:rPr>
              <a:t>電流密度（</a:t>
            </a:r>
            <a:r>
              <a:rPr lang="en-US" altLang="ja-JP" b="1" dirty="0" err="1">
                <a:solidFill>
                  <a:srgbClr val="FF0000"/>
                </a:solidFill>
              </a:rPr>
              <a:t>Jsc</a:t>
            </a:r>
            <a:r>
              <a:rPr lang="ja-JP" altLang="en-US" b="1" dirty="0">
                <a:solidFill>
                  <a:srgbClr val="FF0000"/>
                </a:solidFill>
              </a:rPr>
              <a:t>）の両方を大きくできる．</a:t>
            </a:r>
            <a:endParaRPr kumimoji="1" lang="ja-JP" altLang="en-US" b="1" dirty="0">
              <a:solidFill>
                <a:srgbClr val="FF0000"/>
              </a:solidFill>
            </a:endParaRPr>
          </a:p>
        </p:txBody>
      </p:sp>
      <p:sp>
        <p:nvSpPr>
          <p:cNvPr id="13" name="テキスト ボックス 12"/>
          <p:cNvSpPr txBox="1"/>
          <p:nvPr/>
        </p:nvSpPr>
        <p:spPr>
          <a:xfrm>
            <a:off x="650333" y="5949280"/>
            <a:ext cx="3150220" cy="523220"/>
          </a:xfrm>
          <a:prstGeom prst="rect">
            <a:avLst/>
          </a:prstGeom>
          <a:noFill/>
        </p:spPr>
        <p:txBody>
          <a:bodyPr wrap="square" rtlCol="0">
            <a:spAutoFit/>
          </a:bodyPr>
          <a:lstStyle/>
          <a:p>
            <a:r>
              <a:rPr kumimoji="1" lang="ja-JP" altLang="en-US" sz="1400" dirty="0" smtClean="0"/>
              <a:t>和田：日本結晶成長学会誌</a:t>
            </a:r>
            <a:r>
              <a:rPr lang="en-US" altLang="ja-JP" sz="1400" dirty="0"/>
              <a:t>Vol. 36, No. 4</a:t>
            </a:r>
            <a:r>
              <a:rPr lang="ja-JP" altLang="en-US" sz="1400" dirty="0"/>
              <a:t>（ </a:t>
            </a:r>
            <a:r>
              <a:rPr lang="en-US" altLang="ja-JP" sz="1400" dirty="0"/>
              <a:t>2009</a:t>
            </a:r>
            <a:r>
              <a:rPr lang="ja-JP" altLang="en-US" sz="1400" dirty="0" smtClean="0"/>
              <a:t>）</a:t>
            </a:r>
            <a:r>
              <a:rPr lang="en-US" altLang="ja-JP" sz="1400" dirty="0" smtClean="0"/>
              <a:t>282</a:t>
            </a:r>
            <a:r>
              <a:rPr lang="ja-JP" altLang="en-US" sz="1400" dirty="0" smtClean="0"/>
              <a:t>による</a:t>
            </a:r>
            <a:endParaRPr kumimoji="1" lang="ja-JP" altLang="en-US" sz="1400" dirty="0"/>
          </a:p>
        </p:txBody>
      </p:sp>
    </p:spTree>
    <p:extLst>
      <p:ext uri="{BB962C8B-B14F-4D97-AF65-F5344CB8AC3E}">
        <p14:creationId xmlns:p14="http://schemas.microsoft.com/office/powerpoint/2010/main" val="869521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コンテンツ プレースホルダー 2"/>
          <p:cNvSpPr>
            <a:spLocks noGrp="1"/>
          </p:cNvSpPr>
          <p:nvPr>
            <p:ph idx="1"/>
          </p:nvPr>
        </p:nvSpPr>
        <p:spPr>
          <a:xfrm>
            <a:off x="4583254" y="1788614"/>
            <a:ext cx="4560746" cy="4362019"/>
          </a:xfrm>
        </p:spPr>
        <p:txBody>
          <a:bodyPr>
            <a:normAutofit fontScale="92500"/>
          </a:bodyPr>
          <a:lstStyle/>
          <a:p>
            <a:pPr marL="0" indent="0">
              <a:buNone/>
            </a:pPr>
            <a:r>
              <a:rPr lang="ja-JP" altLang="en-US" sz="2400" dirty="0"/>
              <a:t>電気の</a:t>
            </a:r>
            <a:r>
              <a:rPr lang="ja-JP" altLang="en-US" sz="2400" dirty="0" smtClean="0"/>
              <a:t>流れやすさ（導電率）が</a:t>
            </a:r>
            <a:r>
              <a:rPr lang="ja-JP" altLang="en-US" sz="2400" dirty="0"/>
              <a:t>導体（金属）と不導体（絶縁体）との中間の物質です。</a:t>
            </a:r>
          </a:p>
          <a:p>
            <a:pPr marL="0" indent="0">
              <a:buNone/>
            </a:pPr>
            <a:r>
              <a:rPr lang="ja-JP" altLang="en-US" sz="2400" dirty="0" smtClean="0"/>
              <a:t>不純物を</a:t>
            </a:r>
            <a:r>
              <a:rPr lang="en-US" altLang="ja-JP" sz="2400" dirty="0"/>
              <a:t>100</a:t>
            </a:r>
            <a:r>
              <a:rPr lang="ja-JP" altLang="en-US" sz="2400" dirty="0"/>
              <a:t>億分の</a:t>
            </a:r>
            <a:r>
              <a:rPr lang="en-US" altLang="ja-JP" sz="2400" dirty="0" smtClean="0"/>
              <a:t>1</a:t>
            </a:r>
            <a:r>
              <a:rPr lang="ja-JP" altLang="en-US" sz="2400" dirty="0" smtClean="0"/>
              <a:t>以下しか含まない</a:t>
            </a:r>
            <a:r>
              <a:rPr lang="ja-JP" altLang="en-US" sz="2400" dirty="0" smtClean="0">
                <a:solidFill>
                  <a:srgbClr val="0033CC"/>
                </a:solidFill>
              </a:rPr>
              <a:t>純粋</a:t>
            </a:r>
            <a:r>
              <a:rPr lang="ja-JP" altLang="en-US" sz="2400" dirty="0">
                <a:solidFill>
                  <a:srgbClr val="0033CC"/>
                </a:solidFill>
              </a:rPr>
              <a:t>の半導体</a:t>
            </a:r>
            <a:r>
              <a:rPr lang="ja-JP" altLang="en-US" sz="2400" dirty="0"/>
              <a:t>は、絶縁物のように</a:t>
            </a:r>
            <a:r>
              <a:rPr lang="ja-JP" altLang="en-US" sz="2400" dirty="0">
                <a:solidFill>
                  <a:srgbClr val="0033CC"/>
                </a:solidFill>
              </a:rPr>
              <a:t>電気を通しません</a:t>
            </a:r>
            <a:r>
              <a:rPr lang="ja-JP" altLang="en-US" sz="2400" dirty="0"/>
              <a:t>。</a:t>
            </a:r>
          </a:p>
          <a:p>
            <a:pPr marL="0" indent="0">
              <a:buNone/>
            </a:pPr>
            <a:endParaRPr lang="en-US" altLang="ja-JP" sz="2400" dirty="0" smtClean="0"/>
          </a:p>
          <a:p>
            <a:pPr marL="0" indent="0">
              <a:buNone/>
            </a:pPr>
            <a:endParaRPr lang="en-US" altLang="ja-JP" sz="2400" dirty="0" smtClean="0"/>
          </a:p>
          <a:p>
            <a:pPr marL="0" indent="0">
              <a:buNone/>
            </a:pPr>
            <a:r>
              <a:rPr lang="ja-JP" altLang="en-US" sz="2400" dirty="0" smtClean="0"/>
              <a:t>金属</a:t>
            </a:r>
            <a:r>
              <a:rPr lang="ja-JP" altLang="en-US" sz="2400" dirty="0"/>
              <a:t>は温度を上げる</a:t>
            </a:r>
            <a:r>
              <a:rPr lang="ja-JP" altLang="en-US" sz="2400" dirty="0" smtClean="0"/>
              <a:t>と電気抵抗が高く（電気</a:t>
            </a:r>
            <a:r>
              <a:rPr lang="ja-JP" altLang="en-US" sz="2400" dirty="0"/>
              <a:t>が</a:t>
            </a:r>
            <a:r>
              <a:rPr lang="ja-JP" altLang="en-US" sz="2400" dirty="0" smtClean="0"/>
              <a:t>流れにくく）なる</a:t>
            </a:r>
            <a:r>
              <a:rPr lang="ja-JP" altLang="en-US" sz="2400" dirty="0"/>
              <a:t>のに対し、半導体では温度を上げる</a:t>
            </a:r>
            <a:r>
              <a:rPr lang="ja-JP" altLang="en-US" sz="2400" dirty="0" smtClean="0"/>
              <a:t>と電気抵抗が低く（電気</a:t>
            </a:r>
            <a:r>
              <a:rPr lang="ja-JP" altLang="en-US" sz="2400" dirty="0"/>
              <a:t>が</a:t>
            </a:r>
            <a:r>
              <a:rPr lang="ja-JP" altLang="en-US" sz="2400" dirty="0" smtClean="0"/>
              <a:t>流れやすく）なります</a:t>
            </a:r>
            <a:r>
              <a:rPr lang="ja-JP" altLang="en-US" sz="2400" dirty="0"/>
              <a:t>。</a:t>
            </a:r>
          </a:p>
        </p:txBody>
      </p:sp>
      <p:pic>
        <p:nvPicPr>
          <p:cNvPr id="307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1" y="4797152"/>
            <a:ext cx="4393992" cy="19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1" name="グループ化 30730"/>
          <p:cNvGrpSpPr/>
          <p:nvPr/>
        </p:nvGrpSpPr>
        <p:grpSpPr>
          <a:xfrm>
            <a:off x="40453" y="1389888"/>
            <a:ext cx="4639492" cy="3260906"/>
            <a:chOff x="43824" y="1389888"/>
            <a:chExt cx="5026116" cy="3260906"/>
          </a:xfrm>
        </p:grpSpPr>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463986"/>
              <a:ext cx="4725452" cy="304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1060704" y="3328416"/>
              <a:ext cx="950260" cy="369332"/>
            </a:xfrm>
            <a:prstGeom prst="rect">
              <a:avLst/>
            </a:prstGeom>
            <a:solidFill>
              <a:srgbClr val="CCFFCC"/>
            </a:solidFill>
          </p:spPr>
          <p:txBody>
            <a:bodyPr wrap="none" rtlCol="0">
              <a:spAutoFit/>
            </a:bodyPr>
            <a:lstStyle/>
            <a:p>
              <a:r>
                <a:rPr kumimoji="1" lang="ja-JP" altLang="en-US" dirty="0" smtClean="0"/>
                <a:t>絶縁体</a:t>
              </a:r>
              <a:endParaRPr kumimoji="1" lang="ja-JP" altLang="en-US" dirty="0"/>
            </a:p>
          </p:txBody>
        </p:sp>
        <p:sp>
          <p:nvSpPr>
            <p:cNvPr id="7" name="テキスト ボックス 6"/>
            <p:cNvSpPr txBox="1"/>
            <p:nvPr/>
          </p:nvSpPr>
          <p:spPr>
            <a:xfrm>
              <a:off x="4123944" y="3337560"/>
              <a:ext cx="700192" cy="369332"/>
            </a:xfrm>
            <a:prstGeom prst="rect">
              <a:avLst/>
            </a:prstGeom>
            <a:solidFill>
              <a:srgbClr val="FFCCCC"/>
            </a:solidFill>
          </p:spPr>
          <p:txBody>
            <a:bodyPr wrap="none" rtlCol="0">
              <a:spAutoFit/>
            </a:bodyPr>
            <a:lstStyle/>
            <a:p>
              <a:r>
                <a:rPr kumimoji="1" lang="ja-JP" altLang="en-US" dirty="0" smtClean="0"/>
                <a:t>金属</a:t>
              </a:r>
              <a:endParaRPr kumimoji="1" lang="ja-JP" altLang="en-US" dirty="0"/>
            </a:p>
          </p:txBody>
        </p:sp>
        <p:sp>
          <p:nvSpPr>
            <p:cNvPr id="10" name="テキスト ボックス 9"/>
            <p:cNvSpPr txBox="1"/>
            <p:nvPr/>
          </p:nvSpPr>
          <p:spPr>
            <a:xfrm>
              <a:off x="766313" y="4281462"/>
              <a:ext cx="4074543" cy="369332"/>
            </a:xfrm>
            <a:prstGeom prst="rect">
              <a:avLst/>
            </a:prstGeom>
            <a:solidFill>
              <a:schemeClr val="bg1"/>
            </a:solidFill>
          </p:spPr>
          <p:txBody>
            <a:bodyPr wrap="square" rtlCol="0">
              <a:spAutoFit/>
            </a:bodyPr>
            <a:lstStyle/>
            <a:p>
              <a:r>
                <a:rPr kumimoji="1" lang="ja-JP" altLang="en-US" dirty="0" smtClean="0"/>
                <a:t>電気の流れやすさ</a:t>
              </a:r>
              <a:r>
                <a:rPr kumimoji="1" lang="en-US" altLang="ja-JP" dirty="0" smtClean="0"/>
                <a:t>(</a:t>
              </a:r>
              <a:r>
                <a:rPr kumimoji="1" lang="ja-JP" altLang="en-US" dirty="0" smtClean="0"/>
                <a:t>導電率</a:t>
              </a:r>
              <a:r>
                <a:rPr kumimoji="1" lang="en-US" altLang="ja-JP" dirty="0" smtClean="0"/>
                <a:t>) (S/cm)</a:t>
              </a:r>
              <a:endParaRPr kumimoji="1" lang="ja-JP" altLang="en-US" dirty="0"/>
            </a:p>
          </p:txBody>
        </p:sp>
        <p:sp>
          <p:nvSpPr>
            <p:cNvPr id="12" name="テキスト ボックス 11"/>
            <p:cNvSpPr txBox="1"/>
            <p:nvPr/>
          </p:nvSpPr>
          <p:spPr>
            <a:xfrm>
              <a:off x="43824" y="2157984"/>
              <a:ext cx="500137" cy="1886094"/>
            </a:xfrm>
            <a:prstGeom prst="rect">
              <a:avLst/>
            </a:prstGeom>
            <a:solidFill>
              <a:schemeClr val="bg1"/>
            </a:solidFill>
          </p:spPr>
          <p:txBody>
            <a:bodyPr vert="eaVert" wrap="none" rtlCol="0">
              <a:spAutoFit/>
            </a:bodyPr>
            <a:lstStyle/>
            <a:p>
              <a:r>
                <a:rPr lang="ja-JP" altLang="en-US" dirty="0" smtClean="0"/>
                <a:t>バンドギャップ</a:t>
              </a:r>
              <a:r>
                <a:rPr lang="en-US" altLang="ja-JP" dirty="0" smtClean="0"/>
                <a:t>(eV)</a:t>
              </a:r>
              <a:endParaRPr kumimoji="1" lang="ja-JP" altLang="en-US" dirty="0"/>
            </a:p>
          </p:txBody>
        </p:sp>
        <p:cxnSp>
          <p:nvCxnSpPr>
            <p:cNvPr id="14" name="直線矢印コネクタ 13"/>
            <p:cNvCxnSpPr/>
            <p:nvPr/>
          </p:nvCxnSpPr>
          <p:spPr>
            <a:xfrm>
              <a:off x="2267712" y="3648456"/>
              <a:ext cx="1746504" cy="0"/>
            </a:xfrm>
            <a:prstGeom prst="straightConnector1">
              <a:avLst/>
            </a:prstGeom>
            <a:ln w="1905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3255264" y="3703320"/>
              <a:ext cx="749808" cy="9144"/>
            </a:xfrm>
            <a:prstGeom prst="straightConnector1">
              <a:avLst/>
            </a:prstGeom>
            <a:ln w="19050">
              <a:solidFill>
                <a:srgbClr val="00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3520440" y="3767328"/>
              <a:ext cx="493776"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59536" y="3913632"/>
              <a:ext cx="39593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2569464" y="3493008"/>
              <a:ext cx="1316736"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2414016" y="3438144"/>
              <a:ext cx="1563624" cy="0"/>
            </a:xfrm>
            <a:prstGeom prst="straightConnector1">
              <a:avLst/>
            </a:prstGeom>
            <a:ln w="190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1545336" y="3090672"/>
              <a:ext cx="1975104" cy="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720" name="直線矢印コネクタ 30719"/>
            <p:cNvCxnSpPr/>
            <p:nvPr/>
          </p:nvCxnSpPr>
          <p:spPr>
            <a:xfrm>
              <a:off x="1408176" y="2752344"/>
              <a:ext cx="1965960" cy="0"/>
            </a:xfrm>
            <a:prstGeom prst="straightConnector1">
              <a:avLst/>
            </a:prstGeom>
            <a:ln w="2857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724" name="直線矢印コネクタ 30723"/>
            <p:cNvCxnSpPr/>
            <p:nvPr/>
          </p:nvCxnSpPr>
          <p:spPr>
            <a:xfrm>
              <a:off x="1362456" y="2157984"/>
              <a:ext cx="475488" cy="9144"/>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728" name="テキスト ボックス 30727"/>
            <p:cNvSpPr txBox="1"/>
            <p:nvPr/>
          </p:nvSpPr>
          <p:spPr>
            <a:xfrm>
              <a:off x="2011680" y="1389888"/>
              <a:ext cx="2200602" cy="369332"/>
            </a:xfrm>
            <a:prstGeom prst="rect">
              <a:avLst/>
            </a:prstGeom>
            <a:solidFill>
              <a:schemeClr val="bg1"/>
            </a:solidFill>
          </p:spPr>
          <p:txBody>
            <a:bodyPr wrap="none" rtlCol="0">
              <a:spAutoFit/>
            </a:bodyPr>
            <a:lstStyle/>
            <a:p>
              <a:r>
                <a:rPr kumimoji="1" lang="ja-JP" altLang="en-US" dirty="0" smtClean="0"/>
                <a:t>電気抵抗率</a:t>
              </a:r>
              <a:r>
                <a:rPr kumimoji="1" lang="en-US" altLang="ja-JP" dirty="0" smtClean="0"/>
                <a:t>(Ω</a:t>
              </a:r>
              <a:r>
                <a:rPr kumimoji="1" lang="ja-JP" altLang="en-US" dirty="0" smtClean="0"/>
                <a:t>・</a:t>
              </a:r>
              <a:r>
                <a:rPr kumimoji="1" lang="en-US" altLang="ja-JP" dirty="0" smtClean="0"/>
                <a:t>cm)</a:t>
              </a:r>
              <a:endParaRPr kumimoji="1" lang="ja-JP" altLang="en-US" dirty="0"/>
            </a:p>
          </p:txBody>
        </p:sp>
        <p:sp>
          <p:nvSpPr>
            <p:cNvPr id="30729" name="テキスト ボックス 30728"/>
            <p:cNvSpPr txBox="1"/>
            <p:nvPr/>
          </p:nvSpPr>
          <p:spPr>
            <a:xfrm>
              <a:off x="2734056" y="2157984"/>
              <a:ext cx="950260" cy="369332"/>
            </a:xfrm>
            <a:prstGeom prst="rect">
              <a:avLst/>
            </a:prstGeom>
            <a:solidFill>
              <a:srgbClr val="D9F1FF"/>
            </a:solidFill>
          </p:spPr>
          <p:txBody>
            <a:bodyPr wrap="none" rtlCol="0">
              <a:spAutoFit/>
            </a:bodyPr>
            <a:lstStyle/>
            <a:p>
              <a:r>
                <a:rPr lang="ja-JP" altLang="en-US" dirty="0"/>
                <a:t>半導体</a:t>
              </a:r>
              <a:endParaRPr kumimoji="1" lang="ja-JP" altLang="en-US" dirty="0"/>
            </a:p>
          </p:txBody>
        </p:sp>
      </p:grpSp>
      <p:sp>
        <p:nvSpPr>
          <p:cNvPr id="30722" name="タイトル 1"/>
          <p:cNvSpPr>
            <a:spLocks noGrp="1"/>
          </p:cNvSpPr>
          <p:nvPr>
            <p:ph type="title"/>
          </p:nvPr>
        </p:nvSpPr>
        <p:spPr>
          <a:xfrm>
            <a:off x="317988" y="260648"/>
            <a:ext cx="8618978" cy="1143000"/>
          </a:xfrm>
          <a:solidFill>
            <a:srgbClr val="00B0F0"/>
          </a:solidFill>
        </p:spPr>
        <p:txBody>
          <a:bodyPr>
            <a:normAutofit fontScale="90000"/>
          </a:bodyPr>
          <a:lstStyle/>
          <a:p>
            <a:r>
              <a:rPr lang="ja-JP" altLang="en-US" sz="3600" dirty="0" smtClean="0">
                <a:solidFill>
                  <a:schemeClr val="bg1"/>
                </a:solidFill>
              </a:rPr>
              <a:t>半導体とは：</a:t>
            </a:r>
            <a:r>
              <a:rPr lang="en-US" altLang="ja-JP" sz="3600" dirty="0" smtClean="0">
                <a:solidFill>
                  <a:schemeClr val="bg1"/>
                </a:solidFill>
              </a:rPr>
              <a:t/>
            </a:r>
            <a:br>
              <a:rPr lang="en-US" altLang="ja-JP" sz="3600" dirty="0" smtClean="0">
                <a:solidFill>
                  <a:schemeClr val="bg1"/>
                </a:solidFill>
              </a:rPr>
            </a:br>
            <a:r>
              <a:rPr lang="ja-JP" altLang="en-US" sz="3600" dirty="0" smtClean="0">
                <a:solidFill>
                  <a:schemeClr val="bg1"/>
                </a:solidFill>
              </a:rPr>
              <a:t>電気</a:t>
            </a:r>
            <a:r>
              <a:rPr lang="ja-JP" altLang="en-US" sz="3600" dirty="0">
                <a:solidFill>
                  <a:schemeClr val="bg1"/>
                </a:solidFill>
              </a:rPr>
              <a:t>の</a:t>
            </a:r>
            <a:r>
              <a:rPr lang="ja-JP" altLang="en-US" sz="3600" dirty="0" smtClean="0">
                <a:solidFill>
                  <a:schemeClr val="bg1"/>
                </a:solidFill>
              </a:rPr>
              <a:t>流れやすさが導体と不導体と</a:t>
            </a:r>
            <a:r>
              <a:rPr lang="ja-JP" altLang="en-US" sz="3600" dirty="0">
                <a:solidFill>
                  <a:schemeClr val="bg1"/>
                </a:solidFill>
              </a:rPr>
              <a:t>の</a:t>
            </a:r>
            <a:r>
              <a:rPr lang="ja-JP" altLang="en-US" sz="3600" dirty="0" smtClean="0">
                <a:solidFill>
                  <a:schemeClr val="bg1"/>
                </a:solidFill>
              </a:rPr>
              <a:t>中間の値</a:t>
            </a:r>
          </a:p>
        </p:txBody>
      </p:sp>
    </p:spTree>
    <p:extLst>
      <p:ext uri="{BB962C8B-B14F-4D97-AF65-F5344CB8AC3E}">
        <p14:creationId xmlns:p14="http://schemas.microsoft.com/office/powerpoint/2010/main" val="38513465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7989" y="260648"/>
            <a:ext cx="3855198" cy="1143000"/>
          </a:xfrm>
          <a:solidFill>
            <a:srgbClr val="7030A0"/>
          </a:solidFill>
        </p:spPr>
        <p:txBody>
          <a:bodyPr>
            <a:noAutofit/>
          </a:bodyPr>
          <a:lstStyle/>
          <a:p>
            <a:pPr algn="l"/>
            <a:r>
              <a:rPr lang="en-US" altLang="ja-JP" sz="3200" dirty="0" smtClean="0">
                <a:solidFill>
                  <a:schemeClr val="bg1"/>
                </a:solidFill>
              </a:rPr>
              <a:t>CIGS</a:t>
            </a:r>
            <a:r>
              <a:rPr lang="ja-JP" altLang="en-US" sz="3200" dirty="0" smtClean="0">
                <a:solidFill>
                  <a:schemeClr val="bg1"/>
                </a:solidFill>
              </a:rPr>
              <a:t>の製造プロセス</a:t>
            </a:r>
            <a:r>
              <a:rPr lang="en-US" altLang="ja-JP" sz="3200" dirty="0" smtClean="0">
                <a:solidFill>
                  <a:schemeClr val="bg1"/>
                </a:solidFill>
              </a:rPr>
              <a:t/>
            </a:r>
            <a:br>
              <a:rPr lang="en-US" altLang="ja-JP" sz="3200" dirty="0" smtClean="0">
                <a:solidFill>
                  <a:schemeClr val="bg1"/>
                </a:solidFill>
              </a:rPr>
            </a:br>
            <a:r>
              <a:rPr lang="ja-JP" altLang="en-US" sz="3200" dirty="0" smtClean="0">
                <a:solidFill>
                  <a:schemeClr val="bg1"/>
                </a:solidFill>
              </a:rPr>
              <a:t>（３）</a:t>
            </a:r>
            <a:r>
              <a:rPr kumimoji="1" lang="ja-JP" altLang="en-US" sz="3200" dirty="0" smtClean="0">
                <a:solidFill>
                  <a:schemeClr val="bg1"/>
                </a:solidFill>
              </a:rPr>
              <a:t>セレン化法</a:t>
            </a:r>
            <a:endParaRPr kumimoji="1" lang="ja-JP" altLang="en-US" sz="3200" dirty="0">
              <a:solidFill>
                <a:schemeClr val="bg1"/>
              </a:solidFill>
            </a:endParaRPr>
          </a:p>
        </p:txBody>
      </p:sp>
      <p:pic>
        <p:nvPicPr>
          <p:cNvPr id="10" name="Picture 2"/>
          <p:cNvPicPr>
            <a:picLocks noChangeAspect="1" noChangeArrowheads="1"/>
          </p:cNvPicPr>
          <p:nvPr/>
        </p:nvPicPr>
        <p:blipFill>
          <a:blip r:embed="rId2" cstate="print"/>
          <a:srcRect/>
          <a:stretch>
            <a:fillRect/>
          </a:stretch>
        </p:blipFill>
        <p:spPr bwMode="auto">
          <a:xfrm>
            <a:off x="185051" y="3973602"/>
            <a:ext cx="6115141" cy="2884398"/>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317989" y="1628800"/>
            <a:ext cx="5431462" cy="1800200"/>
          </a:xfrm>
          <a:prstGeom prst="rect">
            <a:avLst/>
          </a:prstGeom>
          <a:noFill/>
          <a:ln w="9525">
            <a:noFill/>
            <a:miter lim="800000"/>
            <a:headEnd/>
            <a:tailEnd/>
          </a:ln>
        </p:spPr>
      </p:pic>
      <p:sp>
        <p:nvSpPr>
          <p:cNvPr id="12" name="テキスト ボックス 11"/>
          <p:cNvSpPr txBox="1"/>
          <p:nvPr/>
        </p:nvSpPr>
        <p:spPr>
          <a:xfrm>
            <a:off x="6632537" y="5661248"/>
            <a:ext cx="2302847" cy="923330"/>
          </a:xfrm>
          <a:prstGeom prst="rect">
            <a:avLst/>
          </a:prstGeom>
          <a:noFill/>
        </p:spPr>
        <p:txBody>
          <a:bodyPr wrap="square" rtlCol="0">
            <a:spAutoFit/>
          </a:bodyPr>
          <a:lstStyle/>
          <a:p>
            <a:r>
              <a:rPr kumimoji="1" lang="ja-JP" altLang="en-US" dirty="0" smtClean="0"/>
              <a:t>和田：日本結晶成長学会誌</a:t>
            </a:r>
            <a:r>
              <a:rPr lang="en-US" altLang="ja-JP" dirty="0"/>
              <a:t>Vol. 36, No. 4</a:t>
            </a:r>
            <a:r>
              <a:rPr lang="ja-JP" altLang="en-US" dirty="0"/>
              <a:t>（ </a:t>
            </a:r>
            <a:r>
              <a:rPr lang="en-US" altLang="ja-JP" dirty="0"/>
              <a:t>2009</a:t>
            </a:r>
            <a:r>
              <a:rPr lang="ja-JP" altLang="en-US" dirty="0" smtClean="0"/>
              <a:t>）</a:t>
            </a:r>
            <a:r>
              <a:rPr lang="en-US" altLang="ja-JP" dirty="0" smtClean="0"/>
              <a:t>282</a:t>
            </a:r>
            <a:r>
              <a:rPr lang="ja-JP" altLang="en-US" dirty="0" smtClean="0"/>
              <a:t>による</a:t>
            </a:r>
            <a:endParaRPr kumimoji="1" lang="ja-JP" altLang="en-US" dirty="0"/>
          </a:p>
        </p:txBody>
      </p:sp>
      <p:sp>
        <p:nvSpPr>
          <p:cNvPr id="8" name="コンテンツ プレースホルダ 7"/>
          <p:cNvSpPr>
            <a:spLocks noGrp="1"/>
          </p:cNvSpPr>
          <p:nvPr>
            <p:ph idx="1"/>
          </p:nvPr>
        </p:nvSpPr>
        <p:spPr>
          <a:xfrm>
            <a:off x="5967847" y="980728"/>
            <a:ext cx="3176153" cy="4248472"/>
          </a:xfrm>
        </p:spPr>
        <p:txBody>
          <a:bodyPr>
            <a:noAutofit/>
          </a:bodyPr>
          <a:lstStyle/>
          <a:p>
            <a:pPr marL="0" indent="0">
              <a:buNone/>
            </a:pPr>
            <a:r>
              <a:rPr lang="en-US" altLang="ja-JP" sz="2400" dirty="0" smtClean="0"/>
              <a:t>Mo </a:t>
            </a:r>
            <a:r>
              <a:rPr lang="ja-JP" altLang="en-US" sz="2400" dirty="0"/>
              <a:t>裏面電極の上に</a:t>
            </a:r>
            <a:r>
              <a:rPr lang="en-US" altLang="ja-JP" sz="2400" dirty="0"/>
              <a:t>Cu</a:t>
            </a:r>
            <a:r>
              <a:rPr lang="ja-JP" altLang="en-US" sz="2400" dirty="0" err="1"/>
              <a:t>，</a:t>
            </a:r>
            <a:r>
              <a:rPr lang="en-US" altLang="ja-JP" sz="2400" dirty="0"/>
              <a:t>In </a:t>
            </a:r>
            <a:r>
              <a:rPr lang="ja-JP" altLang="en-US" sz="2400" dirty="0"/>
              <a:t>の順に金属膜を</a:t>
            </a:r>
            <a:r>
              <a:rPr lang="ja-JP" altLang="en-US" sz="2400" dirty="0" smtClean="0"/>
              <a:t>形成．</a:t>
            </a:r>
            <a:endParaRPr lang="en-US" altLang="ja-JP" sz="2400" dirty="0" smtClean="0"/>
          </a:p>
          <a:p>
            <a:pPr marL="0" indent="0">
              <a:buNone/>
            </a:pPr>
            <a:r>
              <a:rPr lang="ja-JP" altLang="en-US" sz="2400" dirty="0" smtClean="0"/>
              <a:t>その</a:t>
            </a:r>
            <a:r>
              <a:rPr lang="ja-JP" altLang="en-US" sz="2400" dirty="0"/>
              <a:t>積層膜を</a:t>
            </a:r>
            <a:r>
              <a:rPr lang="en-US" altLang="ja-JP" sz="2400" dirty="0"/>
              <a:t>H</a:t>
            </a:r>
            <a:r>
              <a:rPr lang="en-US" altLang="ja-JP" sz="1800" dirty="0"/>
              <a:t>2</a:t>
            </a:r>
            <a:r>
              <a:rPr lang="en-US" altLang="ja-JP" sz="2400" dirty="0"/>
              <a:t>Se </a:t>
            </a:r>
            <a:r>
              <a:rPr lang="ja-JP" altLang="en-US" sz="2400" dirty="0"/>
              <a:t>ガス中で</a:t>
            </a:r>
            <a:r>
              <a:rPr lang="ja-JP" altLang="en-US" sz="2400" dirty="0" smtClean="0"/>
              <a:t>熱処理→まず表面の</a:t>
            </a:r>
            <a:r>
              <a:rPr lang="en-US" altLang="ja-JP" sz="2400" dirty="0"/>
              <a:t>In </a:t>
            </a:r>
            <a:r>
              <a:rPr lang="ja-JP" altLang="en-US" sz="2400" dirty="0"/>
              <a:t>が</a:t>
            </a:r>
            <a:r>
              <a:rPr lang="en-US" altLang="ja-JP" sz="2400" dirty="0"/>
              <a:t>H</a:t>
            </a:r>
            <a:r>
              <a:rPr lang="en-US" altLang="ja-JP" sz="1600" dirty="0"/>
              <a:t>2</a:t>
            </a:r>
            <a:r>
              <a:rPr lang="en-US" altLang="ja-JP" sz="2400" dirty="0"/>
              <a:t>Se </a:t>
            </a:r>
            <a:r>
              <a:rPr lang="ja-JP" altLang="en-US" sz="2400" dirty="0"/>
              <a:t>と反応して</a:t>
            </a:r>
            <a:r>
              <a:rPr lang="en-US" altLang="ja-JP" sz="2400" dirty="0"/>
              <a:t>In</a:t>
            </a:r>
            <a:r>
              <a:rPr lang="en-US" altLang="ja-JP" sz="1600" dirty="0"/>
              <a:t>2</a:t>
            </a:r>
            <a:r>
              <a:rPr lang="en-US" altLang="ja-JP" sz="2400" dirty="0"/>
              <a:t>Se</a:t>
            </a:r>
            <a:r>
              <a:rPr lang="en-US" altLang="ja-JP" sz="1600" dirty="0"/>
              <a:t>3</a:t>
            </a:r>
            <a:r>
              <a:rPr lang="en-US" altLang="ja-JP" sz="2400" dirty="0"/>
              <a:t> </a:t>
            </a:r>
            <a:r>
              <a:rPr lang="ja-JP" altLang="en-US" sz="2400" dirty="0"/>
              <a:t>が</a:t>
            </a:r>
            <a:r>
              <a:rPr lang="ja-JP" altLang="en-US" sz="2400" dirty="0" smtClean="0"/>
              <a:t>生成．</a:t>
            </a:r>
            <a:endParaRPr lang="en-US" altLang="ja-JP" sz="2400" dirty="0" smtClean="0"/>
          </a:p>
          <a:p>
            <a:pPr marL="0" indent="0">
              <a:buNone/>
            </a:pPr>
            <a:r>
              <a:rPr lang="ja-JP" altLang="en-US" sz="2400" dirty="0" smtClean="0"/>
              <a:t>次</a:t>
            </a:r>
            <a:r>
              <a:rPr lang="ja-JP" altLang="en-US" sz="2400" dirty="0"/>
              <a:t>に，</a:t>
            </a:r>
            <a:r>
              <a:rPr lang="ja-JP" altLang="en-US" sz="2400" dirty="0" smtClean="0"/>
              <a:t>その</a:t>
            </a:r>
            <a:r>
              <a:rPr lang="en-US" altLang="ja-JP" sz="2400" dirty="0" smtClean="0"/>
              <a:t>In</a:t>
            </a:r>
            <a:r>
              <a:rPr lang="en-US" altLang="ja-JP" sz="1800" dirty="0" smtClean="0"/>
              <a:t>2</a:t>
            </a:r>
            <a:r>
              <a:rPr lang="en-US" altLang="ja-JP" sz="2400" dirty="0" smtClean="0"/>
              <a:t>Se</a:t>
            </a:r>
            <a:r>
              <a:rPr lang="en-US" altLang="ja-JP" sz="1600" dirty="0" smtClean="0"/>
              <a:t>3</a:t>
            </a:r>
            <a:r>
              <a:rPr lang="en-US" altLang="ja-JP" sz="2400" dirty="0" smtClean="0"/>
              <a:t> </a:t>
            </a:r>
            <a:r>
              <a:rPr lang="ja-JP" altLang="en-US" sz="2400" dirty="0"/>
              <a:t>中に裏面から</a:t>
            </a:r>
            <a:r>
              <a:rPr lang="en-US" altLang="ja-JP" sz="2400" dirty="0"/>
              <a:t>Cu </a:t>
            </a:r>
            <a:r>
              <a:rPr lang="ja-JP" altLang="en-US" sz="2400" dirty="0"/>
              <a:t>が，表面から</a:t>
            </a:r>
            <a:r>
              <a:rPr lang="en-US" altLang="ja-JP" sz="2400" dirty="0"/>
              <a:t>Se </a:t>
            </a:r>
            <a:r>
              <a:rPr lang="ja-JP" altLang="en-US" sz="2400" dirty="0" err="1"/>
              <a:t>が拡</a:t>
            </a:r>
            <a:r>
              <a:rPr lang="ja-JP" altLang="en-US" sz="2400" dirty="0"/>
              <a:t>散して</a:t>
            </a:r>
            <a:r>
              <a:rPr lang="ja-JP" altLang="en-US" sz="2400" dirty="0" smtClean="0"/>
              <a:t>次第に</a:t>
            </a:r>
            <a:r>
              <a:rPr lang="en-US" altLang="ja-JP" sz="2400" dirty="0"/>
              <a:t>In</a:t>
            </a:r>
            <a:r>
              <a:rPr lang="en-US" altLang="ja-JP" sz="1600" dirty="0"/>
              <a:t>2</a:t>
            </a:r>
            <a:r>
              <a:rPr lang="en-US" altLang="ja-JP" sz="2400" dirty="0"/>
              <a:t>Se</a:t>
            </a:r>
            <a:r>
              <a:rPr lang="en-US" altLang="ja-JP" sz="1600" dirty="0"/>
              <a:t>3</a:t>
            </a:r>
            <a:r>
              <a:rPr lang="en-US" altLang="ja-JP" sz="2400" dirty="0"/>
              <a:t> </a:t>
            </a:r>
            <a:r>
              <a:rPr lang="ja-JP" altLang="en-US" sz="2400" dirty="0"/>
              <a:t>が</a:t>
            </a:r>
            <a:r>
              <a:rPr lang="en-US" altLang="ja-JP" sz="2400" dirty="0"/>
              <a:t>CIS </a:t>
            </a:r>
            <a:r>
              <a:rPr lang="ja-JP" altLang="en-US" sz="2400" dirty="0"/>
              <a:t>に</a:t>
            </a:r>
            <a:r>
              <a:rPr lang="ja-JP" altLang="en-US" sz="2400" dirty="0" smtClean="0"/>
              <a:t>変化。</a:t>
            </a:r>
            <a:endParaRPr kumimoji="1" lang="ja-JP" altLang="en-US" sz="2400" dirty="0"/>
          </a:p>
        </p:txBody>
      </p:sp>
    </p:spTree>
    <p:extLst>
      <p:ext uri="{BB962C8B-B14F-4D97-AF65-F5344CB8AC3E}">
        <p14:creationId xmlns:p14="http://schemas.microsoft.com/office/powerpoint/2010/main" val="35278439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4840014" cy="1143000"/>
          </a:xfrm>
          <a:solidFill>
            <a:srgbClr val="00B0F0"/>
          </a:solidFill>
        </p:spPr>
        <p:txBody>
          <a:bodyPr>
            <a:normAutofit fontScale="90000"/>
          </a:bodyPr>
          <a:lstStyle/>
          <a:p>
            <a:pPr algn="l"/>
            <a:r>
              <a:rPr lang="en-US" altLang="ja-JP" dirty="0">
                <a:solidFill>
                  <a:schemeClr val="bg1"/>
                </a:solidFill>
              </a:rPr>
              <a:t>CIGS</a:t>
            </a:r>
            <a:r>
              <a:rPr lang="ja-JP" altLang="ja-JP" dirty="0">
                <a:solidFill>
                  <a:schemeClr val="bg1"/>
                </a:solidFill>
              </a:rPr>
              <a:t>太陽電池の</a:t>
            </a:r>
            <a:r>
              <a:rPr lang="ja-JP" altLang="ja-JP" dirty="0" smtClean="0">
                <a:solidFill>
                  <a:schemeClr val="bg1"/>
                </a:solidFill>
              </a:rPr>
              <a:t>課題</a:t>
            </a:r>
            <a:endParaRPr kumimoji="1" lang="ja-JP" altLang="en-US" dirty="0">
              <a:solidFill>
                <a:schemeClr val="bg1"/>
              </a:solidFill>
            </a:endParaRPr>
          </a:p>
        </p:txBody>
      </p:sp>
      <p:sp>
        <p:nvSpPr>
          <p:cNvPr id="3" name="コンテンツ プレースホルダ 2"/>
          <p:cNvSpPr>
            <a:spLocks noGrp="1"/>
          </p:cNvSpPr>
          <p:nvPr>
            <p:ph idx="1"/>
          </p:nvPr>
        </p:nvSpPr>
        <p:spPr>
          <a:xfrm>
            <a:off x="486305" y="1579180"/>
            <a:ext cx="8657694" cy="4905702"/>
          </a:xfrm>
        </p:spPr>
        <p:txBody>
          <a:bodyPr>
            <a:normAutofit fontScale="92500" lnSpcReduction="10000"/>
          </a:bodyPr>
          <a:lstStyle/>
          <a:p>
            <a:pPr marL="0" indent="0">
              <a:buNone/>
            </a:pPr>
            <a:r>
              <a:rPr lang="en-US" altLang="ja-JP" dirty="0"/>
              <a:t>CIGS </a:t>
            </a:r>
            <a:r>
              <a:rPr lang="ja-JP" altLang="ja-JP" dirty="0"/>
              <a:t>太陽電池の最高の変換効率は</a:t>
            </a:r>
            <a:r>
              <a:rPr lang="en-US" altLang="ja-JP" dirty="0"/>
              <a:t>1.1 </a:t>
            </a:r>
            <a:r>
              <a:rPr lang="ja-JP" altLang="ja-JP" dirty="0"/>
              <a:t>～</a:t>
            </a:r>
            <a:r>
              <a:rPr lang="en-US" altLang="ja-JP" dirty="0"/>
              <a:t> 1.2 </a:t>
            </a:r>
            <a:r>
              <a:rPr lang="en-US" altLang="ja-JP" dirty="0" err="1"/>
              <a:t>eV</a:t>
            </a:r>
            <a:r>
              <a:rPr lang="en-US" altLang="ja-JP" dirty="0"/>
              <a:t> </a:t>
            </a:r>
            <a:r>
              <a:rPr lang="ja-JP" altLang="ja-JP" dirty="0"/>
              <a:t>の</a:t>
            </a:r>
            <a:r>
              <a:rPr lang="en-US" altLang="ja-JP" i="1" dirty="0" err="1"/>
              <a:t>E</a:t>
            </a:r>
            <a:r>
              <a:rPr lang="en-US" altLang="ja-JP" i="1" baseline="-25000" dirty="0" err="1"/>
              <a:t>g</a:t>
            </a:r>
            <a:r>
              <a:rPr lang="ja-JP" altLang="ja-JP" dirty="0"/>
              <a:t>をもつ</a:t>
            </a:r>
            <a:r>
              <a:rPr lang="en-US" altLang="ja-JP" dirty="0" err="1"/>
              <a:t>Ga</a:t>
            </a:r>
            <a:r>
              <a:rPr lang="en-US" altLang="ja-JP" dirty="0"/>
              <a:t>/(</a:t>
            </a:r>
            <a:r>
              <a:rPr lang="en-US" altLang="ja-JP" dirty="0" err="1"/>
              <a:t>In+Ga</a:t>
            </a:r>
            <a:r>
              <a:rPr lang="en-US" altLang="ja-JP" dirty="0"/>
              <a:t>)</a:t>
            </a:r>
            <a:r>
              <a:rPr lang="ja-JP" altLang="ja-JP" dirty="0"/>
              <a:t>比の膜で得られて</a:t>
            </a:r>
            <a:r>
              <a:rPr lang="ja-JP" altLang="ja-JP" dirty="0" smtClean="0"/>
              <a:t>い</a:t>
            </a:r>
            <a:r>
              <a:rPr lang="ja-JP" altLang="en-US" dirty="0" smtClean="0"/>
              <a:t>ます</a:t>
            </a:r>
            <a:r>
              <a:rPr lang="ja-JP" altLang="ja-JP" dirty="0" smtClean="0"/>
              <a:t>。</a:t>
            </a:r>
            <a:endParaRPr lang="en-US" altLang="ja-JP" dirty="0" smtClean="0"/>
          </a:p>
          <a:p>
            <a:pPr marL="0" indent="0">
              <a:buNone/>
            </a:pPr>
            <a:r>
              <a:rPr lang="ja-JP" altLang="ja-JP" dirty="0" smtClean="0"/>
              <a:t>単</a:t>
            </a:r>
            <a:r>
              <a:rPr lang="ja-JP" altLang="ja-JP" dirty="0"/>
              <a:t>接合太陽電池での理想的な</a:t>
            </a:r>
            <a:r>
              <a:rPr lang="en-US" altLang="ja-JP" i="1" dirty="0" err="1"/>
              <a:t>E</a:t>
            </a:r>
            <a:r>
              <a:rPr lang="en-US" altLang="ja-JP" i="1" baseline="-25000" dirty="0" err="1"/>
              <a:t>g</a:t>
            </a:r>
            <a:r>
              <a:rPr lang="en-US" altLang="ja-JP" dirty="0"/>
              <a:t> </a:t>
            </a:r>
            <a:r>
              <a:rPr lang="ja-JP" altLang="ja-JP" dirty="0"/>
              <a:t>である</a:t>
            </a:r>
            <a:r>
              <a:rPr lang="en-US" altLang="ja-JP" dirty="0"/>
              <a:t>1.4 </a:t>
            </a:r>
            <a:r>
              <a:rPr lang="en-US" altLang="ja-JP" dirty="0" err="1"/>
              <a:t>eV</a:t>
            </a:r>
            <a:r>
              <a:rPr lang="en-US" altLang="ja-JP" dirty="0"/>
              <a:t> </a:t>
            </a:r>
            <a:r>
              <a:rPr lang="ja-JP" altLang="ja-JP" dirty="0"/>
              <a:t>を持つ</a:t>
            </a:r>
            <a:r>
              <a:rPr lang="en-US" altLang="ja-JP" dirty="0"/>
              <a:t>CIGS </a:t>
            </a:r>
            <a:r>
              <a:rPr lang="ja-JP" altLang="ja-JP" dirty="0"/>
              <a:t>膜を用いれば、</a:t>
            </a:r>
            <a:r>
              <a:rPr lang="en-US" altLang="ja-JP" dirty="0"/>
              <a:t>20 </a:t>
            </a:r>
            <a:r>
              <a:rPr lang="ja-JP" altLang="ja-JP" dirty="0"/>
              <a:t>％を大きく越える変換効率が期待</a:t>
            </a:r>
            <a:r>
              <a:rPr lang="ja-JP" altLang="ja-JP" dirty="0" smtClean="0"/>
              <a:t>され</a:t>
            </a:r>
            <a:r>
              <a:rPr lang="ja-JP" altLang="en-US" dirty="0" smtClean="0"/>
              <a:t>ます</a:t>
            </a:r>
            <a:r>
              <a:rPr lang="ja-JP" altLang="ja-JP" dirty="0" smtClean="0"/>
              <a:t>。</a:t>
            </a:r>
            <a:endParaRPr lang="en-US" altLang="ja-JP" dirty="0" smtClean="0"/>
          </a:p>
          <a:p>
            <a:pPr marL="0" indent="0">
              <a:buNone/>
            </a:pPr>
            <a:r>
              <a:rPr lang="ja-JP" altLang="ja-JP" dirty="0" smtClean="0"/>
              <a:t>しかし</a:t>
            </a:r>
            <a:r>
              <a:rPr lang="ja-JP" altLang="ja-JP" dirty="0"/>
              <a:t>、現実には、</a:t>
            </a:r>
            <a:r>
              <a:rPr lang="en-US" altLang="ja-JP" dirty="0" err="1"/>
              <a:t>Ga</a:t>
            </a:r>
            <a:r>
              <a:rPr lang="ja-JP" altLang="ja-JP" dirty="0"/>
              <a:t>の組成比が増加すると結晶性が低下するという問題もある。また、高効率が得られているのは，薄膜においてバンドギャップの勾配をつけたものに限られているというの</a:t>
            </a:r>
            <a:r>
              <a:rPr lang="ja-JP" altLang="ja-JP" dirty="0" smtClean="0"/>
              <a:t>も</a:t>
            </a:r>
            <a:r>
              <a:rPr lang="ja-JP" altLang="en-US" dirty="0" smtClean="0"/>
              <a:t>本質的な</a:t>
            </a:r>
            <a:r>
              <a:rPr lang="ja-JP" altLang="ja-JP" dirty="0" smtClean="0"/>
              <a:t>問題</a:t>
            </a:r>
            <a:r>
              <a:rPr lang="ja-JP" altLang="en-US" dirty="0" smtClean="0"/>
              <a:t>がありそうです</a:t>
            </a:r>
            <a:r>
              <a:rPr lang="ja-JP" altLang="ja-JP" dirty="0" smtClean="0"/>
              <a:t>。</a:t>
            </a:r>
            <a:endParaRPr lang="en-US" altLang="ja-JP" dirty="0" smtClean="0"/>
          </a:p>
          <a:p>
            <a:pPr marL="0" indent="0">
              <a:buNone/>
            </a:pPr>
            <a:r>
              <a:rPr lang="ja-JP" altLang="ja-JP" dirty="0" smtClean="0"/>
              <a:t>和田</a:t>
            </a:r>
            <a:r>
              <a:rPr lang="ja-JP" altLang="ja-JP" dirty="0"/>
              <a:t>は、今後シングルセルで変換効率</a:t>
            </a:r>
            <a:r>
              <a:rPr lang="en-US" altLang="ja-JP" dirty="0"/>
              <a:t>25 </a:t>
            </a:r>
            <a:r>
              <a:rPr lang="ja-JP" altLang="ja-JP" dirty="0"/>
              <a:t>％，タンデムセルで</a:t>
            </a:r>
            <a:r>
              <a:rPr lang="en-US" altLang="ja-JP" dirty="0"/>
              <a:t>40 </a:t>
            </a:r>
            <a:r>
              <a:rPr lang="ja-JP" altLang="ja-JP" dirty="0"/>
              <a:t>％という高い目標を達成するためには，</a:t>
            </a:r>
            <a:r>
              <a:rPr lang="en-US" altLang="ja-JP" dirty="0"/>
              <a:t>CIGS </a:t>
            </a:r>
            <a:r>
              <a:rPr lang="ja-JP" altLang="ja-JP" dirty="0"/>
              <a:t>という多元系半導体を十分に理解して，基礎および応用の両面にわたって幅広く研究開発を推進していくことが必要であると述べて</a:t>
            </a:r>
            <a:r>
              <a:rPr lang="ja-JP" altLang="ja-JP" dirty="0" smtClean="0"/>
              <a:t>い</a:t>
            </a:r>
            <a:r>
              <a:rPr lang="ja-JP" altLang="en-US" dirty="0" smtClean="0"/>
              <a:t>ます。</a:t>
            </a:r>
            <a:endParaRPr lang="en-US" altLang="ja-JP" dirty="0" smtClean="0"/>
          </a:p>
        </p:txBody>
      </p:sp>
    </p:spTree>
    <p:extLst>
      <p:ext uri="{BB962C8B-B14F-4D97-AF65-F5344CB8AC3E}">
        <p14:creationId xmlns:p14="http://schemas.microsoft.com/office/powerpoint/2010/main" val="399579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2656"/>
            <a:ext cx="3450111" cy="936104"/>
          </a:xfrm>
          <a:solidFill>
            <a:srgbClr val="00B050"/>
          </a:solidFill>
        </p:spPr>
        <p:txBody>
          <a:bodyPr/>
          <a:lstStyle/>
          <a:p>
            <a:pPr algn="l"/>
            <a:r>
              <a:rPr kumimoji="1" lang="en-US" altLang="ja-JP" dirty="0" smtClean="0">
                <a:solidFill>
                  <a:schemeClr val="bg1"/>
                </a:solidFill>
              </a:rPr>
              <a:t>CZTS</a:t>
            </a:r>
            <a:r>
              <a:rPr kumimoji="1" lang="ja-JP" altLang="en-US" dirty="0" err="1" smtClean="0">
                <a:solidFill>
                  <a:schemeClr val="bg1"/>
                </a:solidFill>
              </a:rPr>
              <a:t>って</a:t>
            </a:r>
            <a:r>
              <a:rPr kumimoji="1" lang="ja-JP" altLang="en-US" dirty="0" smtClean="0">
                <a:solidFill>
                  <a:schemeClr val="bg1"/>
                </a:solidFill>
              </a:rPr>
              <a:t>何？</a:t>
            </a:r>
            <a:endParaRPr kumimoji="1" lang="ja-JP" altLang="en-US" dirty="0">
              <a:solidFill>
                <a:schemeClr val="bg1"/>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65" y="3645025"/>
            <a:ext cx="4248581" cy="2921927"/>
          </a:xfrm>
          <a:prstGeom prst="rect">
            <a:avLst/>
          </a:prstGeom>
        </p:spPr>
      </p:pic>
      <p:sp>
        <p:nvSpPr>
          <p:cNvPr id="3" name="コンテンツ プレースホルダー 2"/>
          <p:cNvSpPr>
            <a:spLocks noGrp="1"/>
          </p:cNvSpPr>
          <p:nvPr>
            <p:ph idx="1"/>
          </p:nvPr>
        </p:nvSpPr>
        <p:spPr>
          <a:xfrm>
            <a:off x="457200" y="1484784"/>
            <a:ext cx="8501749" cy="2232248"/>
          </a:xfrm>
        </p:spPr>
        <p:txBody>
          <a:bodyPr>
            <a:normAutofit lnSpcReduction="10000"/>
          </a:bodyPr>
          <a:lstStyle/>
          <a:p>
            <a:pPr marL="0" indent="0">
              <a:buNone/>
            </a:pPr>
            <a:r>
              <a:rPr lang="ja-JP" altLang="en-US" sz="2000" dirty="0" smtClean="0"/>
              <a:t>クラーク数</a:t>
            </a:r>
            <a:r>
              <a:rPr lang="ja-JP" altLang="en-US" sz="2000" dirty="0"/>
              <a:t>を</a:t>
            </a:r>
            <a:r>
              <a:rPr lang="en-US" altLang="ja-JP" sz="2000" dirty="0"/>
              <a:t>30</a:t>
            </a:r>
            <a:r>
              <a:rPr lang="ja-JP" altLang="en-US" sz="2000" dirty="0"/>
              <a:t>位まで掲げます</a:t>
            </a:r>
            <a:r>
              <a:rPr lang="ja-JP" altLang="en-US" sz="2000" dirty="0" smtClean="0"/>
              <a:t>。クラーク数</a:t>
            </a:r>
            <a:r>
              <a:rPr lang="ja-JP" altLang="en-US" sz="2000" dirty="0"/>
              <a:t>から見るかぎり、次世代においてもシリコンが最重要な太陽電池材料であり続けることは間違いないでしょう</a:t>
            </a:r>
            <a:r>
              <a:rPr lang="ja-JP" altLang="en-US" sz="2000" dirty="0" smtClean="0"/>
              <a:t>。</a:t>
            </a:r>
            <a:endParaRPr lang="en-US" altLang="ja-JP" sz="2000" dirty="0" smtClean="0"/>
          </a:p>
          <a:p>
            <a:pPr marL="0" indent="0">
              <a:buNone/>
            </a:pPr>
            <a:r>
              <a:rPr lang="en-US" altLang="ja-JP" sz="2000" dirty="0" smtClean="0"/>
              <a:t>CIGS</a:t>
            </a:r>
            <a:r>
              <a:rPr lang="ja-JP" altLang="en-US" sz="2000" dirty="0" smtClean="0"/>
              <a:t>に</a:t>
            </a:r>
            <a:r>
              <a:rPr lang="ja-JP" altLang="en-US" sz="2000" dirty="0"/>
              <a:t>ついても、かろうじて銅（</a:t>
            </a:r>
            <a:r>
              <a:rPr lang="en-US" altLang="ja-JP" sz="2000" dirty="0"/>
              <a:t>Cu</a:t>
            </a:r>
            <a:r>
              <a:rPr lang="ja-JP" altLang="en-US" sz="2000" dirty="0"/>
              <a:t>）が</a:t>
            </a:r>
            <a:r>
              <a:rPr lang="en-US" altLang="ja-JP" sz="2000" dirty="0"/>
              <a:t>25</a:t>
            </a:r>
            <a:r>
              <a:rPr lang="ja-JP" altLang="en-US" sz="2000" dirty="0"/>
              <a:t>位に入っているだけなので、インジウム（</a:t>
            </a:r>
            <a:r>
              <a:rPr lang="en-US" altLang="ja-JP" sz="2000" dirty="0"/>
              <a:t>In</a:t>
            </a:r>
            <a:r>
              <a:rPr lang="ja-JP" altLang="en-US" sz="2000" dirty="0"/>
              <a:t>）に代えてスズ（</a:t>
            </a:r>
            <a:r>
              <a:rPr lang="en-US" altLang="ja-JP" sz="2000" dirty="0" err="1"/>
              <a:t>Sn</a:t>
            </a:r>
            <a:r>
              <a:rPr lang="ja-JP" altLang="en-US" sz="2000" dirty="0" err="1"/>
              <a:t>、</a:t>
            </a:r>
            <a:r>
              <a:rPr lang="en-US" altLang="ja-JP" sz="2000" dirty="0"/>
              <a:t>30</a:t>
            </a:r>
            <a:r>
              <a:rPr lang="ja-JP" altLang="en-US" sz="2000" dirty="0"/>
              <a:t>位）と亜鉛（</a:t>
            </a:r>
            <a:r>
              <a:rPr lang="en-US" altLang="ja-JP" sz="2000" dirty="0"/>
              <a:t>Zn</a:t>
            </a:r>
            <a:r>
              <a:rPr lang="ja-JP" altLang="en-US" sz="2000" dirty="0" err="1"/>
              <a:t>、</a:t>
            </a:r>
            <a:r>
              <a:rPr lang="en-US" altLang="ja-JP" sz="2000" dirty="0"/>
              <a:t>31</a:t>
            </a:r>
            <a:r>
              <a:rPr lang="ja-JP" altLang="en-US" sz="2000" dirty="0"/>
              <a:t>位）を使う</a:t>
            </a:r>
            <a:r>
              <a:rPr lang="en-US" altLang="ja-JP" sz="2000" dirty="0"/>
              <a:t>Cu</a:t>
            </a:r>
            <a:r>
              <a:rPr lang="en-US" altLang="ja-JP" sz="2000" baseline="-25000" dirty="0"/>
              <a:t>2</a:t>
            </a:r>
            <a:r>
              <a:rPr lang="en-US" altLang="ja-JP" sz="2000" dirty="0"/>
              <a:t>ZnSnS</a:t>
            </a:r>
            <a:r>
              <a:rPr lang="en-US" altLang="ja-JP" sz="2000" baseline="-25000" dirty="0"/>
              <a:t>4</a:t>
            </a:r>
            <a:r>
              <a:rPr lang="ja-JP" altLang="en-US" sz="2000" dirty="0"/>
              <a:t>という</a:t>
            </a:r>
            <a:r>
              <a:rPr lang="en-US" altLang="ja-JP" sz="2000" dirty="0"/>
              <a:t>4</a:t>
            </a:r>
            <a:r>
              <a:rPr lang="ja-JP" altLang="en-US" sz="2000" dirty="0"/>
              <a:t>元化合物に置き換える研究が始まっています</a:t>
            </a:r>
            <a:r>
              <a:rPr lang="ja-JP" altLang="en-US" sz="2000" dirty="0" smtClean="0"/>
              <a:t>。</a:t>
            </a:r>
            <a:r>
              <a:rPr lang="en-US" altLang="ja-JP" sz="2000" dirty="0" smtClean="0"/>
              <a:t>Copper zinc tin sulfide</a:t>
            </a:r>
            <a:r>
              <a:rPr lang="ja-JP" altLang="en-US" sz="2000" dirty="0" smtClean="0"/>
              <a:t>の頭文字です。</a:t>
            </a:r>
            <a:endParaRPr lang="en-US" altLang="ja-JP" sz="2000" dirty="0" smtClean="0"/>
          </a:p>
          <a:p>
            <a:pPr marL="0" indent="0">
              <a:buNone/>
            </a:pPr>
            <a:r>
              <a:rPr kumimoji="1" lang="ja-JP" altLang="en-US" sz="2000" dirty="0"/>
              <a:t>結晶構造</a:t>
            </a:r>
            <a:r>
              <a:rPr kumimoji="1" lang="ja-JP" altLang="en-US" sz="2000" dirty="0" smtClean="0"/>
              <a:t>は</a:t>
            </a:r>
            <a:r>
              <a:rPr kumimoji="1" lang="en-US" altLang="ja-JP" sz="2000" dirty="0" err="1" smtClean="0"/>
              <a:t>Kesterite</a:t>
            </a:r>
            <a:r>
              <a:rPr kumimoji="1" lang="ja-JP" altLang="en-US" sz="2000" dirty="0" smtClean="0"/>
              <a:t>構造です。因みに</a:t>
            </a:r>
            <a:r>
              <a:rPr kumimoji="1" lang="en-US" altLang="ja-JP" sz="2000" dirty="0" err="1" smtClean="0"/>
              <a:t>Kesterite</a:t>
            </a:r>
            <a:r>
              <a:rPr kumimoji="1" lang="ja-JP" altLang="en-US" sz="2000" dirty="0" smtClean="0"/>
              <a:t>とは</a:t>
            </a:r>
            <a:r>
              <a:rPr kumimoji="1" lang="en-US" altLang="ja-JP" sz="2000" dirty="0" smtClean="0"/>
              <a:t>Cu</a:t>
            </a:r>
            <a:r>
              <a:rPr kumimoji="1" lang="en-US" altLang="ja-JP" sz="2000" baseline="-25000" dirty="0" smtClean="0"/>
              <a:t>2</a:t>
            </a:r>
            <a:r>
              <a:rPr kumimoji="1" lang="en-US" altLang="ja-JP" sz="2000" dirty="0" smtClean="0"/>
              <a:t>(</a:t>
            </a:r>
            <a:r>
              <a:rPr kumimoji="1" lang="en-US" altLang="ja-JP" sz="2000" dirty="0" err="1" smtClean="0"/>
              <a:t>Zn,Fe</a:t>
            </a:r>
            <a:r>
              <a:rPr kumimoji="1" lang="en-US" altLang="ja-JP" sz="2000" dirty="0" smtClean="0"/>
              <a:t>)SnS</a:t>
            </a:r>
            <a:r>
              <a:rPr kumimoji="1" lang="en-US" altLang="ja-JP" sz="2000" baseline="-25000" dirty="0" smtClean="0"/>
              <a:t>4</a:t>
            </a:r>
            <a:r>
              <a:rPr kumimoji="1" lang="ja-JP" altLang="en-US" sz="2000" dirty="0" smtClean="0"/>
              <a:t>という鉱物です。</a:t>
            </a:r>
            <a:endParaRPr kumimoji="1" lang="ja-JP" altLang="en-US" sz="2000" dirty="0"/>
          </a:p>
        </p:txBody>
      </p:sp>
      <p:grpSp>
        <p:nvGrpSpPr>
          <p:cNvPr id="28" name="グループ化 27"/>
          <p:cNvGrpSpPr/>
          <p:nvPr/>
        </p:nvGrpSpPr>
        <p:grpSpPr>
          <a:xfrm>
            <a:off x="4970814" y="4653136"/>
            <a:ext cx="2030736" cy="1665476"/>
            <a:chOff x="6393160" y="4365104"/>
            <a:chExt cx="2199963" cy="1665476"/>
          </a:xfrm>
        </p:grpSpPr>
        <p:sp>
          <p:nvSpPr>
            <p:cNvPr id="7" name="テキスト ボックス 6"/>
            <p:cNvSpPr txBox="1"/>
            <p:nvPr/>
          </p:nvSpPr>
          <p:spPr>
            <a:xfrm>
              <a:off x="7041232" y="4365104"/>
              <a:ext cx="859957" cy="369332"/>
            </a:xfrm>
            <a:prstGeom prst="rect">
              <a:avLst/>
            </a:prstGeom>
            <a:noFill/>
          </p:spPr>
          <p:txBody>
            <a:bodyPr wrap="none" rtlCol="0">
              <a:spAutoFit/>
            </a:bodyPr>
            <a:lstStyle/>
            <a:p>
              <a:r>
                <a:rPr kumimoji="1" lang="en-US" altLang="ja-JP" dirty="0" smtClean="0"/>
                <a:t>CuInS</a:t>
              </a:r>
              <a:r>
                <a:rPr kumimoji="1" lang="en-US" altLang="ja-JP" baseline="-25000" dirty="0" smtClean="0"/>
                <a:t>2</a:t>
              </a:r>
              <a:endParaRPr kumimoji="1" lang="ja-JP" altLang="en-US" baseline="-25000" dirty="0"/>
            </a:p>
          </p:txBody>
        </p:sp>
        <p:cxnSp>
          <p:nvCxnSpPr>
            <p:cNvPr id="9" name="直線コネクタ 8"/>
            <p:cNvCxnSpPr>
              <a:endCxn id="17" idx="0"/>
            </p:cNvCxnSpPr>
            <p:nvPr/>
          </p:nvCxnSpPr>
          <p:spPr>
            <a:xfrm flipH="1">
              <a:off x="6626037" y="4653136"/>
              <a:ext cx="631219" cy="1008112"/>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endCxn id="19" idx="0"/>
            </p:cNvCxnSpPr>
            <p:nvPr/>
          </p:nvCxnSpPr>
          <p:spPr>
            <a:xfrm flipH="1">
              <a:off x="7155334" y="4581128"/>
              <a:ext cx="317946" cy="10801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endCxn id="21" idx="0"/>
            </p:cNvCxnSpPr>
            <p:nvPr/>
          </p:nvCxnSpPr>
          <p:spPr>
            <a:xfrm>
              <a:off x="7473280" y="4581128"/>
              <a:ext cx="401265" cy="108012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endCxn id="24" idx="0"/>
            </p:cNvCxnSpPr>
            <p:nvPr/>
          </p:nvCxnSpPr>
          <p:spPr>
            <a:xfrm>
              <a:off x="7617296" y="4653136"/>
              <a:ext cx="775946" cy="100811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393160" y="5661248"/>
              <a:ext cx="465753" cy="369332"/>
            </a:xfrm>
            <a:prstGeom prst="rect">
              <a:avLst/>
            </a:prstGeom>
            <a:noFill/>
          </p:spPr>
          <p:txBody>
            <a:bodyPr wrap="none" rtlCol="0">
              <a:spAutoFit/>
            </a:bodyPr>
            <a:lstStyle/>
            <a:p>
              <a:r>
                <a:rPr kumimoji="1" lang="en-US" altLang="ja-JP" dirty="0" smtClean="0"/>
                <a:t>Cu</a:t>
              </a:r>
              <a:endParaRPr kumimoji="1" lang="ja-JP" altLang="en-US" dirty="0"/>
            </a:p>
          </p:txBody>
        </p:sp>
        <p:sp>
          <p:nvSpPr>
            <p:cNvPr id="19" name="テキスト ボックス 18"/>
            <p:cNvSpPr txBox="1"/>
            <p:nvPr/>
          </p:nvSpPr>
          <p:spPr>
            <a:xfrm>
              <a:off x="6825208" y="5661248"/>
              <a:ext cx="660250" cy="369332"/>
            </a:xfrm>
            <a:prstGeom prst="rect">
              <a:avLst/>
            </a:prstGeom>
            <a:noFill/>
          </p:spPr>
          <p:txBody>
            <a:bodyPr wrap="none" rtlCol="0">
              <a:spAutoFit/>
            </a:bodyPr>
            <a:lstStyle/>
            <a:p>
              <a:r>
                <a:rPr kumimoji="1" lang="en-US" altLang="ja-JP" dirty="0" smtClean="0"/>
                <a:t>Zn</a:t>
              </a:r>
              <a:r>
                <a:rPr kumimoji="1" lang="en-US" altLang="ja-JP" baseline="-25000" dirty="0" smtClean="0"/>
                <a:t>0.5</a:t>
              </a:r>
              <a:endParaRPr kumimoji="1" lang="ja-JP" altLang="en-US" baseline="-25000" dirty="0"/>
            </a:p>
          </p:txBody>
        </p:sp>
        <p:sp>
          <p:nvSpPr>
            <p:cNvPr id="21" name="テキスト ボックス 20"/>
            <p:cNvSpPr txBox="1"/>
            <p:nvPr/>
          </p:nvSpPr>
          <p:spPr>
            <a:xfrm>
              <a:off x="7545288" y="5661248"/>
              <a:ext cx="658514" cy="369332"/>
            </a:xfrm>
            <a:prstGeom prst="rect">
              <a:avLst/>
            </a:prstGeom>
            <a:noFill/>
          </p:spPr>
          <p:txBody>
            <a:bodyPr wrap="none" rtlCol="0">
              <a:spAutoFit/>
            </a:bodyPr>
            <a:lstStyle/>
            <a:p>
              <a:r>
                <a:rPr kumimoji="1" lang="en-US" altLang="ja-JP" dirty="0" smtClean="0"/>
                <a:t>Sn</a:t>
              </a:r>
              <a:r>
                <a:rPr kumimoji="1" lang="en-US" altLang="ja-JP" baseline="-25000" dirty="0" smtClean="0"/>
                <a:t>0.5</a:t>
              </a:r>
              <a:endParaRPr kumimoji="1" lang="ja-JP" altLang="en-US" baseline="-25000" dirty="0"/>
            </a:p>
          </p:txBody>
        </p:sp>
        <p:sp>
          <p:nvSpPr>
            <p:cNvPr id="24" name="テキスト ボックス 23"/>
            <p:cNvSpPr txBox="1"/>
            <p:nvPr/>
          </p:nvSpPr>
          <p:spPr>
            <a:xfrm>
              <a:off x="8193360" y="5661248"/>
              <a:ext cx="399763" cy="369332"/>
            </a:xfrm>
            <a:prstGeom prst="rect">
              <a:avLst/>
            </a:prstGeom>
            <a:noFill/>
          </p:spPr>
          <p:txBody>
            <a:bodyPr wrap="none" rtlCol="0">
              <a:spAutoFit/>
            </a:bodyPr>
            <a:lstStyle/>
            <a:p>
              <a:r>
                <a:rPr kumimoji="1" lang="en-US" altLang="ja-JP" dirty="0" smtClean="0"/>
                <a:t>S</a:t>
              </a:r>
              <a:r>
                <a:rPr kumimoji="1" lang="en-US" altLang="ja-JP" baseline="-25000" dirty="0" smtClean="0"/>
                <a:t>2</a:t>
              </a:r>
              <a:endParaRPr kumimoji="1" lang="ja-JP" altLang="en-US" baseline="-25000" dirty="0"/>
            </a:p>
          </p:txBody>
        </p:sp>
      </p:grpSp>
      <p:pic>
        <p:nvPicPr>
          <p:cNvPr id="30" name="図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757" y="3861048"/>
            <a:ext cx="1746891" cy="2276872"/>
          </a:xfrm>
          <a:prstGeom prst="rect">
            <a:avLst/>
          </a:prstGeom>
        </p:spPr>
      </p:pic>
    </p:spTree>
    <p:extLst>
      <p:ext uri="{BB962C8B-B14F-4D97-AF65-F5344CB8AC3E}">
        <p14:creationId xmlns:p14="http://schemas.microsoft.com/office/powerpoint/2010/main" val="1796652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2656"/>
            <a:ext cx="5244772" cy="864096"/>
          </a:xfrm>
          <a:solidFill>
            <a:srgbClr val="00B0F0"/>
          </a:solidFill>
        </p:spPr>
        <p:txBody>
          <a:bodyPr>
            <a:normAutofit fontScale="90000"/>
          </a:bodyPr>
          <a:lstStyle/>
          <a:p>
            <a:pPr algn="l"/>
            <a:r>
              <a:rPr kumimoji="1" lang="en-US" altLang="ja-JP" sz="3600" dirty="0" smtClean="0">
                <a:solidFill>
                  <a:schemeClr val="bg1"/>
                </a:solidFill>
              </a:rPr>
              <a:t>CZTS</a:t>
            </a:r>
            <a:r>
              <a:rPr kumimoji="1" lang="ja-JP" altLang="en-US" sz="3600" dirty="0" smtClean="0">
                <a:solidFill>
                  <a:schemeClr val="bg1"/>
                </a:solidFill>
              </a:rPr>
              <a:t>で世界最高効率</a:t>
            </a:r>
            <a:r>
              <a:rPr kumimoji="1" lang="en-US" altLang="ja-JP" sz="3600" dirty="0" smtClean="0">
                <a:solidFill>
                  <a:schemeClr val="bg1"/>
                </a:solidFill>
              </a:rPr>
              <a:t>12.6%</a:t>
            </a:r>
            <a:endParaRPr kumimoji="1" lang="ja-JP" altLang="en-US" sz="3600" dirty="0">
              <a:solidFill>
                <a:schemeClr val="bg1"/>
              </a:solidFill>
            </a:endParaRPr>
          </a:p>
        </p:txBody>
      </p:sp>
      <p:pic>
        <p:nvPicPr>
          <p:cNvPr id="4" name="コンテンツ プレースホルダー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3864" y="4365104"/>
            <a:ext cx="2991102" cy="2167120"/>
          </a:xfrm>
        </p:spPr>
      </p:pic>
      <p:sp>
        <p:nvSpPr>
          <p:cNvPr id="7" name="コンテンツ プレースホルダー 6"/>
          <p:cNvSpPr>
            <a:spLocks noGrp="1"/>
          </p:cNvSpPr>
          <p:nvPr>
            <p:ph sz="half" idx="2"/>
          </p:nvPr>
        </p:nvSpPr>
        <p:spPr>
          <a:xfrm>
            <a:off x="450927" y="1412776"/>
            <a:ext cx="7976271" cy="3600400"/>
          </a:xfrm>
        </p:spPr>
        <p:txBody>
          <a:bodyPr/>
          <a:lstStyle/>
          <a:p>
            <a:pPr marL="0" indent="0">
              <a:buNone/>
            </a:pPr>
            <a:r>
              <a:rPr lang="ja-JP" altLang="en-US" sz="2400" dirty="0" smtClean="0"/>
              <a:t>ソーラーフロンティアは</a:t>
            </a:r>
            <a:r>
              <a:rPr lang="ja-JP" altLang="en-US" sz="2400" dirty="0"/>
              <a:t>、</a:t>
            </a:r>
            <a:r>
              <a:rPr lang="en-US" altLang="ja-JP" sz="2400" dirty="0"/>
              <a:t>IBM</a:t>
            </a:r>
            <a:r>
              <a:rPr lang="ja-JP" altLang="en-US" sz="2400" dirty="0"/>
              <a:t>コーポレーション、東京応化工業株式会社との</a:t>
            </a:r>
            <a:r>
              <a:rPr lang="en-US" altLang="ja-JP" sz="2400" dirty="0"/>
              <a:t>CZTS</a:t>
            </a:r>
            <a:r>
              <a:rPr lang="ja-JP" altLang="en-US" sz="2400" dirty="0"/>
              <a:t>太陽電池に関する共同研究において、</a:t>
            </a:r>
            <a:r>
              <a:rPr lang="en-US" altLang="ja-JP" sz="2400" dirty="0"/>
              <a:t>CZTS</a:t>
            </a:r>
            <a:r>
              <a:rPr lang="ja-JP" altLang="en-US" sz="2400" dirty="0"/>
              <a:t>太陽電池セル（</a:t>
            </a:r>
            <a:r>
              <a:rPr lang="en-US" altLang="ja-JP" sz="2400" dirty="0"/>
              <a:t>0.42cm²</a:t>
            </a:r>
            <a:r>
              <a:rPr lang="ja-JP" altLang="en-US" sz="2400" dirty="0"/>
              <a:t>）でのエネルギー変換効率が</a:t>
            </a:r>
            <a:r>
              <a:rPr lang="en-US" altLang="ja-JP" sz="2400" dirty="0"/>
              <a:t>12.6</a:t>
            </a:r>
            <a:r>
              <a:rPr lang="ja-JP" altLang="en-US" sz="2400" dirty="0"/>
              <a:t>％（米ニューポート社測定</a:t>
            </a:r>
            <a:r>
              <a:rPr lang="en-US" altLang="ja-JP" sz="2400" dirty="0">
                <a:hlinkClick r:id="rId3"/>
              </a:rPr>
              <a:t>[1]</a:t>
            </a:r>
            <a:r>
              <a:rPr lang="ja-JP" altLang="en-US" sz="2400" dirty="0"/>
              <a:t>）に達しましたのでお知らせします。これまでの世界記録は、今回同様の共同研究チームで達成した</a:t>
            </a:r>
            <a:r>
              <a:rPr lang="en-US" altLang="ja-JP" sz="2400" dirty="0"/>
              <a:t>11.1%</a:t>
            </a:r>
            <a:r>
              <a:rPr lang="ja-JP" altLang="en-US" sz="2400" dirty="0"/>
              <a:t>（</a:t>
            </a:r>
            <a:r>
              <a:rPr lang="en-US" altLang="ja-JP" sz="2400" dirty="0"/>
              <a:t>2012</a:t>
            </a:r>
            <a:r>
              <a:rPr lang="ja-JP" altLang="en-US" sz="2400" dirty="0"/>
              <a:t>年</a:t>
            </a:r>
            <a:r>
              <a:rPr lang="en-US" altLang="ja-JP" sz="2400" dirty="0"/>
              <a:t>8</a:t>
            </a:r>
            <a:r>
              <a:rPr lang="ja-JP" altLang="en-US" sz="2400" dirty="0"/>
              <a:t>月当社発表済み）で、わずか一年での世界記録更新となります</a:t>
            </a:r>
            <a:r>
              <a:rPr lang="ja-JP" altLang="en-US" sz="2400" dirty="0" smtClean="0"/>
              <a:t>。</a:t>
            </a:r>
            <a:endParaRPr lang="en-US" altLang="ja-JP" sz="2400" dirty="0" smtClean="0"/>
          </a:p>
          <a:p>
            <a:pPr marL="0" indent="0">
              <a:buNone/>
            </a:pPr>
            <a:r>
              <a:rPr lang="ja-JP" altLang="en-US" sz="2000" dirty="0" smtClean="0"/>
              <a:t>今回</a:t>
            </a:r>
            <a:r>
              <a:rPr lang="ja-JP" altLang="en-US" sz="2000" dirty="0"/>
              <a:t>の研究成果は、論文誌</a:t>
            </a:r>
            <a:r>
              <a:rPr lang="en-US" altLang="ja-JP" sz="2000" i="1" dirty="0"/>
              <a:t>Advanced Energy Materials</a:t>
            </a:r>
            <a:r>
              <a:rPr lang="ja-JP" altLang="en-US" sz="2000" dirty="0"/>
              <a:t>に</a:t>
            </a:r>
            <a:r>
              <a:rPr lang="en-US" altLang="ja-JP" sz="2000" dirty="0"/>
              <a:t>11</a:t>
            </a:r>
            <a:r>
              <a:rPr lang="ja-JP" altLang="en-US" sz="2000" dirty="0"/>
              <a:t>月</a:t>
            </a:r>
            <a:r>
              <a:rPr lang="en-US" altLang="ja-JP" sz="2000" dirty="0"/>
              <a:t>27</a:t>
            </a:r>
            <a:r>
              <a:rPr lang="ja-JP" altLang="en-US" sz="2000" dirty="0"/>
              <a:t>日付で掲載済みです</a:t>
            </a:r>
            <a:r>
              <a:rPr lang="en-US" altLang="ja-JP" sz="2000" dirty="0">
                <a:hlinkClick r:id="rId4"/>
              </a:rPr>
              <a:t>[2]</a:t>
            </a:r>
            <a:r>
              <a:rPr lang="ja-JP" altLang="en-US" sz="2000" dirty="0" err="1" smtClean="0"/>
              <a:t>。</a:t>
            </a:r>
            <a:endParaRPr kumimoji="1" lang="ja-JP" altLang="en-US" sz="2000" dirty="0"/>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7311" y="4365105"/>
            <a:ext cx="2924633" cy="2118961"/>
          </a:xfrm>
          <a:prstGeom prst="rect">
            <a:avLst/>
          </a:prstGeom>
        </p:spPr>
      </p:pic>
      <p:sp>
        <p:nvSpPr>
          <p:cNvPr id="6" name="正方形/長方形 5"/>
          <p:cNvSpPr/>
          <p:nvPr/>
        </p:nvSpPr>
        <p:spPr>
          <a:xfrm>
            <a:off x="4173186" y="6517928"/>
            <a:ext cx="4572000" cy="307777"/>
          </a:xfrm>
          <a:prstGeom prst="rect">
            <a:avLst/>
          </a:prstGeom>
        </p:spPr>
        <p:txBody>
          <a:bodyPr>
            <a:spAutoFit/>
          </a:bodyPr>
          <a:lstStyle/>
          <a:p>
            <a:r>
              <a:rPr lang="ja-JP" altLang="en-US" sz="1400" dirty="0"/>
              <a:t>写真提供：</a:t>
            </a:r>
            <a:r>
              <a:rPr lang="en-US" altLang="ja-JP" sz="1400" dirty="0"/>
              <a:t>IBM</a:t>
            </a:r>
            <a:r>
              <a:rPr lang="ja-JP" altLang="en-US" sz="1400" dirty="0"/>
              <a:t>コーポレーション（</a:t>
            </a:r>
            <a:r>
              <a:rPr lang="en-US" altLang="ja-JP" sz="1400" dirty="0"/>
              <a:t>www.research.ibm.com</a:t>
            </a:r>
            <a:r>
              <a:rPr lang="ja-JP" altLang="en-US" sz="1400" dirty="0"/>
              <a:t>）</a:t>
            </a:r>
          </a:p>
        </p:txBody>
      </p:sp>
      <p:sp>
        <p:nvSpPr>
          <p:cNvPr id="10" name="正方形/長方形 9"/>
          <p:cNvSpPr/>
          <p:nvPr/>
        </p:nvSpPr>
        <p:spPr>
          <a:xfrm>
            <a:off x="7031350" y="5517232"/>
            <a:ext cx="1696298" cy="923330"/>
          </a:xfrm>
          <a:prstGeom prst="rect">
            <a:avLst/>
          </a:prstGeom>
        </p:spPr>
        <p:txBody>
          <a:bodyPr wrap="none">
            <a:spAutoFit/>
          </a:bodyPr>
          <a:lstStyle/>
          <a:p>
            <a:r>
              <a:rPr lang="ja-JP" altLang="en-US" dirty="0" smtClean="0"/>
              <a:t>写真は</a:t>
            </a:r>
            <a:endParaRPr lang="en-US" altLang="ja-JP" dirty="0" smtClean="0"/>
          </a:p>
          <a:p>
            <a:r>
              <a:rPr lang="en-US" altLang="ja-JP" dirty="0" smtClean="0"/>
              <a:t>2012</a:t>
            </a:r>
            <a:r>
              <a:rPr lang="ja-JP" altLang="en-US" dirty="0"/>
              <a:t>年</a:t>
            </a:r>
            <a:r>
              <a:rPr lang="en-US" altLang="ja-JP" dirty="0"/>
              <a:t>8</a:t>
            </a:r>
            <a:r>
              <a:rPr lang="ja-JP" altLang="en-US" dirty="0"/>
              <a:t>月</a:t>
            </a:r>
            <a:r>
              <a:rPr lang="en-US" altLang="ja-JP" dirty="0"/>
              <a:t>30</a:t>
            </a:r>
            <a:r>
              <a:rPr lang="ja-JP" altLang="en-US" dirty="0" smtClean="0"/>
              <a:t>日</a:t>
            </a:r>
            <a:endParaRPr lang="en-US" altLang="ja-JP" dirty="0" smtClean="0"/>
          </a:p>
          <a:p>
            <a:r>
              <a:rPr lang="ja-JP" altLang="en-US" dirty="0"/>
              <a:t>プレスリリース</a:t>
            </a:r>
          </a:p>
        </p:txBody>
      </p:sp>
      <p:sp>
        <p:nvSpPr>
          <p:cNvPr id="3" name="正方形/長方形 2"/>
          <p:cNvSpPr/>
          <p:nvPr/>
        </p:nvSpPr>
        <p:spPr>
          <a:xfrm>
            <a:off x="4704938" y="1124744"/>
            <a:ext cx="2749471" cy="369332"/>
          </a:xfrm>
          <a:prstGeom prst="rect">
            <a:avLst/>
          </a:prstGeom>
        </p:spPr>
        <p:txBody>
          <a:bodyPr wrap="none">
            <a:spAutoFit/>
          </a:bodyPr>
          <a:lstStyle/>
          <a:p>
            <a:r>
              <a:rPr lang="en-US" altLang="ja-JP" b="1" dirty="0"/>
              <a:t>【</a:t>
            </a:r>
            <a:r>
              <a:rPr lang="ja-JP" altLang="en-US" b="1" dirty="0"/>
              <a:t>東京－</a:t>
            </a:r>
            <a:r>
              <a:rPr lang="en-US" altLang="ja-JP" b="1" dirty="0"/>
              <a:t>2013</a:t>
            </a:r>
            <a:r>
              <a:rPr lang="ja-JP" altLang="en-US" b="1" dirty="0"/>
              <a:t>年</a:t>
            </a:r>
            <a:r>
              <a:rPr lang="en-US" altLang="ja-JP" b="1" dirty="0"/>
              <a:t>12</a:t>
            </a:r>
            <a:r>
              <a:rPr lang="ja-JP" altLang="en-US" b="1" dirty="0"/>
              <a:t>月</a:t>
            </a:r>
            <a:r>
              <a:rPr lang="en-US" altLang="ja-JP" b="1" dirty="0"/>
              <a:t>10</a:t>
            </a:r>
            <a:r>
              <a:rPr lang="ja-JP" altLang="en-US" b="1" dirty="0"/>
              <a:t>日</a:t>
            </a:r>
            <a:r>
              <a:rPr lang="en-US" altLang="ja-JP" b="1" dirty="0"/>
              <a:t>】</a:t>
            </a:r>
            <a:endParaRPr lang="ja-JP" altLang="en-US" dirty="0"/>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4316" y="188641"/>
            <a:ext cx="2409092" cy="942975"/>
          </a:xfrm>
          <a:prstGeom prst="rect">
            <a:avLst/>
          </a:prstGeom>
        </p:spPr>
      </p:pic>
    </p:spTree>
    <p:extLst>
      <p:ext uri="{BB962C8B-B14F-4D97-AF65-F5344CB8AC3E}">
        <p14:creationId xmlns:p14="http://schemas.microsoft.com/office/powerpoint/2010/main" val="29255715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139212" y="255588"/>
            <a:ext cx="7407519" cy="1143000"/>
          </a:xfrm>
          <a:solidFill>
            <a:srgbClr val="00B050"/>
          </a:solidFill>
        </p:spPr>
        <p:txBody>
          <a:bodyPr/>
          <a:lstStyle/>
          <a:p>
            <a:r>
              <a:rPr lang="ja-JP" altLang="en-US" sz="3600" smtClean="0">
                <a:solidFill>
                  <a:schemeClr val="bg1"/>
                </a:solidFill>
              </a:rPr>
              <a:t>太陽電池のエネルギー回収期間は？</a:t>
            </a:r>
          </a:p>
        </p:txBody>
      </p:sp>
      <p:sp>
        <p:nvSpPr>
          <p:cNvPr id="43011" name="コンテンツ プレースホルダー 2"/>
          <p:cNvSpPr>
            <a:spLocks noGrp="1"/>
          </p:cNvSpPr>
          <p:nvPr>
            <p:ph sz="half" idx="1"/>
          </p:nvPr>
        </p:nvSpPr>
        <p:spPr>
          <a:xfrm>
            <a:off x="451339" y="1730376"/>
            <a:ext cx="3877408" cy="4525963"/>
          </a:xfrm>
        </p:spPr>
        <p:txBody>
          <a:bodyPr/>
          <a:lstStyle/>
          <a:p>
            <a:r>
              <a:rPr lang="ja-JP" altLang="en-US" sz="2200" smtClean="0"/>
              <a:t>エネルギーペイバックタイム（エネルギー回収時間）とは、太陽電池を製造するために使うエネルギーを太陽光発電によって回収するために、どのくらいの時間が必要かを表す数値です。エネルギーペイバックタイムは、システムを構成するすべての機器類の製造エネルギーと、システムから毎年得られる発電量の比率から計算されます。</a:t>
            </a:r>
          </a:p>
        </p:txBody>
      </p:sp>
      <p:pic>
        <p:nvPicPr>
          <p:cNvPr id="43012" name="コンテンツ プレースホルダー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33497" y="4648201"/>
            <a:ext cx="4910503" cy="2232025"/>
          </a:xfrm>
        </p:spPr>
      </p:pic>
      <p:sp>
        <p:nvSpPr>
          <p:cNvPr id="43014" name="コンテンツ プレースホルダー 2"/>
          <p:cNvSpPr txBox="1">
            <a:spLocks/>
          </p:cNvSpPr>
          <p:nvPr/>
        </p:nvSpPr>
        <p:spPr bwMode="auto">
          <a:xfrm>
            <a:off x="4506058" y="1727200"/>
            <a:ext cx="425401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spcBef>
                <a:spcPct val="20000"/>
              </a:spcBef>
              <a:buFont typeface="Arial" pitchFamily="34" charset="0"/>
              <a:buChar char="•"/>
            </a:pPr>
            <a:r>
              <a:rPr lang="ja-JP" altLang="en-US" sz="2200"/>
              <a:t>製造エネルギーは製造技術の改良、製造規模の拡大などによって次第に減少します。後者は太陽電池の変換効率やシステムの利用効率の改善によって増大するため、技術革新の途上にある太陽光発電のペイバックタイムは年々急激に短くなっています。</a:t>
            </a:r>
          </a:p>
        </p:txBody>
      </p:sp>
    </p:spTree>
    <p:extLst>
      <p:ext uri="{BB962C8B-B14F-4D97-AF65-F5344CB8AC3E}">
        <p14:creationId xmlns:p14="http://schemas.microsoft.com/office/powerpoint/2010/main" val="41088357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0690" y="265494"/>
            <a:ext cx="4421476" cy="1143000"/>
          </a:xfrm>
          <a:solidFill>
            <a:srgbClr val="00B0F0"/>
          </a:solidFill>
        </p:spPr>
        <p:txBody>
          <a:bodyPr/>
          <a:lstStyle/>
          <a:p>
            <a:r>
              <a:rPr lang="ja-JP" altLang="en-US" sz="3600" dirty="0">
                <a:solidFill>
                  <a:schemeClr val="bg1"/>
                </a:solidFill>
              </a:rPr>
              <a:t>有機無機ペロブスカイト太陽電池</a:t>
            </a:r>
            <a:endParaRPr kumimoji="1" lang="ja-JP" altLang="en-US" sz="3600" dirty="0">
              <a:solidFill>
                <a:schemeClr val="bg1"/>
              </a:solidFill>
            </a:endParaRPr>
          </a:p>
        </p:txBody>
      </p:sp>
      <p:sp>
        <p:nvSpPr>
          <p:cNvPr id="3" name="コンテンツ プレースホルダー 2"/>
          <p:cNvSpPr>
            <a:spLocks noGrp="1"/>
          </p:cNvSpPr>
          <p:nvPr>
            <p:ph idx="1"/>
          </p:nvPr>
        </p:nvSpPr>
        <p:spPr>
          <a:xfrm>
            <a:off x="457200" y="1600200"/>
            <a:ext cx="8363243" cy="4928616"/>
          </a:xfrm>
        </p:spPr>
        <p:txBody>
          <a:bodyPr/>
          <a:lstStyle/>
          <a:p>
            <a:r>
              <a:rPr lang="ja-JP" altLang="en-US" sz="2400" dirty="0">
                <a:solidFill>
                  <a:srgbClr val="9502B2"/>
                </a:solidFill>
              </a:rPr>
              <a:t>有機無機ハイブリッド構造のペロブスカイト結晶を光吸収に</a:t>
            </a:r>
            <a:r>
              <a:rPr lang="ja-JP" altLang="en-US" sz="2400" dirty="0" smtClean="0">
                <a:solidFill>
                  <a:srgbClr val="9502B2"/>
                </a:solidFill>
              </a:rPr>
              <a:t>用いる</a:t>
            </a:r>
            <a:r>
              <a:rPr lang="ja-JP" altLang="en-US" sz="2400" dirty="0">
                <a:solidFill>
                  <a:srgbClr val="9502B2"/>
                </a:solidFill>
              </a:rPr>
              <a:t>ことにより、</a:t>
            </a:r>
            <a:r>
              <a:rPr lang="ja-JP" altLang="en-US" sz="2400" dirty="0" smtClean="0">
                <a:solidFill>
                  <a:srgbClr val="9502B2"/>
                </a:solidFill>
              </a:rPr>
              <a:t>太陽</a:t>
            </a:r>
            <a:r>
              <a:rPr lang="ja-JP" altLang="en-US" sz="2400" dirty="0">
                <a:solidFill>
                  <a:srgbClr val="9502B2"/>
                </a:solidFill>
              </a:rPr>
              <a:t>電池のエネルギー変換効率</a:t>
            </a:r>
            <a:r>
              <a:rPr lang="ja-JP" altLang="en-US" sz="2400" dirty="0" smtClean="0">
                <a:solidFill>
                  <a:srgbClr val="9502B2"/>
                </a:solidFill>
              </a:rPr>
              <a:t>が</a:t>
            </a:r>
            <a:r>
              <a:rPr lang="en-US" altLang="ja-JP" sz="2400" dirty="0" smtClean="0">
                <a:solidFill>
                  <a:srgbClr val="9502B2"/>
                </a:solidFill>
              </a:rPr>
              <a:t>16</a:t>
            </a:r>
            <a:r>
              <a:rPr lang="ja-JP" altLang="en-US" sz="2400" dirty="0">
                <a:solidFill>
                  <a:srgbClr val="9502B2"/>
                </a:solidFill>
              </a:rPr>
              <a:t>％を超える効率に届いている</a:t>
            </a:r>
            <a:r>
              <a:rPr lang="ja-JP" altLang="en-US" sz="2400" dirty="0" smtClean="0">
                <a:solidFill>
                  <a:srgbClr val="9502B2"/>
                </a:solidFill>
              </a:rPr>
              <a:t>。</a:t>
            </a:r>
            <a:endParaRPr lang="en-US" altLang="ja-JP" sz="2400" dirty="0">
              <a:solidFill>
                <a:srgbClr val="9502B2"/>
              </a:solidFill>
            </a:endParaRPr>
          </a:p>
          <a:p>
            <a:r>
              <a:rPr lang="en-US" altLang="ja-JP" sz="2000" dirty="0" smtClean="0"/>
              <a:t>CH</a:t>
            </a:r>
            <a:r>
              <a:rPr lang="en-US" altLang="ja-JP" sz="2000" baseline="-25000" dirty="0" smtClean="0"/>
              <a:t>3</a:t>
            </a:r>
            <a:r>
              <a:rPr lang="en-US" altLang="ja-JP" sz="2000" dirty="0" smtClean="0"/>
              <a:t>NH</a:t>
            </a:r>
            <a:r>
              <a:rPr lang="en-US" altLang="ja-JP" sz="2000" baseline="-25000" dirty="0" smtClean="0"/>
              <a:t>3</a:t>
            </a:r>
            <a:r>
              <a:rPr lang="en-US" altLang="ja-JP" sz="2000" dirty="0" smtClean="0"/>
              <a:t>PbX</a:t>
            </a:r>
            <a:r>
              <a:rPr lang="en-US" altLang="ja-JP" sz="2000" baseline="-25000" dirty="0" smtClean="0"/>
              <a:t>3</a:t>
            </a:r>
            <a:r>
              <a:rPr lang="ja-JP" altLang="en-US" sz="2000" dirty="0"/>
              <a:t>（</a:t>
            </a:r>
            <a:r>
              <a:rPr lang="en-US" altLang="ja-JP" sz="2000" dirty="0"/>
              <a:t>X </a:t>
            </a:r>
            <a:r>
              <a:rPr lang="ja-JP" altLang="en-US" sz="2000" dirty="0"/>
              <a:t>＝ハロゲン）の組成から成るペロブスカイトは，溶液塗布と乾燥によって容易に薄膜が形成される</a:t>
            </a:r>
            <a:r>
              <a:rPr lang="ja-JP" altLang="en-US" sz="2000" dirty="0" smtClean="0"/>
              <a:t>。</a:t>
            </a:r>
            <a:endParaRPr lang="en-US" altLang="ja-JP" sz="2000" dirty="0" smtClean="0"/>
          </a:p>
          <a:p>
            <a:r>
              <a:rPr lang="en-US" altLang="ja-JP" sz="2000" dirty="0" smtClean="0"/>
              <a:t>1990 </a:t>
            </a:r>
            <a:r>
              <a:rPr lang="ja-JP" altLang="en-US" sz="2000" dirty="0"/>
              <a:t>年代に我が国でそのユニークな物性と発光特性が研究され，</a:t>
            </a:r>
            <a:r>
              <a:rPr lang="en-US" altLang="ja-JP" sz="2000" dirty="0"/>
              <a:t>2009 </a:t>
            </a:r>
            <a:r>
              <a:rPr lang="ja-JP" altLang="en-US" sz="2000" dirty="0"/>
              <a:t>年にこれを光電変換に使った最初の研究を宮坂らが報告</a:t>
            </a:r>
            <a:r>
              <a:rPr lang="ja-JP" altLang="en-US" sz="2000" dirty="0" smtClean="0"/>
              <a:t>した。</a:t>
            </a:r>
            <a:endParaRPr lang="en-US" altLang="ja-JP" sz="2000" dirty="0" smtClean="0"/>
          </a:p>
          <a:p>
            <a:r>
              <a:rPr lang="ja-JP" altLang="en-US" sz="2000" dirty="0" smtClean="0"/>
              <a:t>当初は</a:t>
            </a:r>
            <a:r>
              <a:rPr lang="ja-JP" altLang="en-US" sz="2000" dirty="0"/>
              <a:t>色素増感太陽電池の固体増感剤として酸化還元電解液を組み合わせた系であったが，</a:t>
            </a:r>
            <a:r>
              <a:rPr lang="en-US" altLang="ja-JP" sz="2000" dirty="0"/>
              <a:t>2012 </a:t>
            </a:r>
            <a:r>
              <a:rPr lang="ja-JP" altLang="en-US" sz="2000" dirty="0"/>
              <a:t>年にはこれを有機の正孔輸送材料と接合した全固体の素子で</a:t>
            </a:r>
            <a:r>
              <a:rPr lang="en-US" altLang="ja-JP" sz="2000" dirty="0"/>
              <a:t>10</a:t>
            </a:r>
            <a:r>
              <a:rPr lang="ja-JP" altLang="en-US" sz="2000" dirty="0"/>
              <a:t>％を超える効率を実現</a:t>
            </a:r>
            <a:r>
              <a:rPr lang="ja-JP" altLang="en-US" sz="2000" dirty="0" smtClean="0"/>
              <a:t>した。</a:t>
            </a:r>
            <a:endParaRPr lang="en-US" altLang="ja-JP" sz="2000" dirty="0" smtClean="0"/>
          </a:p>
          <a:p>
            <a:r>
              <a:rPr lang="ja-JP" altLang="en-US" sz="2000" dirty="0" smtClean="0"/>
              <a:t>その後</a:t>
            </a:r>
            <a:r>
              <a:rPr lang="ja-JP" altLang="en-US" sz="2000" dirty="0"/>
              <a:t>，層構成に改良が加えられて</a:t>
            </a:r>
            <a:r>
              <a:rPr lang="en-US" altLang="ja-JP" sz="2000" dirty="0"/>
              <a:t>1</a:t>
            </a:r>
            <a:r>
              <a:rPr lang="ja-JP" altLang="en-US" sz="2000" dirty="0"/>
              <a:t>ヵ月単位で高効率化の成果が続々</a:t>
            </a:r>
            <a:r>
              <a:rPr lang="ja-JP" altLang="en-US" sz="2000" dirty="0" smtClean="0"/>
              <a:t>と発表</a:t>
            </a:r>
            <a:r>
              <a:rPr lang="ja-JP" altLang="en-US" sz="2000" dirty="0"/>
              <a:t>され，</a:t>
            </a:r>
            <a:r>
              <a:rPr lang="en-US" altLang="ja-JP" sz="2000" dirty="0"/>
              <a:t>2013 </a:t>
            </a:r>
            <a:r>
              <a:rPr lang="ja-JP" altLang="en-US" sz="2000" dirty="0"/>
              <a:t>年には</a:t>
            </a:r>
            <a:r>
              <a:rPr lang="en-US" altLang="ja-JP" sz="2000" dirty="0"/>
              <a:t>Science </a:t>
            </a:r>
            <a:r>
              <a:rPr lang="ja-JP" altLang="en-US" sz="2000" dirty="0"/>
              <a:t>誌の</a:t>
            </a:r>
            <a:r>
              <a:rPr lang="en-US" altLang="ja-JP" sz="2000" dirty="0"/>
              <a:t>Breakthrough of the year </a:t>
            </a:r>
            <a:r>
              <a:rPr lang="ja-JP" altLang="en-US" sz="2000" dirty="0"/>
              <a:t>に選ばれている。高効率の原資となっているのは強い光吸収（集光）能力と，</a:t>
            </a:r>
            <a:r>
              <a:rPr lang="en-US" altLang="ja-JP" sz="2000" dirty="0"/>
              <a:t>1 V </a:t>
            </a:r>
            <a:r>
              <a:rPr lang="ja-JP" altLang="en-US" sz="2000" dirty="0"/>
              <a:t>を超える高い出力電圧である。</a:t>
            </a:r>
            <a:endParaRPr kumimoji="1" lang="ja-JP" altLang="en-US"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5723" y="256032"/>
            <a:ext cx="2859143" cy="1301104"/>
          </a:xfrm>
          <a:prstGeom prst="rect">
            <a:avLst/>
          </a:prstGeom>
        </p:spPr>
      </p:pic>
    </p:spTree>
    <p:extLst>
      <p:ext uri="{BB962C8B-B14F-4D97-AF65-F5344CB8AC3E}">
        <p14:creationId xmlns:p14="http://schemas.microsoft.com/office/powerpoint/2010/main" val="27074731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5431827" cy="1143000"/>
          </a:xfrm>
          <a:solidFill>
            <a:srgbClr val="00B050"/>
          </a:solidFill>
        </p:spPr>
        <p:txBody>
          <a:bodyPr>
            <a:normAutofit fontScale="90000"/>
          </a:bodyPr>
          <a:lstStyle/>
          <a:p>
            <a:pPr algn="l"/>
            <a:r>
              <a:rPr kumimoji="1" lang="ja-JP" altLang="en-US" sz="4000" dirty="0" smtClean="0">
                <a:solidFill>
                  <a:schemeClr val="bg1"/>
                </a:solidFill>
              </a:rPr>
              <a:t>量子ドット太陽電池って？</a:t>
            </a:r>
            <a:endParaRPr kumimoji="1" lang="ja-JP" altLang="en-US" sz="4000" dirty="0">
              <a:solidFill>
                <a:schemeClr val="bg1"/>
              </a:solidFill>
            </a:endParaRPr>
          </a:p>
        </p:txBody>
      </p:sp>
      <p:sp>
        <p:nvSpPr>
          <p:cNvPr id="3" name="コンテンツ プレースホルダー 2"/>
          <p:cNvSpPr>
            <a:spLocks noGrp="1"/>
          </p:cNvSpPr>
          <p:nvPr>
            <p:ph idx="1"/>
          </p:nvPr>
        </p:nvSpPr>
        <p:spPr>
          <a:xfrm>
            <a:off x="229227" y="1480090"/>
            <a:ext cx="4893354" cy="5377910"/>
          </a:xfrm>
        </p:spPr>
        <p:txBody>
          <a:bodyPr/>
          <a:lstStyle/>
          <a:p>
            <a:pPr marL="0" indent="0">
              <a:buNone/>
            </a:pPr>
            <a:r>
              <a:rPr lang="ja-JP" altLang="en-US" sz="1800" b="1" dirty="0" smtClean="0"/>
              <a:t>量子</a:t>
            </a:r>
            <a:r>
              <a:rPr lang="ja-JP" altLang="en-US" sz="1800" b="1" dirty="0"/>
              <a:t>ドット</a:t>
            </a:r>
            <a:r>
              <a:rPr lang="ja-JP" altLang="en-US" sz="1800" b="1" dirty="0" smtClean="0"/>
              <a:t>は図</a:t>
            </a:r>
            <a:r>
              <a:rPr lang="en-US" altLang="ja-JP" sz="1800" b="1" dirty="0" smtClean="0"/>
              <a:t>2</a:t>
            </a:r>
            <a:r>
              <a:rPr lang="ja-JP" altLang="en-US" sz="1800" b="1" dirty="0" smtClean="0"/>
              <a:t>（</a:t>
            </a:r>
            <a:r>
              <a:rPr lang="en-US" altLang="ja-JP" sz="1800" b="1" dirty="0"/>
              <a:t>a</a:t>
            </a:r>
            <a:r>
              <a:rPr lang="ja-JP" altLang="en-US" sz="1800" b="1" dirty="0"/>
              <a:t>）のように、バンドギャップの大きな半導体に囲まれたバンドギャップの小さな半導体のナノサイズの箱です。電子の波は（</a:t>
            </a:r>
            <a:r>
              <a:rPr lang="en-US" altLang="ja-JP" sz="1800" b="1" dirty="0"/>
              <a:t>b</a:t>
            </a:r>
            <a:r>
              <a:rPr lang="ja-JP" altLang="en-US" sz="1800" b="1" dirty="0"/>
              <a:t>）のように、</a:t>
            </a:r>
            <a:r>
              <a:rPr lang="en-US" altLang="ja-JP" sz="1800" b="1" dirty="0"/>
              <a:t>3</a:t>
            </a:r>
            <a:r>
              <a:rPr lang="ja-JP" altLang="en-US" sz="1800" b="1" dirty="0"/>
              <a:t>方向に閉じ込められて運動の自由度がなくなるために、（</a:t>
            </a:r>
            <a:r>
              <a:rPr lang="en-US" altLang="ja-JP" sz="1800" b="1" dirty="0"/>
              <a:t>c</a:t>
            </a:r>
            <a:r>
              <a:rPr lang="ja-JP" altLang="en-US" sz="1800" b="1" dirty="0"/>
              <a:t>）エネルギー状態は幅のない量子準位になります</a:t>
            </a:r>
            <a:r>
              <a:rPr lang="ja-JP" altLang="en-US" sz="1800" b="1" dirty="0" smtClean="0"/>
              <a:t>。</a:t>
            </a:r>
            <a:endParaRPr lang="en-US" altLang="ja-JP" sz="1800" b="1" dirty="0" smtClean="0"/>
          </a:p>
          <a:p>
            <a:pPr marL="0" indent="0">
              <a:buNone/>
            </a:pPr>
            <a:r>
              <a:rPr lang="ja-JP" altLang="en-US" sz="1800" b="1" dirty="0" smtClean="0"/>
              <a:t>この</a:t>
            </a:r>
            <a:r>
              <a:rPr lang="ja-JP" altLang="en-US" sz="1800" b="1" dirty="0"/>
              <a:t>量子準位のエネルギーは、量子ドットのサイズ</a:t>
            </a:r>
            <a:r>
              <a:rPr lang="en-US" altLang="ja-JP" sz="1800" b="1" dirty="0"/>
              <a:t>W</a:t>
            </a:r>
            <a:r>
              <a:rPr lang="ja-JP" altLang="en-US" sz="1800" b="1" dirty="0"/>
              <a:t>を変えることによって制御できます。また、図</a:t>
            </a:r>
            <a:r>
              <a:rPr lang="en-US" altLang="ja-JP" sz="1800" b="1" dirty="0"/>
              <a:t>3</a:t>
            </a:r>
            <a:r>
              <a:rPr lang="ja-JP" altLang="en-US" sz="1800" b="1" dirty="0"/>
              <a:t>の（</a:t>
            </a:r>
            <a:r>
              <a:rPr lang="en-US" altLang="ja-JP" sz="1800" b="1" dirty="0"/>
              <a:t>a</a:t>
            </a:r>
            <a:r>
              <a:rPr lang="ja-JP" altLang="en-US" sz="1800" b="1" dirty="0"/>
              <a:t>）のように、量子ドット</a:t>
            </a:r>
            <a:r>
              <a:rPr lang="ja-JP" altLang="en-US" sz="1800" b="1" dirty="0" smtClean="0"/>
              <a:t>超格子を</a:t>
            </a:r>
            <a:r>
              <a:rPr lang="ja-JP" altLang="en-US" sz="1800" b="1" dirty="0"/>
              <a:t>つくると、（</a:t>
            </a:r>
            <a:r>
              <a:rPr lang="en-US" altLang="ja-JP" sz="1800" b="1" dirty="0"/>
              <a:t>b</a:t>
            </a:r>
            <a:r>
              <a:rPr lang="ja-JP" altLang="en-US" sz="1800" b="1" dirty="0"/>
              <a:t>）のような</a:t>
            </a:r>
            <a:r>
              <a:rPr lang="ja-JP" altLang="en-US" sz="1800" b="1" dirty="0">
                <a:solidFill>
                  <a:srgbClr val="FF0000"/>
                </a:solidFill>
              </a:rPr>
              <a:t>ミニバンド</a:t>
            </a:r>
            <a:r>
              <a:rPr lang="ja-JP" altLang="en-US" sz="1800" b="1" dirty="0"/>
              <a:t>が生まれ、バンドギャップを人工的に制御することができます。</a:t>
            </a:r>
          </a:p>
          <a:p>
            <a:pPr marL="0" indent="0">
              <a:buNone/>
            </a:pPr>
            <a:r>
              <a:rPr lang="ja-JP" altLang="en-US" sz="1800" b="1" dirty="0"/>
              <a:t>　光をあてると、いくつかのミニバンド間の遷移が起きるので、広い波長範囲の光を吸収し、効率よく電気に変えることができます。理論的には</a:t>
            </a:r>
            <a:r>
              <a:rPr lang="en-US" altLang="ja-JP" sz="1800" b="1" dirty="0"/>
              <a:t>60</a:t>
            </a:r>
            <a:r>
              <a:rPr lang="ja-JP" altLang="en-US" sz="1800" b="1" dirty="0"/>
              <a:t>％を超える高効率が期待されていますが、サイズのそろったドットを均一に並べることが技術的に難しく</a:t>
            </a:r>
            <a:r>
              <a:rPr lang="ja-JP" altLang="en-US" sz="1800" b="1" dirty="0" smtClean="0"/>
              <a:t>、</a:t>
            </a:r>
            <a:r>
              <a:rPr lang="ja-JP" altLang="en-US" sz="1800" b="1" dirty="0"/>
              <a:t>いか</a:t>
            </a:r>
            <a:r>
              <a:rPr lang="ja-JP" altLang="en-US" sz="1800" b="1" dirty="0" smtClean="0"/>
              <a:t>に</a:t>
            </a:r>
            <a:r>
              <a:rPr lang="ja-JP" altLang="en-US" sz="1800" b="1" dirty="0"/>
              <a:t>外部</a:t>
            </a:r>
            <a:r>
              <a:rPr lang="ja-JP" altLang="en-US" sz="1800" b="1" dirty="0" smtClean="0"/>
              <a:t>に</a:t>
            </a:r>
            <a:r>
              <a:rPr lang="ja-JP" altLang="en-US" sz="1800" b="1" dirty="0"/>
              <a:t>電気</a:t>
            </a:r>
            <a:r>
              <a:rPr lang="ja-JP" altLang="en-US" sz="1800" b="1" dirty="0" smtClean="0"/>
              <a:t>を</a:t>
            </a:r>
            <a:r>
              <a:rPr lang="ja-JP" altLang="en-US" sz="1800" b="1" dirty="0"/>
              <a:t>取り出すか</a:t>
            </a:r>
            <a:r>
              <a:rPr lang="ja-JP" altLang="en-US" sz="1800" b="1" dirty="0" smtClean="0"/>
              <a:t>も</a:t>
            </a:r>
            <a:r>
              <a:rPr lang="ja-JP" altLang="en-US" sz="1800" b="1" dirty="0"/>
              <a:t>未解決</a:t>
            </a:r>
            <a:r>
              <a:rPr lang="ja-JP" altLang="en-US" sz="1800" b="1" dirty="0" smtClean="0"/>
              <a:t>で</a:t>
            </a:r>
            <a:r>
              <a:rPr lang="ja-JP" altLang="en-US" sz="1800" b="1" dirty="0"/>
              <a:t>、</a:t>
            </a:r>
            <a:r>
              <a:rPr lang="ja-JP" altLang="en-US" sz="1800" b="1" dirty="0" smtClean="0"/>
              <a:t>高効率</a:t>
            </a:r>
            <a:r>
              <a:rPr lang="ja-JP" altLang="en-US" sz="1800" b="1" dirty="0"/>
              <a:t>を実現するまでの道のりはまだまだ長いようです。</a:t>
            </a:r>
            <a:endParaRPr kumimoji="1" lang="ja-JP" altLang="en-US" sz="1800" b="1"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768" y="1772816"/>
            <a:ext cx="4105232" cy="4365104"/>
          </a:xfrm>
          <a:prstGeom prst="rect">
            <a:avLst/>
          </a:prstGeom>
        </p:spPr>
      </p:pic>
    </p:spTree>
    <p:extLst>
      <p:ext uri="{BB962C8B-B14F-4D97-AF65-F5344CB8AC3E}">
        <p14:creationId xmlns:p14="http://schemas.microsoft.com/office/powerpoint/2010/main" val="3726152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5034051" cy="1143000"/>
          </a:xfrm>
          <a:solidFill>
            <a:srgbClr val="00B0F0"/>
          </a:solidFill>
        </p:spPr>
        <p:txBody>
          <a:bodyPr/>
          <a:lstStyle/>
          <a:p>
            <a:pPr algn="l"/>
            <a:r>
              <a:rPr lang="ja-JP" altLang="en-US" sz="3600" dirty="0">
                <a:solidFill>
                  <a:schemeClr val="bg1"/>
                </a:solidFill>
              </a:rPr>
              <a:t>ナノ</a:t>
            </a:r>
            <a:r>
              <a:rPr lang="ja-JP" altLang="en-US" sz="3600" dirty="0" smtClean="0">
                <a:solidFill>
                  <a:schemeClr val="bg1"/>
                </a:solidFill>
              </a:rPr>
              <a:t>結晶</a:t>
            </a:r>
            <a:r>
              <a:rPr lang="ja-JP" altLang="en-US" sz="3600" dirty="0">
                <a:solidFill>
                  <a:schemeClr val="bg1"/>
                </a:solidFill>
              </a:rPr>
              <a:t>ドットにおける</a:t>
            </a:r>
            <a:r>
              <a:rPr kumimoji="1" lang="en-US" altLang="ja-JP" sz="3600" dirty="0" smtClean="0">
                <a:solidFill>
                  <a:schemeClr val="bg1"/>
                </a:solidFill>
              </a:rPr>
              <a:t>MEG</a:t>
            </a:r>
            <a:endParaRPr kumimoji="1" lang="ja-JP" altLang="en-US" sz="3600" dirty="0">
              <a:solidFill>
                <a:schemeClr val="bg1"/>
              </a:solidFill>
            </a:endParaRPr>
          </a:p>
        </p:txBody>
      </p:sp>
      <p:sp>
        <p:nvSpPr>
          <p:cNvPr id="3" name="コンテンツ プレースホルダー 2"/>
          <p:cNvSpPr>
            <a:spLocks noGrp="1"/>
          </p:cNvSpPr>
          <p:nvPr>
            <p:ph idx="1"/>
          </p:nvPr>
        </p:nvSpPr>
        <p:spPr>
          <a:xfrm>
            <a:off x="457200" y="1600202"/>
            <a:ext cx="8368811" cy="4997151"/>
          </a:xfrm>
        </p:spPr>
        <p:txBody>
          <a:bodyPr/>
          <a:lstStyle/>
          <a:p>
            <a:r>
              <a:rPr lang="en-US" altLang="ja-JP" sz="2000" dirty="0" smtClean="0"/>
              <a:t>MEG</a:t>
            </a:r>
            <a:r>
              <a:rPr lang="ja-JP" altLang="ja-JP" sz="2000" dirty="0" smtClean="0"/>
              <a:t>は</a:t>
            </a:r>
            <a:r>
              <a:rPr lang="ja-JP" altLang="ja-JP" sz="2000" dirty="0"/>
              <a:t>、衝突電離</a:t>
            </a:r>
            <a:r>
              <a:rPr lang="ja-JP" altLang="ja-JP" sz="2000" dirty="0" smtClean="0"/>
              <a:t>の</a:t>
            </a:r>
            <a:r>
              <a:rPr lang="ja-JP" altLang="en-US" sz="2000" dirty="0" smtClean="0"/>
              <a:t>仲間</a:t>
            </a:r>
            <a:r>
              <a:rPr lang="ja-JP" altLang="ja-JP" sz="2000" dirty="0" smtClean="0"/>
              <a:t>で</a:t>
            </a:r>
            <a:r>
              <a:rPr lang="ja-JP" altLang="en-US" sz="2000" dirty="0" smtClean="0"/>
              <a:t>す。</a:t>
            </a:r>
            <a:r>
              <a:rPr lang="ja-JP" altLang="ja-JP" sz="2000" dirty="0" smtClean="0"/>
              <a:t>高速</a:t>
            </a:r>
            <a:r>
              <a:rPr lang="ja-JP" altLang="ja-JP" sz="2000" dirty="0"/>
              <a:t>で走行する電子が他の電子に衝突して、その電子を伝導帯に励起する</a:t>
            </a:r>
            <a:r>
              <a:rPr lang="ja-JP" altLang="ja-JP" sz="2000" dirty="0" smtClean="0"/>
              <a:t>現象</a:t>
            </a:r>
            <a:r>
              <a:rPr lang="ja-JP" altLang="en-US" sz="2000" dirty="0" smtClean="0"/>
              <a:t>に相当します</a:t>
            </a:r>
            <a:r>
              <a:rPr lang="ja-JP" altLang="ja-JP" sz="2000" dirty="0" smtClean="0"/>
              <a:t>。</a:t>
            </a:r>
            <a:r>
              <a:rPr lang="ja-JP" altLang="ja-JP" sz="2000" dirty="0"/>
              <a:t>衝突電離現象は、バルクの半導体太陽電池にはあまり大きな効果を</a:t>
            </a:r>
            <a:r>
              <a:rPr lang="ja-JP" altLang="ja-JP" sz="2000" dirty="0" smtClean="0"/>
              <a:t>もたら</a:t>
            </a:r>
            <a:r>
              <a:rPr lang="ja-JP" altLang="en-US" sz="2000" dirty="0" smtClean="0"/>
              <a:t>しません</a:t>
            </a:r>
            <a:r>
              <a:rPr lang="ja-JP" altLang="ja-JP" sz="2000" dirty="0" smtClean="0"/>
              <a:t>。</a:t>
            </a:r>
            <a:r>
              <a:rPr lang="ja-JP" altLang="ja-JP" sz="2000" dirty="0"/>
              <a:t>なぜなら、強く励起された電子はフォノンを励起してエネルギーを失うから</a:t>
            </a:r>
            <a:r>
              <a:rPr lang="ja-JP" altLang="ja-JP" sz="2000" dirty="0" smtClean="0"/>
              <a:t>で</a:t>
            </a:r>
            <a:r>
              <a:rPr lang="ja-JP" altLang="en-US" sz="2000" dirty="0" smtClean="0"/>
              <a:t>す</a:t>
            </a:r>
            <a:r>
              <a:rPr lang="ja-JP" altLang="ja-JP" sz="2000" dirty="0" smtClean="0"/>
              <a:t>。</a:t>
            </a:r>
            <a:endParaRPr lang="en-US" altLang="ja-JP" sz="2000" dirty="0" smtClean="0"/>
          </a:p>
          <a:p>
            <a:r>
              <a:rPr lang="ja-JP" altLang="en-US" sz="2000" dirty="0" smtClean="0"/>
              <a:t>太陽</a:t>
            </a:r>
            <a:r>
              <a:rPr lang="ja-JP" altLang="en-US" sz="2000" dirty="0"/>
              <a:t>電池がバンドギャップより高いエネルギーの光子を吸収すると、１つの光子は高エネルギーの電子正孔対を</a:t>
            </a:r>
            <a:r>
              <a:rPr lang="ja-JP" altLang="en-US" sz="2000" dirty="0" smtClean="0"/>
              <a:t>生成します。左図</a:t>
            </a:r>
            <a:r>
              <a:rPr lang="ja-JP" altLang="en-US" sz="2000" dirty="0"/>
              <a:t>に示すバルク太陽電池では電子も正孔も非常に短時間のうちに伝導帯底と価電子帯頂に緩和して、もとのエネルギーの大部分を熱として</a:t>
            </a:r>
            <a:r>
              <a:rPr lang="ja-JP" altLang="en-US" sz="2000" dirty="0" smtClean="0"/>
              <a:t>失います。</a:t>
            </a:r>
            <a:endParaRPr lang="en-US" altLang="ja-JP" sz="2000" dirty="0" smtClean="0"/>
          </a:p>
          <a:p>
            <a:r>
              <a:rPr lang="ja-JP" altLang="en-US" sz="2000" dirty="0" smtClean="0"/>
              <a:t>これ</a:t>
            </a:r>
            <a:r>
              <a:rPr lang="ja-JP" altLang="en-US" sz="2000" dirty="0"/>
              <a:t>に対し右図に示すナノ結晶系の</a:t>
            </a:r>
            <a:r>
              <a:rPr lang="ja-JP" altLang="en-US" sz="2000" dirty="0" smtClean="0"/>
              <a:t>太陽</a:t>
            </a:r>
            <a:r>
              <a:rPr lang="en-US" altLang="ja-JP" sz="2000" dirty="0" smtClean="0"/>
              <a:t/>
            </a:r>
            <a:br>
              <a:rPr lang="en-US" altLang="ja-JP" sz="2000" dirty="0" smtClean="0"/>
            </a:br>
            <a:r>
              <a:rPr lang="ja-JP" altLang="en-US" sz="2000" dirty="0" smtClean="0"/>
              <a:t>電池</a:t>
            </a:r>
            <a:r>
              <a:rPr lang="ja-JP" altLang="en-US" sz="2000" dirty="0"/>
              <a:t>では、伝導帯の電子状態は</a:t>
            </a:r>
            <a:r>
              <a:rPr lang="ja-JP" altLang="en-US" sz="2000" dirty="0" smtClean="0"/>
              <a:t>バルク</a:t>
            </a:r>
            <a:r>
              <a:rPr lang="en-US" altLang="ja-JP" sz="2000" dirty="0" smtClean="0"/>
              <a:t/>
            </a:r>
            <a:br>
              <a:rPr lang="en-US" altLang="ja-JP" sz="2000" dirty="0" smtClean="0"/>
            </a:br>
            <a:r>
              <a:rPr lang="ja-JP" altLang="en-US" sz="2000" dirty="0" smtClean="0"/>
              <a:t>より</a:t>
            </a:r>
            <a:r>
              <a:rPr lang="ja-JP" altLang="en-US" sz="2000" dirty="0"/>
              <a:t>大きなエネルギー間隔をもって</a:t>
            </a:r>
            <a:r>
              <a:rPr lang="ja-JP" altLang="en-US" sz="2000" dirty="0" smtClean="0"/>
              <a:t>分離</a:t>
            </a:r>
            <a:r>
              <a:rPr lang="en-US" altLang="ja-JP" sz="2000" dirty="0" smtClean="0"/>
              <a:t/>
            </a:r>
            <a:br>
              <a:rPr lang="en-US" altLang="ja-JP" sz="2000" dirty="0" smtClean="0"/>
            </a:br>
            <a:r>
              <a:rPr lang="ja-JP" altLang="en-US" sz="2000" dirty="0" smtClean="0"/>
              <a:t>して</a:t>
            </a:r>
            <a:r>
              <a:rPr lang="ja-JP" altLang="en-US" sz="2000" dirty="0"/>
              <a:t>おり、フォノンを媒介した冷却</a:t>
            </a:r>
            <a:r>
              <a:rPr lang="ja-JP" altLang="en-US" sz="2000" dirty="0" smtClean="0"/>
              <a:t>は</a:t>
            </a:r>
            <a:r>
              <a:rPr lang="ja-JP" altLang="en-US" sz="2000" dirty="0" err="1" smtClean="0"/>
              <a:t>起こ</a:t>
            </a:r>
            <a:r>
              <a:rPr lang="en-US" altLang="ja-JP" sz="2000" dirty="0" smtClean="0"/>
              <a:t/>
            </a:r>
            <a:br>
              <a:rPr lang="en-US" altLang="ja-JP" sz="2000" dirty="0" smtClean="0"/>
            </a:br>
            <a:r>
              <a:rPr lang="ja-JP" altLang="en-US" sz="2000" dirty="0" smtClean="0"/>
              <a:t>りにくく、第</a:t>
            </a:r>
            <a:r>
              <a:rPr lang="en-US" altLang="ja-JP" sz="2000" dirty="0" smtClean="0"/>
              <a:t>2</a:t>
            </a:r>
            <a:r>
              <a:rPr lang="ja-JP" altLang="en-US" sz="2000" dirty="0"/>
              <a:t>の電子を衝突励起</a:t>
            </a:r>
            <a:r>
              <a:rPr lang="ja-JP" altLang="en-US" sz="2000" dirty="0" smtClean="0"/>
              <a:t>することが</a:t>
            </a:r>
            <a:r>
              <a:rPr lang="en-US" altLang="ja-JP" sz="2000" dirty="0" smtClean="0"/>
              <a:t/>
            </a:r>
            <a:br>
              <a:rPr lang="en-US" altLang="ja-JP" sz="2000" dirty="0" smtClean="0"/>
            </a:br>
            <a:r>
              <a:rPr lang="ja-JP" altLang="en-US" sz="2000" dirty="0" smtClean="0"/>
              <a:t>できるのです。</a:t>
            </a:r>
            <a:r>
              <a:rPr lang="en-US" altLang="ja-JP" sz="2000" dirty="0" smtClean="0"/>
              <a:t/>
            </a:r>
            <a:br>
              <a:rPr lang="en-US" altLang="ja-JP" sz="2000" dirty="0" smtClean="0"/>
            </a:br>
            <a:r>
              <a:rPr lang="de-DE" altLang="ja-JP" sz="1600" dirty="0" smtClean="0"/>
              <a:t>D</a:t>
            </a:r>
            <a:r>
              <a:rPr lang="de-DE" altLang="ja-JP" sz="1600" dirty="0"/>
              <a:t>. J. Binks: Phys. Chem. Chem. Phys. 13, 2693 (2011)</a:t>
            </a:r>
            <a:endParaRPr lang="en-US" altLang="ja-JP" sz="1600" dirty="0"/>
          </a:p>
          <a:p>
            <a:endParaRPr kumimoji="1" lang="ja-JP" altLang="en-US" sz="20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283" y="3933057"/>
            <a:ext cx="3965331"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7102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rgbClr val="0070C0"/>
                </a:solidFill>
              </a:rPr>
              <a:t>発光ダイオードのはなし</a:t>
            </a:r>
            <a:endParaRPr kumimoji="1" lang="ja-JP" altLang="en-US" dirty="0">
              <a:solidFill>
                <a:srgbClr val="0070C0"/>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44" y="4603631"/>
            <a:ext cx="4343400" cy="1981200"/>
          </a:xfrm>
          <a:prstGeom prst="rect">
            <a:avLst/>
          </a:prstGeom>
        </p:spPr>
      </p:pic>
    </p:spTree>
    <p:extLst>
      <p:ext uri="{BB962C8B-B14F-4D97-AF65-F5344CB8AC3E}">
        <p14:creationId xmlns:p14="http://schemas.microsoft.com/office/powerpoint/2010/main" val="24752604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28650" y="365126"/>
            <a:ext cx="3434392" cy="1135870"/>
          </a:xfrm>
          <a:solidFill>
            <a:srgbClr val="00B0F0"/>
          </a:solidFill>
        </p:spPr>
        <p:txBody>
          <a:bodyPr/>
          <a:lstStyle/>
          <a:p>
            <a:r>
              <a:rPr lang="ja-JP" altLang="en-US" dirty="0">
                <a:solidFill>
                  <a:schemeClr val="bg1"/>
                </a:solidFill>
              </a:rPr>
              <a:t>光る半導体</a:t>
            </a:r>
          </a:p>
        </p:txBody>
      </p:sp>
      <p:sp>
        <p:nvSpPr>
          <p:cNvPr id="114691" name="Rectangle 3"/>
          <p:cNvSpPr>
            <a:spLocks noGrp="1" noChangeArrowheads="1"/>
          </p:cNvSpPr>
          <p:nvPr>
            <p:ph type="body" idx="1"/>
          </p:nvPr>
        </p:nvSpPr>
        <p:spPr>
          <a:xfrm>
            <a:off x="457200" y="1600200"/>
            <a:ext cx="8229600" cy="4852988"/>
          </a:xfrm>
          <a:noFill/>
          <a:extLst>
            <a:ext uri="{909E8E84-426E-40DD-AFC4-6F175D3DCCD1}">
              <a14:hiddenFill xmlns:a14="http://schemas.microsoft.com/office/drawing/2010/main">
                <a:solidFill>
                  <a:srgbClr val="FFFF00"/>
                </a:solidFill>
              </a14:hiddenFill>
            </a:ext>
          </a:extLst>
        </p:spPr>
        <p:txBody>
          <a:bodyPr/>
          <a:lstStyle/>
          <a:p>
            <a:pPr>
              <a:lnSpc>
                <a:spcPct val="90000"/>
              </a:lnSpc>
            </a:pPr>
            <a:r>
              <a:rPr lang="ja-JP" altLang="en-US" dirty="0"/>
              <a:t>半導体にバンドギャップより高い光子エネルギーの光を照射すると、光が吸収され、電子が価電子帯から伝導帯に励起され、価電子帯にホールが生成されます。</a:t>
            </a:r>
          </a:p>
          <a:p>
            <a:pPr>
              <a:lnSpc>
                <a:spcPct val="90000"/>
              </a:lnSpc>
            </a:pPr>
            <a:r>
              <a:rPr lang="ja-JP" altLang="en-US" dirty="0"/>
              <a:t>この状態は、平衡状態ではないので、励起光を切ると励起された電子が価電子帯に戻り、ホールと再結合し、基底状態に戻ります。戻るときに、励起状態で持っていた</a:t>
            </a:r>
            <a:r>
              <a:rPr lang="ja-JP" altLang="en-US" dirty="0">
                <a:solidFill>
                  <a:srgbClr val="0070C0"/>
                </a:solidFill>
              </a:rPr>
              <a:t>エネルギーを光として放出</a:t>
            </a:r>
            <a:r>
              <a:rPr lang="ja-JP" altLang="en-US" dirty="0"/>
              <a:t>する場合と、格子振動を通して熱になる場合があります。前者を</a:t>
            </a:r>
            <a:r>
              <a:rPr lang="ja-JP" altLang="en-US" dirty="0">
                <a:solidFill>
                  <a:srgbClr val="FF0000"/>
                </a:solidFill>
              </a:rPr>
              <a:t>ルミネセンス</a:t>
            </a:r>
            <a:r>
              <a:rPr lang="ja-JP" altLang="en-US" dirty="0"/>
              <a:t>といいます。</a:t>
            </a:r>
          </a:p>
        </p:txBody>
      </p:sp>
    </p:spTree>
    <p:extLst>
      <p:ext uri="{BB962C8B-B14F-4D97-AF65-F5344CB8AC3E}">
        <p14:creationId xmlns:p14="http://schemas.microsoft.com/office/powerpoint/2010/main" val="3341116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コンテンツ プレースホルダー 2"/>
          <p:cNvSpPr>
            <a:spLocks noGrp="1"/>
          </p:cNvSpPr>
          <p:nvPr>
            <p:ph idx="1"/>
          </p:nvPr>
        </p:nvSpPr>
        <p:spPr>
          <a:xfrm>
            <a:off x="474453" y="1570008"/>
            <a:ext cx="8255479" cy="4468483"/>
          </a:xfrm>
        </p:spPr>
        <p:txBody>
          <a:bodyPr>
            <a:noAutofit/>
          </a:bodyPr>
          <a:lstStyle/>
          <a:p>
            <a:r>
              <a:rPr lang="ja-JP" altLang="en-US" dirty="0" smtClean="0"/>
              <a:t>純粋</a:t>
            </a:r>
            <a:r>
              <a:rPr lang="ja-JP" altLang="en-US" dirty="0"/>
              <a:t>の半導体に微量の元素を添加すると</a:t>
            </a:r>
            <a:r>
              <a:rPr lang="ja-JP" altLang="en-US" dirty="0" smtClean="0"/>
              <a:t>、元素の種類を変えることで電子</a:t>
            </a:r>
            <a:r>
              <a:rPr lang="ja-JP" altLang="en-US" dirty="0"/>
              <a:t>が電流を運ぶ</a:t>
            </a:r>
            <a:r>
              <a:rPr lang="en-US" altLang="ja-JP" dirty="0">
                <a:solidFill>
                  <a:srgbClr val="0033CC"/>
                </a:solidFill>
              </a:rPr>
              <a:t>n</a:t>
            </a:r>
            <a:r>
              <a:rPr lang="ja-JP" altLang="en-US" dirty="0">
                <a:solidFill>
                  <a:srgbClr val="0033CC"/>
                </a:solidFill>
              </a:rPr>
              <a:t>型</a:t>
            </a:r>
            <a:r>
              <a:rPr lang="ja-JP" altLang="en-US" dirty="0"/>
              <a:t>、あるいは、ホール</a:t>
            </a:r>
            <a:r>
              <a:rPr lang="en-US" altLang="ja-JP" dirty="0"/>
              <a:t>(</a:t>
            </a:r>
            <a:r>
              <a:rPr lang="ja-JP" altLang="en-US" dirty="0"/>
              <a:t>電子の抜け孔）が電流を運ぶ</a:t>
            </a:r>
            <a:r>
              <a:rPr lang="en-US" altLang="ja-JP" dirty="0">
                <a:solidFill>
                  <a:srgbClr val="FF0000"/>
                </a:solidFill>
              </a:rPr>
              <a:t>p</a:t>
            </a:r>
            <a:r>
              <a:rPr lang="ja-JP" altLang="en-US" dirty="0">
                <a:solidFill>
                  <a:srgbClr val="FF0000"/>
                </a:solidFill>
              </a:rPr>
              <a:t>型</a:t>
            </a:r>
            <a:r>
              <a:rPr lang="ja-JP" altLang="en-US" dirty="0" smtClean="0"/>
              <a:t>に</a:t>
            </a:r>
            <a:r>
              <a:rPr lang="ja-JP" altLang="en-US" dirty="0"/>
              <a:t>なって</a:t>
            </a:r>
            <a:r>
              <a:rPr lang="ja-JP" altLang="en-US" dirty="0" smtClean="0"/>
              <a:t>、電気を通すようになります。</a:t>
            </a:r>
            <a:endParaRPr lang="en-US" altLang="ja-JP" dirty="0" smtClean="0"/>
          </a:p>
          <a:p>
            <a:r>
              <a:rPr lang="ja-JP" altLang="en-US" dirty="0" smtClean="0"/>
              <a:t>添加元素のことをドーパントといいます。</a:t>
            </a:r>
            <a:r>
              <a:rPr lang="en-US" altLang="ja-JP" dirty="0" smtClean="0"/>
              <a:t>n</a:t>
            </a:r>
            <a:r>
              <a:rPr lang="ja-JP" altLang="en-US" dirty="0" smtClean="0"/>
              <a:t>型にするドーパントをドナーといい、</a:t>
            </a:r>
            <a:r>
              <a:rPr lang="en-US" altLang="ja-JP" dirty="0" smtClean="0"/>
              <a:t>p</a:t>
            </a:r>
            <a:r>
              <a:rPr lang="ja-JP" altLang="en-US" dirty="0" smtClean="0"/>
              <a:t>型にするものをアクセプターといいます。</a:t>
            </a:r>
            <a:endParaRPr lang="en-US" altLang="ja-JP" dirty="0" smtClean="0"/>
          </a:p>
          <a:p>
            <a:r>
              <a:rPr lang="ja-JP" altLang="en-US" dirty="0" smtClean="0"/>
              <a:t>ドーパントの濃度を増やすと、導電率が増加します。</a:t>
            </a:r>
            <a:r>
              <a:rPr lang="en-US" altLang="ja-JP" dirty="0" smtClean="0"/>
              <a:t>1cm</a:t>
            </a:r>
            <a:r>
              <a:rPr lang="en-US" altLang="ja-JP" baseline="30000" dirty="0" smtClean="0"/>
              <a:t>3</a:t>
            </a:r>
            <a:r>
              <a:rPr lang="ja-JP" altLang="en-US" dirty="0" smtClean="0"/>
              <a:t>あたり</a:t>
            </a:r>
            <a:r>
              <a:rPr lang="en-US" altLang="ja-JP" dirty="0" smtClean="0"/>
              <a:t>10</a:t>
            </a:r>
            <a:r>
              <a:rPr lang="en-US" altLang="ja-JP" baseline="30000" dirty="0" smtClean="0"/>
              <a:t>18</a:t>
            </a:r>
            <a:r>
              <a:rPr lang="ja-JP" altLang="en-US" dirty="0" smtClean="0"/>
              <a:t>個を超えると金属のような電気特性になります。</a:t>
            </a:r>
            <a:endParaRPr lang="ja-JP" altLang="en-US" dirty="0"/>
          </a:p>
        </p:txBody>
      </p:sp>
      <p:sp>
        <p:nvSpPr>
          <p:cNvPr id="30722" name="タイトル 1"/>
          <p:cNvSpPr>
            <a:spLocks noGrp="1"/>
          </p:cNvSpPr>
          <p:nvPr>
            <p:ph type="title"/>
          </p:nvPr>
        </p:nvSpPr>
        <p:spPr>
          <a:xfrm>
            <a:off x="317988" y="260648"/>
            <a:ext cx="8291174" cy="1143000"/>
          </a:xfrm>
          <a:solidFill>
            <a:srgbClr val="00B0F0"/>
          </a:solidFill>
        </p:spPr>
        <p:txBody>
          <a:bodyPr>
            <a:normAutofit fontScale="90000"/>
          </a:bodyPr>
          <a:lstStyle/>
          <a:p>
            <a:r>
              <a:rPr lang="ja-JP" altLang="en-US" dirty="0" smtClean="0">
                <a:solidFill>
                  <a:schemeClr val="bg1"/>
                </a:solidFill>
              </a:rPr>
              <a:t>半導体の導電率はコントロールできる</a:t>
            </a:r>
          </a:p>
        </p:txBody>
      </p:sp>
    </p:spTree>
    <p:extLst>
      <p:ext uri="{BB962C8B-B14F-4D97-AF65-F5344CB8AC3E}">
        <p14:creationId xmlns:p14="http://schemas.microsoft.com/office/powerpoint/2010/main" val="10632863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28650" y="365127"/>
            <a:ext cx="5806656" cy="1084112"/>
          </a:xfrm>
          <a:solidFill>
            <a:srgbClr val="00B0F0"/>
          </a:solidFill>
        </p:spPr>
        <p:txBody>
          <a:bodyPr/>
          <a:lstStyle/>
          <a:p>
            <a:r>
              <a:rPr lang="ja-JP" altLang="en-US" dirty="0">
                <a:solidFill>
                  <a:schemeClr val="bg1"/>
                </a:solidFill>
              </a:rPr>
              <a:t>さまざまなルミネセンス</a:t>
            </a:r>
          </a:p>
        </p:txBody>
      </p:sp>
      <p:sp>
        <p:nvSpPr>
          <p:cNvPr id="68611" name="Rectangle 3"/>
          <p:cNvSpPr>
            <a:spLocks noGrp="1" noChangeArrowheads="1"/>
          </p:cNvSpPr>
          <p:nvPr>
            <p:ph type="body" idx="1"/>
          </p:nvPr>
        </p:nvSpPr>
        <p:spPr>
          <a:xfrm>
            <a:off x="457200" y="1600201"/>
            <a:ext cx="8402128" cy="4525963"/>
          </a:xfrm>
          <a:noFill/>
          <a:extLst>
            <a:ext uri="{909E8E84-426E-40DD-AFC4-6F175D3DCCD1}">
              <a14:hiddenFill xmlns:a14="http://schemas.microsoft.com/office/drawing/2010/main">
                <a:solidFill>
                  <a:srgbClr val="FFFF00"/>
                </a:solidFill>
              </a14:hiddenFill>
            </a:ext>
          </a:extLst>
        </p:spPr>
        <p:txBody>
          <a:bodyPr/>
          <a:lstStyle/>
          <a:p>
            <a:pPr>
              <a:lnSpc>
                <a:spcPct val="90000"/>
              </a:lnSpc>
            </a:pPr>
            <a:r>
              <a:rPr lang="ja-JP" altLang="en-US" dirty="0"/>
              <a:t>半導体において価電子帯の電子を伝導帯に励起する方法には、光の照射だけでなく、電界の印加、電子の注入、電子線の照射などがあります。</a:t>
            </a:r>
          </a:p>
          <a:p>
            <a:pPr>
              <a:lnSpc>
                <a:spcPct val="90000"/>
              </a:lnSpc>
            </a:pPr>
            <a:r>
              <a:rPr lang="ja-JP" altLang="en-US" b="1" dirty="0">
                <a:solidFill>
                  <a:srgbClr val="0070C0"/>
                </a:solidFill>
              </a:rPr>
              <a:t>光</a:t>
            </a:r>
            <a:r>
              <a:rPr lang="ja-JP" altLang="en-US" b="1" dirty="0"/>
              <a:t>で励起：フォトルミネセンス</a:t>
            </a:r>
            <a:r>
              <a:rPr lang="en-US" altLang="ja-JP" b="1" dirty="0"/>
              <a:t>(</a:t>
            </a:r>
            <a:r>
              <a:rPr lang="en-US" altLang="ja-JP" b="1" dirty="0">
                <a:solidFill>
                  <a:srgbClr val="0070C0"/>
                </a:solidFill>
              </a:rPr>
              <a:t>PL</a:t>
            </a:r>
            <a:r>
              <a:rPr lang="en-US" altLang="ja-JP" b="1" dirty="0" smtClean="0"/>
              <a:t>)</a:t>
            </a:r>
            <a:r>
              <a:rPr lang="ja-JP" altLang="en-US" b="1" dirty="0" smtClean="0"/>
              <a:t>：蛍光ランプ</a:t>
            </a:r>
            <a:endParaRPr lang="en-US" altLang="ja-JP" b="1" dirty="0" smtClean="0"/>
          </a:p>
          <a:p>
            <a:pPr>
              <a:lnSpc>
                <a:spcPct val="90000"/>
              </a:lnSpc>
            </a:pPr>
            <a:r>
              <a:rPr lang="ja-JP" altLang="en-US" b="1" dirty="0" smtClean="0">
                <a:solidFill>
                  <a:srgbClr val="FF0000"/>
                </a:solidFill>
              </a:rPr>
              <a:t>電子</a:t>
            </a:r>
            <a:r>
              <a:rPr lang="ja-JP" altLang="en-US" b="1" dirty="0">
                <a:solidFill>
                  <a:srgbClr val="FF0000"/>
                </a:solidFill>
              </a:rPr>
              <a:t>線</a:t>
            </a:r>
            <a:r>
              <a:rPr lang="ja-JP" altLang="en-US" b="1" dirty="0"/>
              <a:t>で励起：カソードルミネセンス</a:t>
            </a:r>
            <a:r>
              <a:rPr lang="en-US" altLang="ja-JP" b="1" dirty="0"/>
              <a:t>(</a:t>
            </a:r>
            <a:r>
              <a:rPr lang="en-US" altLang="ja-JP" b="1" dirty="0">
                <a:solidFill>
                  <a:srgbClr val="FF0000"/>
                </a:solidFill>
              </a:rPr>
              <a:t>CL</a:t>
            </a:r>
            <a:r>
              <a:rPr lang="en-US" altLang="ja-JP" b="1" dirty="0" smtClean="0"/>
              <a:t>)</a:t>
            </a:r>
            <a:r>
              <a:rPr lang="ja-JP" altLang="en-US" b="1" dirty="0" smtClean="0"/>
              <a:t>：ブラウン管</a:t>
            </a:r>
            <a:endParaRPr lang="en-US" altLang="ja-JP" b="1" dirty="0"/>
          </a:p>
          <a:p>
            <a:pPr>
              <a:lnSpc>
                <a:spcPct val="90000"/>
              </a:lnSpc>
            </a:pPr>
            <a:r>
              <a:rPr lang="ja-JP" altLang="en-US" b="1" dirty="0">
                <a:solidFill>
                  <a:srgbClr val="008000"/>
                </a:solidFill>
              </a:rPr>
              <a:t>電界</a:t>
            </a:r>
            <a:r>
              <a:rPr lang="ja-JP" altLang="en-US" b="1" dirty="0"/>
              <a:t>で励起</a:t>
            </a:r>
            <a:r>
              <a:rPr lang="ja-JP" altLang="en-US" b="1" dirty="0" smtClean="0"/>
              <a:t>：</a:t>
            </a:r>
            <a:r>
              <a:rPr lang="ja-JP" altLang="en-US" b="1" dirty="0"/>
              <a:t>真性</a:t>
            </a:r>
            <a:r>
              <a:rPr lang="ja-JP" altLang="en-US" b="1" dirty="0" smtClean="0"/>
              <a:t>エレクトロルミネセンス</a:t>
            </a:r>
            <a:r>
              <a:rPr lang="en-US" altLang="ja-JP" b="1" dirty="0"/>
              <a:t>(</a:t>
            </a:r>
            <a:r>
              <a:rPr lang="en-US" altLang="ja-JP" b="1" dirty="0">
                <a:solidFill>
                  <a:srgbClr val="008000"/>
                </a:solidFill>
              </a:rPr>
              <a:t>EL</a:t>
            </a:r>
            <a:r>
              <a:rPr lang="en-US" altLang="ja-JP" b="1" dirty="0" smtClean="0"/>
              <a:t>)</a:t>
            </a:r>
            <a:endParaRPr lang="en-US" altLang="ja-JP" b="1" dirty="0"/>
          </a:p>
          <a:p>
            <a:pPr>
              <a:lnSpc>
                <a:spcPct val="90000"/>
              </a:lnSpc>
            </a:pPr>
            <a:r>
              <a:rPr lang="ja-JP" altLang="en-US" b="1" dirty="0">
                <a:solidFill>
                  <a:srgbClr val="7030A0"/>
                </a:solidFill>
              </a:rPr>
              <a:t>キャリア注入</a:t>
            </a:r>
            <a:r>
              <a:rPr lang="ja-JP" altLang="en-US" b="1" dirty="0"/>
              <a:t>で励起：注入形エレクトロルミネセンス</a:t>
            </a:r>
            <a:r>
              <a:rPr lang="en-US" altLang="ja-JP" b="1" dirty="0" smtClean="0"/>
              <a:t>(</a:t>
            </a:r>
            <a:r>
              <a:rPr lang="ja-JP" altLang="en-US" b="1" dirty="0" smtClean="0">
                <a:solidFill>
                  <a:srgbClr val="7030A0"/>
                </a:solidFill>
              </a:rPr>
              <a:t>発光ダイオード　</a:t>
            </a:r>
            <a:r>
              <a:rPr lang="en-US" altLang="ja-JP" b="1" dirty="0" smtClean="0">
                <a:solidFill>
                  <a:srgbClr val="7030A0"/>
                </a:solidFill>
              </a:rPr>
              <a:t>LED</a:t>
            </a:r>
            <a:r>
              <a:rPr lang="en-US" altLang="ja-JP" b="1" dirty="0" smtClean="0"/>
              <a:t>)</a:t>
            </a:r>
            <a:r>
              <a:rPr lang="ja-JP" altLang="en-US" b="1" dirty="0" smtClean="0"/>
              <a:t>：</a:t>
            </a:r>
            <a:r>
              <a:rPr lang="en-US" altLang="ja-JP" b="1" dirty="0" smtClean="0"/>
              <a:t>LED</a:t>
            </a:r>
            <a:r>
              <a:rPr lang="ja-JP" altLang="en-US" b="1" dirty="0" smtClean="0"/>
              <a:t>ランプ</a:t>
            </a:r>
            <a:endParaRPr lang="en-US" altLang="ja-JP" b="1" dirty="0"/>
          </a:p>
        </p:txBody>
      </p:sp>
    </p:spTree>
    <p:extLst>
      <p:ext uri="{BB962C8B-B14F-4D97-AF65-F5344CB8AC3E}">
        <p14:creationId xmlns:p14="http://schemas.microsoft.com/office/powerpoint/2010/main" val="17270850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21102" y="500332"/>
            <a:ext cx="6245524" cy="912543"/>
          </a:xfrm>
          <a:solidFill>
            <a:srgbClr val="00B0F0"/>
          </a:solidFill>
        </p:spPr>
        <p:txBody>
          <a:bodyPr>
            <a:normAutofit/>
          </a:bodyPr>
          <a:lstStyle/>
          <a:p>
            <a:r>
              <a:rPr lang="ja-JP" altLang="en-US" sz="4000" dirty="0">
                <a:solidFill>
                  <a:schemeClr val="bg1"/>
                </a:solidFill>
              </a:rPr>
              <a:t>半導体のフォトルミネセンス</a:t>
            </a:r>
          </a:p>
        </p:txBody>
      </p:sp>
      <p:sp>
        <p:nvSpPr>
          <p:cNvPr id="4099" name="Rectangle 3"/>
          <p:cNvSpPr>
            <a:spLocks noGrp="1" noChangeArrowheads="1"/>
          </p:cNvSpPr>
          <p:nvPr>
            <p:ph type="body" idx="4294967295"/>
          </p:nvPr>
        </p:nvSpPr>
        <p:spPr>
          <a:xfrm>
            <a:off x="517281" y="2395538"/>
            <a:ext cx="4994031" cy="3732212"/>
          </a:xfrm>
        </p:spPr>
        <p:txBody>
          <a:bodyPr/>
          <a:lstStyle/>
          <a:p>
            <a:r>
              <a:rPr lang="ja-JP" altLang="en-US" sz="2800"/>
              <a:t>励起光子</a:t>
            </a:r>
            <a:r>
              <a:rPr lang="en-US" altLang="ja-JP" sz="2800"/>
              <a:t>(h</a:t>
            </a:r>
            <a:r>
              <a:rPr lang="en-US" altLang="ja-JP" sz="2800">
                <a:sym typeface="Symbol" pitchFamily="18" charset="2"/>
              </a:rPr>
              <a:t></a:t>
            </a:r>
            <a:r>
              <a:rPr lang="en-US" altLang="ja-JP" sz="2800"/>
              <a:t>&gt;Eg)</a:t>
            </a:r>
            <a:r>
              <a:rPr lang="ja-JP" altLang="en-US" sz="2800"/>
              <a:t>が入射します</a:t>
            </a:r>
          </a:p>
          <a:p>
            <a:r>
              <a:rPr lang="ja-JP" altLang="en-US" sz="2800"/>
              <a:t>価電子帯から伝導帯へ電子が遷移します。</a:t>
            </a:r>
          </a:p>
          <a:p>
            <a:r>
              <a:rPr lang="ja-JP" altLang="en-US" sz="2800"/>
              <a:t>伝導帯に電子、価電子帯にホールが生成します。</a:t>
            </a:r>
          </a:p>
          <a:p>
            <a:r>
              <a:rPr lang="ja-JP" altLang="en-US" sz="2800"/>
              <a:t>電子、ホールが移動します。</a:t>
            </a:r>
          </a:p>
          <a:p>
            <a:r>
              <a:rPr lang="ja-JP" altLang="en-US" sz="2800"/>
              <a:t>再結合してエネルギー差を光子として放出します。</a:t>
            </a:r>
          </a:p>
        </p:txBody>
      </p:sp>
      <p:sp>
        <p:nvSpPr>
          <p:cNvPr id="4100" name="Rectangle 4"/>
          <p:cNvSpPr>
            <a:spLocks noChangeArrowheads="1"/>
          </p:cNvSpPr>
          <p:nvPr/>
        </p:nvSpPr>
        <p:spPr bwMode="auto">
          <a:xfrm>
            <a:off x="6166338" y="1809751"/>
            <a:ext cx="1729154" cy="720725"/>
          </a:xfrm>
          <a:prstGeom prst="rect">
            <a:avLst/>
          </a:prstGeom>
          <a:solidFill>
            <a:schemeClr val="bg1"/>
          </a:solidFill>
          <a:ln w="9525">
            <a:solidFill>
              <a:schemeClr val="tx1"/>
            </a:solidFill>
            <a:miter lim="800000"/>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800"/>
              <a:t>伝導帯</a:t>
            </a:r>
          </a:p>
        </p:txBody>
      </p:sp>
      <p:sp>
        <p:nvSpPr>
          <p:cNvPr id="4101" name="Rectangle 5"/>
          <p:cNvSpPr>
            <a:spLocks noChangeArrowheads="1"/>
          </p:cNvSpPr>
          <p:nvPr/>
        </p:nvSpPr>
        <p:spPr bwMode="auto">
          <a:xfrm>
            <a:off x="6166338" y="3754439"/>
            <a:ext cx="1729154" cy="720725"/>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800"/>
              <a:t>価電子帯</a:t>
            </a:r>
          </a:p>
        </p:txBody>
      </p:sp>
      <p:sp>
        <p:nvSpPr>
          <p:cNvPr id="24582" name="Freeform 6"/>
          <p:cNvSpPr>
            <a:spLocks/>
          </p:cNvSpPr>
          <p:nvPr/>
        </p:nvSpPr>
        <p:spPr bwMode="auto">
          <a:xfrm>
            <a:off x="5436577" y="2781301"/>
            <a:ext cx="1025769" cy="384175"/>
          </a:xfrm>
          <a:custGeom>
            <a:avLst/>
            <a:gdLst>
              <a:gd name="T0" fmla="*/ 0 w 701"/>
              <a:gd name="T1" fmla="*/ 189 h 242"/>
              <a:gd name="T2" fmla="*/ 91 w 701"/>
              <a:gd name="T3" fmla="*/ 7 h 242"/>
              <a:gd name="T4" fmla="*/ 182 w 701"/>
              <a:gd name="T5" fmla="*/ 234 h 242"/>
              <a:gd name="T6" fmla="*/ 273 w 701"/>
              <a:gd name="T7" fmla="*/ 7 h 242"/>
              <a:gd name="T8" fmla="*/ 363 w 701"/>
              <a:gd name="T9" fmla="*/ 234 h 242"/>
              <a:gd name="T10" fmla="*/ 409 w 701"/>
              <a:gd name="T11" fmla="*/ 53 h 242"/>
              <a:gd name="T12" fmla="*/ 499 w 701"/>
              <a:gd name="T13" fmla="*/ 189 h 242"/>
              <a:gd name="T14" fmla="*/ 590 w 701"/>
              <a:gd name="T15" fmla="*/ 98 h 242"/>
              <a:gd name="T16" fmla="*/ 701 w 701"/>
              <a:gd name="T17" fmla="*/ 159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1"/>
              <a:gd name="T28" fmla="*/ 0 h 242"/>
              <a:gd name="T29" fmla="*/ 701 w 701"/>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1" h="242">
                <a:moveTo>
                  <a:pt x="0" y="189"/>
                </a:moveTo>
                <a:cubicBezTo>
                  <a:pt x="30" y="94"/>
                  <a:pt x="61" y="0"/>
                  <a:pt x="91" y="7"/>
                </a:cubicBezTo>
                <a:cubicBezTo>
                  <a:pt x="121" y="14"/>
                  <a:pt x="152" y="234"/>
                  <a:pt x="182" y="234"/>
                </a:cubicBezTo>
                <a:cubicBezTo>
                  <a:pt x="212" y="234"/>
                  <a:pt x="243" y="7"/>
                  <a:pt x="273" y="7"/>
                </a:cubicBezTo>
                <a:cubicBezTo>
                  <a:pt x="303" y="7"/>
                  <a:pt x="340" y="226"/>
                  <a:pt x="363" y="234"/>
                </a:cubicBezTo>
                <a:cubicBezTo>
                  <a:pt x="386" y="242"/>
                  <a:pt x="386" y="60"/>
                  <a:pt x="409" y="53"/>
                </a:cubicBezTo>
                <a:cubicBezTo>
                  <a:pt x="432" y="46"/>
                  <a:pt x="469" y="182"/>
                  <a:pt x="499" y="189"/>
                </a:cubicBezTo>
                <a:cubicBezTo>
                  <a:pt x="529" y="196"/>
                  <a:pt x="556" y="103"/>
                  <a:pt x="590" y="98"/>
                </a:cubicBezTo>
                <a:cubicBezTo>
                  <a:pt x="624" y="93"/>
                  <a:pt x="678" y="146"/>
                  <a:pt x="701" y="159"/>
                </a:cubicBezTo>
              </a:path>
            </a:pathLst>
          </a:custGeom>
          <a:noFill/>
          <a:ln w="38100">
            <a:solidFill>
              <a:srgbClr val="9966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24583" name="Oval 7"/>
          <p:cNvSpPr>
            <a:spLocks noChangeArrowheads="1"/>
          </p:cNvSpPr>
          <p:nvPr/>
        </p:nvSpPr>
        <p:spPr bwMode="auto">
          <a:xfrm>
            <a:off x="6831623" y="3754438"/>
            <a:ext cx="131885" cy="144462"/>
          </a:xfrm>
          <a:prstGeom prst="ellipse">
            <a:avLst/>
          </a:prstGeom>
          <a:solidFill>
            <a:schemeClr val="bg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24584" name="Line 8"/>
          <p:cNvSpPr>
            <a:spLocks noChangeShapeType="1"/>
          </p:cNvSpPr>
          <p:nvPr/>
        </p:nvSpPr>
        <p:spPr bwMode="auto">
          <a:xfrm>
            <a:off x="7429500" y="2530476"/>
            <a:ext cx="0"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4585" name="Freeform 9"/>
          <p:cNvSpPr>
            <a:spLocks/>
          </p:cNvSpPr>
          <p:nvPr/>
        </p:nvSpPr>
        <p:spPr bwMode="auto">
          <a:xfrm>
            <a:off x="7429501" y="2852739"/>
            <a:ext cx="1063869" cy="396875"/>
          </a:xfrm>
          <a:custGeom>
            <a:avLst/>
            <a:gdLst>
              <a:gd name="T0" fmla="*/ 0 w 726"/>
              <a:gd name="T1" fmla="*/ 160 h 250"/>
              <a:gd name="T2" fmla="*/ 91 w 726"/>
              <a:gd name="T3" fmla="*/ 23 h 250"/>
              <a:gd name="T4" fmla="*/ 136 w 726"/>
              <a:gd name="T5" fmla="*/ 250 h 250"/>
              <a:gd name="T6" fmla="*/ 227 w 726"/>
              <a:gd name="T7" fmla="*/ 23 h 250"/>
              <a:gd name="T8" fmla="*/ 318 w 726"/>
              <a:gd name="T9" fmla="*/ 250 h 250"/>
              <a:gd name="T10" fmla="*/ 363 w 726"/>
              <a:gd name="T11" fmla="*/ 23 h 250"/>
              <a:gd name="T12" fmla="*/ 454 w 726"/>
              <a:gd name="T13" fmla="*/ 250 h 250"/>
              <a:gd name="T14" fmla="*/ 499 w 726"/>
              <a:gd name="T15" fmla="*/ 23 h 250"/>
              <a:gd name="T16" fmla="*/ 590 w 726"/>
              <a:gd name="T17" fmla="*/ 114 h 250"/>
              <a:gd name="T18" fmla="*/ 635 w 726"/>
              <a:gd name="T19" fmla="*/ 160 h 250"/>
              <a:gd name="T20" fmla="*/ 726 w 726"/>
              <a:gd name="T21" fmla="*/ 16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6"/>
              <a:gd name="T34" fmla="*/ 0 h 250"/>
              <a:gd name="T35" fmla="*/ 726 w 726"/>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6" h="250">
                <a:moveTo>
                  <a:pt x="0" y="160"/>
                </a:moveTo>
                <a:cubicBezTo>
                  <a:pt x="34" y="84"/>
                  <a:pt x="68" y="8"/>
                  <a:pt x="91" y="23"/>
                </a:cubicBezTo>
                <a:cubicBezTo>
                  <a:pt x="114" y="38"/>
                  <a:pt x="113" y="250"/>
                  <a:pt x="136" y="250"/>
                </a:cubicBezTo>
                <a:cubicBezTo>
                  <a:pt x="159" y="250"/>
                  <a:pt x="197" y="23"/>
                  <a:pt x="227" y="23"/>
                </a:cubicBezTo>
                <a:cubicBezTo>
                  <a:pt x="257" y="23"/>
                  <a:pt x="295" y="250"/>
                  <a:pt x="318" y="250"/>
                </a:cubicBezTo>
                <a:cubicBezTo>
                  <a:pt x="341" y="250"/>
                  <a:pt x="340" y="23"/>
                  <a:pt x="363" y="23"/>
                </a:cubicBezTo>
                <a:cubicBezTo>
                  <a:pt x="386" y="23"/>
                  <a:pt x="431" y="250"/>
                  <a:pt x="454" y="250"/>
                </a:cubicBezTo>
                <a:cubicBezTo>
                  <a:pt x="477" y="250"/>
                  <a:pt x="476" y="46"/>
                  <a:pt x="499" y="23"/>
                </a:cubicBezTo>
                <a:cubicBezTo>
                  <a:pt x="522" y="0"/>
                  <a:pt x="567" y="91"/>
                  <a:pt x="590" y="114"/>
                </a:cubicBezTo>
                <a:cubicBezTo>
                  <a:pt x="613" y="137"/>
                  <a:pt x="612" y="152"/>
                  <a:pt x="635" y="160"/>
                </a:cubicBezTo>
                <a:cubicBezTo>
                  <a:pt x="658" y="168"/>
                  <a:pt x="692" y="164"/>
                  <a:pt x="726" y="160"/>
                </a:cubicBezTo>
              </a:path>
            </a:pathLst>
          </a:custGeom>
          <a:noFill/>
          <a:ln w="38100">
            <a:solidFill>
              <a:srgbClr val="00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grpSp>
        <p:nvGrpSpPr>
          <p:cNvPr id="2" name="Group 10"/>
          <p:cNvGrpSpPr>
            <a:grpSpLocks/>
          </p:cNvGrpSpPr>
          <p:nvPr/>
        </p:nvGrpSpPr>
        <p:grpSpPr bwMode="auto">
          <a:xfrm>
            <a:off x="6365631" y="1881188"/>
            <a:ext cx="331177" cy="2449512"/>
            <a:chOff x="3800" y="1207"/>
            <a:chExt cx="226" cy="1543"/>
          </a:xfrm>
        </p:grpSpPr>
        <p:sp>
          <p:nvSpPr>
            <p:cNvPr id="4107" name="Line 11"/>
            <p:cNvSpPr>
              <a:spLocks noChangeShapeType="1"/>
            </p:cNvSpPr>
            <p:nvPr/>
          </p:nvSpPr>
          <p:spPr bwMode="auto">
            <a:xfrm flipV="1">
              <a:off x="3891" y="1389"/>
              <a:ext cx="0" cy="10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8" name="Line 12"/>
            <p:cNvSpPr>
              <a:spLocks noChangeShapeType="1"/>
            </p:cNvSpPr>
            <p:nvPr/>
          </p:nvSpPr>
          <p:spPr bwMode="auto">
            <a:xfrm flipV="1">
              <a:off x="3936" y="1525"/>
              <a:ext cx="0" cy="10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9" name="Line 13"/>
            <p:cNvSpPr>
              <a:spLocks noChangeShapeType="1"/>
            </p:cNvSpPr>
            <p:nvPr/>
          </p:nvSpPr>
          <p:spPr bwMode="auto">
            <a:xfrm flipV="1">
              <a:off x="3846" y="1298"/>
              <a:ext cx="0" cy="10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0" name="Line 14"/>
            <p:cNvSpPr>
              <a:spLocks noChangeShapeType="1"/>
            </p:cNvSpPr>
            <p:nvPr/>
          </p:nvSpPr>
          <p:spPr bwMode="auto">
            <a:xfrm flipV="1">
              <a:off x="3982" y="1616"/>
              <a:ext cx="0" cy="10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1" name="Oval 15"/>
            <p:cNvSpPr>
              <a:spLocks noChangeArrowheads="1"/>
            </p:cNvSpPr>
            <p:nvPr/>
          </p:nvSpPr>
          <p:spPr bwMode="auto">
            <a:xfrm>
              <a:off x="3891" y="1434"/>
              <a:ext cx="90" cy="91"/>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2" name="Oval 16"/>
            <p:cNvSpPr>
              <a:spLocks noChangeArrowheads="1"/>
            </p:cNvSpPr>
            <p:nvPr/>
          </p:nvSpPr>
          <p:spPr bwMode="auto">
            <a:xfrm>
              <a:off x="3800" y="2387"/>
              <a:ext cx="90" cy="91"/>
            </a:xfrm>
            <a:prstGeom prst="ellipse">
              <a:avLst/>
            </a:prstGeom>
            <a:solidFill>
              <a:schemeClr val="bg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3" name="Oval 17"/>
            <p:cNvSpPr>
              <a:spLocks noChangeArrowheads="1"/>
            </p:cNvSpPr>
            <p:nvPr/>
          </p:nvSpPr>
          <p:spPr bwMode="auto">
            <a:xfrm>
              <a:off x="3846" y="2478"/>
              <a:ext cx="90" cy="91"/>
            </a:xfrm>
            <a:prstGeom prst="ellipse">
              <a:avLst/>
            </a:prstGeom>
            <a:solidFill>
              <a:schemeClr val="bg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4" name="Oval 18"/>
            <p:cNvSpPr>
              <a:spLocks noChangeArrowheads="1"/>
            </p:cNvSpPr>
            <p:nvPr/>
          </p:nvSpPr>
          <p:spPr bwMode="auto">
            <a:xfrm>
              <a:off x="3891" y="2568"/>
              <a:ext cx="90" cy="91"/>
            </a:xfrm>
            <a:prstGeom prst="ellipse">
              <a:avLst/>
            </a:prstGeom>
            <a:solidFill>
              <a:schemeClr val="bg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5" name="Oval 19"/>
            <p:cNvSpPr>
              <a:spLocks noChangeArrowheads="1"/>
            </p:cNvSpPr>
            <p:nvPr/>
          </p:nvSpPr>
          <p:spPr bwMode="auto">
            <a:xfrm>
              <a:off x="3936" y="2659"/>
              <a:ext cx="90" cy="91"/>
            </a:xfrm>
            <a:prstGeom prst="ellipse">
              <a:avLst/>
            </a:prstGeom>
            <a:solidFill>
              <a:schemeClr val="bg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6" name="Oval 20"/>
            <p:cNvSpPr>
              <a:spLocks noChangeArrowheads="1"/>
            </p:cNvSpPr>
            <p:nvPr/>
          </p:nvSpPr>
          <p:spPr bwMode="auto">
            <a:xfrm>
              <a:off x="3800" y="1207"/>
              <a:ext cx="90" cy="91"/>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7" name="Oval 21"/>
            <p:cNvSpPr>
              <a:spLocks noChangeArrowheads="1"/>
            </p:cNvSpPr>
            <p:nvPr/>
          </p:nvSpPr>
          <p:spPr bwMode="auto">
            <a:xfrm>
              <a:off x="3846" y="1298"/>
              <a:ext cx="90" cy="91"/>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4118" name="Oval 22"/>
            <p:cNvSpPr>
              <a:spLocks noChangeArrowheads="1"/>
            </p:cNvSpPr>
            <p:nvPr/>
          </p:nvSpPr>
          <p:spPr bwMode="auto">
            <a:xfrm>
              <a:off x="3936" y="1525"/>
              <a:ext cx="90" cy="91"/>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grpSp>
      <p:sp>
        <p:nvSpPr>
          <p:cNvPr id="24599" name="Oval 23"/>
          <p:cNvSpPr>
            <a:spLocks noChangeArrowheads="1"/>
          </p:cNvSpPr>
          <p:nvPr/>
        </p:nvSpPr>
        <p:spPr bwMode="auto">
          <a:xfrm>
            <a:off x="6831623" y="2386013"/>
            <a:ext cx="131885" cy="144462"/>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24600" name="Text Box 24"/>
          <p:cNvSpPr txBox="1">
            <a:spLocks noChangeArrowheads="1"/>
          </p:cNvSpPr>
          <p:nvPr/>
        </p:nvSpPr>
        <p:spPr bwMode="auto">
          <a:xfrm>
            <a:off x="5550877" y="4565651"/>
            <a:ext cx="1569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2800">
                <a:solidFill>
                  <a:schemeClr val="hlink"/>
                </a:solidFill>
                <a:latin typeface="Garamond" pitchFamily="18" charset="0"/>
              </a:rPr>
              <a:t>光を吸収</a:t>
            </a:r>
          </a:p>
        </p:txBody>
      </p:sp>
      <p:sp>
        <p:nvSpPr>
          <p:cNvPr id="24601" name="Text Box 25"/>
          <p:cNvSpPr txBox="1">
            <a:spLocks noChangeArrowheads="1"/>
          </p:cNvSpPr>
          <p:nvPr/>
        </p:nvSpPr>
        <p:spPr bwMode="auto">
          <a:xfrm>
            <a:off x="7628792" y="4565651"/>
            <a:ext cx="1569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2800">
                <a:latin typeface="Garamond" pitchFamily="18" charset="0"/>
              </a:rPr>
              <a:t>光を放出</a:t>
            </a:r>
          </a:p>
        </p:txBody>
      </p:sp>
    </p:spTree>
    <p:extLst>
      <p:ext uri="{BB962C8B-B14F-4D97-AF65-F5344CB8AC3E}">
        <p14:creationId xmlns:p14="http://schemas.microsoft.com/office/powerpoint/2010/main" val="3990616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600"/>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4599"/>
                                        </p:tgtEl>
                                        <p:attrNameLst>
                                          <p:attrName>style.visibility</p:attrName>
                                        </p:attrNameLst>
                                      </p:cBhvr>
                                      <p:to>
                                        <p:strVal val="visible"/>
                                      </p:to>
                                    </p:set>
                                    <p:animEffect transition="in" filter="fade">
                                      <p:cBhvr>
                                        <p:cTn id="20" dur="1000"/>
                                        <p:tgtEl>
                                          <p:spTgt spid="2459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583"/>
                                        </p:tgtEl>
                                        <p:attrNameLst>
                                          <p:attrName>style.visibility</p:attrName>
                                        </p:attrNameLst>
                                      </p:cBhvr>
                                      <p:to>
                                        <p:strVal val="visible"/>
                                      </p:to>
                                    </p:set>
                                    <p:animEffect transition="in" filter="fade">
                                      <p:cBhvr>
                                        <p:cTn id="23" dur="500"/>
                                        <p:tgtEl>
                                          <p:spTgt spid="2458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2000"/>
                                        <p:tgtEl>
                                          <p:spTgt spid="24600"/>
                                        </p:tgtEl>
                                      </p:cBhvr>
                                    </p:animEffect>
                                    <p:set>
                                      <p:cBhvr>
                                        <p:cTn id="28" dur="1" fill="hold">
                                          <p:stCondLst>
                                            <p:cond delay="1999"/>
                                          </p:stCondLst>
                                        </p:cTn>
                                        <p:tgtEl>
                                          <p:spTgt spid="2460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24582"/>
                                        </p:tgtEl>
                                      </p:cBhvr>
                                    </p:animEffect>
                                    <p:set>
                                      <p:cBhvr>
                                        <p:cTn id="31" dur="1" fill="hold">
                                          <p:stCondLst>
                                            <p:cond delay="1999"/>
                                          </p:stCondLst>
                                        </p:cTn>
                                        <p:tgtEl>
                                          <p:spTgt spid="2458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63" presetClass="path" presetSubtype="0" accel="50000" decel="50000" fill="hold" grpId="1" nodeType="clickEffect">
                                  <p:stCondLst>
                                    <p:cond delay="0"/>
                                  </p:stCondLst>
                                  <p:childTnLst>
                                    <p:animMotion origin="layout" path="M 4.63117E-6 4.07407E-6 L 0.05821 4.07407E-6 " pathEditMode="relative" rAng="0" ptsTypes="AA">
                                      <p:cBhvr>
                                        <p:cTn id="35" dur="2000" fill="hold"/>
                                        <p:tgtEl>
                                          <p:spTgt spid="24599"/>
                                        </p:tgtEl>
                                        <p:attrNameLst>
                                          <p:attrName>ppt_x,ppt_y</p:attrName>
                                        </p:attrNameLst>
                                      </p:cBhvr>
                                      <p:rCtr x="2900" y="0"/>
                                    </p:animMotion>
                                  </p:childTnLst>
                                </p:cTn>
                              </p:par>
                              <p:par>
                                <p:cTn id="36" presetID="63" presetClass="path" presetSubtype="0" accel="50000" decel="50000" fill="hold" grpId="1" nodeType="withEffect">
                                  <p:stCondLst>
                                    <p:cond delay="0"/>
                                  </p:stCondLst>
                                  <p:childTnLst>
                                    <p:animMotion origin="layout" path="M 4.63117E-6 -2.96296E-6 L 0.05821 -2.96296E-6 " pathEditMode="relative" rAng="0" ptsTypes="AA">
                                      <p:cBhvr>
                                        <p:cTn id="37" dur="2000" fill="hold"/>
                                        <p:tgtEl>
                                          <p:spTgt spid="24583"/>
                                        </p:tgtEl>
                                        <p:attrNameLst>
                                          <p:attrName>ppt_x,ppt_y</p:attrName>
                                        </p:attrNameLst>
                                      </p:cBhvr>
                                      <p:rCtr x="2900" y="0"/>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58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2" nodeType="clickEffect">
                                  <p:stCondLst>
                                    <p:cond delay="0"/>
                                  </p:stCondLst>
                                  <p:childTnLst>
                                    <p:animEffect transition="out" filter="fade">
                                      <p:cBhvr>
                                        <p:cTn id="45" dur="2000"/>
                                        <p:tgtEl>
                                          <p:spTgt spid="24599"/>
                                        </p:tgtEl>
                                      </p:cBhvr>
                                    </p:animEffect>
                                    <p:set>
                                      <p:cBhvr>
                                        <p:cTn id="46" dur="1" fill="hold">
                                          <p:stCondLst>
                                            <p:cond delay="1999"/>
                                          </p:stCondLst>
                                        </p:cTn>
                                        <p:tgtEl>
                                          <p:spTgt spid="2459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2000"/>
                                        <p:tgtEl>
                                          <p:spTgt spid="24583"/>
                                        </p:tgtEl>
                                      </p:cBhvr>
                                    </p:animEffect>
                                    <p:set>
                                      <p:cBhvr>
                                        <p:cTn id="49" dur="1" fill="hold">
                                          <p:stCondLst>
                                            <p:cond delay="1999"/>
                                          </p:stCondLst>
                                        </p:cTn>
                                        <p:tgtEl>
                                          <p:spTgt spid="24583"/>
                                        </p:tgtEl>
                                        <p:attrNameLst>
                                          <p:attrName>style.visibility</p:attrName>
                                        </p:attrNameLst>
                                      </p:cBhvr>
                                      <p:to>
                                        <p:strVal val="hidden"/>
                                      </p:to>
                                    </p:set>
                                  </p:childTnLst>
                                </p:cTn>
                              </p:par>
                            </p:childTnLst>
                          </p:cTn>
                        </p:par>
                        <p:par>
                          <p:cTn id="50" fill="hold" nodeType="afterGroup">
                            <p:stCondLst>
                              <p:cond delay="2000"/>
                            </p:stCondLst>
                            <p:childTnLst>
                              <p:par>
                                <p:cTn id="51" presetID="10" presetClass="exit" presetSubtype="0" fill="hold" grpId="1" nodeType="afterEffect">
                                  <p:stCondLst>
                                    <p:cond delay="0"/>
                                  </p:stCondLst>
                                  <p:childTnLst>
                                    <p:animEffect transition="out" filter="fade">
                                      <p:cBhvr>
                                        <p:cTn id="52" dur="5000"/>
                                        <p:tgtEl>
                                          <p:spTgt spid="24584"/>
                                        </p:tgtEl>
                                      </p:cBhvr>
                                    </p:animEffect>
                                    <p:set>
                                      <p:cBhvr>
                                        <p:cTn id="53" dur="1" fill="hold">
                                          <p:stCondLst>
                                            <p:cond delay="4999"/>
                                          </p:stCondLst>
                                        </p:cTn>
                                        <p:tgtEl>
                                          <p:spTgt spid="24584"/>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585"/>
                                        </p:tgtEl>
                                        <p:attrNameLst>
                                          <p:attrName>style.visibility</p:attrName>
                                        </p:attrNameLst>
                                      </p:cBhvr>
                                      <p:to>
                                        <p:strVal val="visible"/>
                                      </p:to>
                                    </p:set>
                                    <p:animEffect transition="in" filter="fade">
                                      <p:cBhvr>
                                        <p:cTn id="58" dur="500"/>
                                        <p:tgtEl>
                                          <p:spTgt spid="2458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2" grpId="1" animBg="1"/>
      <p:bldP spid="24583" grpId="0" animBg="1"/>
      <p:bldP spid="24583" grpId="1" animBg="1"/>
      <p:bldP spid="24583" grpId="2" animBg="1"/>
      <p:bldP spid="24584" grpId="0" animBg="1"/>
      <p:bldP spid="24584" grpId="1" animBg="1"/>
      <p:bldP spid="24585" grpId="0" animBg="1"/>
      <p:bldP spid="24599" grpId="0" animBg="1"/>
      <p:bldP spid="24599" grpId="1" animBg="1"/>
      <p:bldP spid="24599" grpId="2" animBg="1"/>
      <p:bldP spid="24600" grpId="0"/>
      <p:bldP spid="24600" grpId="1"/>
      <p:bldP spid="2460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idx="4294967295"/>
          </p:nvPr>
        </p:nvSpPr>
        <p:spPr>
          <a:xfrm>
            <a:off x="744886" y="465827"/>
            <a:ext cx="5750804" cy="936237"/>
          </a:xfrm>
          <a:solidFill>
            <a:srgbClr val="00B0F0"/>
          </a:solidFill>
        </p:spPr>
        <p:txBody>
          <a:bodyPr>
            <a:normAutofit/>
          </a:bodyPr>
          <a:lstStyle/>
          <a:p>
            <a:r>
              <a:rPr lang="ja-JP" altLang="en-US" sz="4000" dirty="0" smtClean="0">
                <a:solidFill>
                  <a:schemeClr val="bg1"/>
                </a:solidFill>
              </a:rPr>
              <a:t>フォトルミネセンス</a:t>
            </a:r>
            <a:r>
              <a:rPr lang="ja-JP" altLang="en-US" sz="4000" dirty="0">
                <a:solidFill>
                  <a:schemeClr val="bg1"/>
                </a:solidFill>
              </a:rPr>
              <a:t>の機構</a:t>
            </a:r>
          </a:p>
        </p:txBody>
      </p:sp>
      <p:grpSp>
        <p:nvGrpSpPr>
          <p:cNvPr id="2" name="グループ化 1"/>
          <p:cNvGrpSpPr/>
          <p:nvPr/>
        </p:nvGrpSpPr>
        <p:grpSpPr>
          <a:xfrm>
            <a:off x="200759" y="1595618"/>
            <a:ext cx="8095565" cy="4773613"/>
            <a:chOff x="200759" y="1871663"/>
            <a:chExt cx="8095565" cy="4773613"/>
          </a:xfrm>
        </p:grpSpPr>
        <p:sp>
          <p:nvSpPr>
            <p:cNvPr id="6146" name="Line 2"/>
            <p:cNvSpPr>
              <a:spLocks noChangeShapeType="1"/>
            </p:cNvSpPr>
            <p:nvPr/>
          </p:nvSpPr>
          <p:spPr bwMode="auto">
            <a:xfrm>
              <a:off x="4780085" y="3425825"/>
              <a:ext cx="710712"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48" name="Rectangle 4"/>
            <p:cNvSpPr>
              <a:spLocks noChangeArrowheads="1"/>
            </p:cNvSpPr>
            <p:nvPr/>
          </p:nvSpPr>
          <p:spPr bwMode="auto">
            <a:xfrm>
              <a:off x="1121020" y="6021389"/>
              <a:ext cx="5975838" cy="623887"/>
            </a:xfrm>
            <a:prstGeom prst="rect">
              <a:avLst/>
            </a:prstGeom>
            <a:solidFill>
              <a:srgbClr val="BBE0E3"/>
            </a:solidFill>
            <a:ln w="9525">
              <a:solidFill>
                <a:schemeClr val="tx1"/>
              </a:solidFill>
              <a:miter lim="800000"/>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ja-JP" altLang="en-US" sz="3200">
                  <a:solidFill>
                    <a:srgbClr val="6600CC"/>
                  </a:solidFill>
                </a:rPr>
                <a:t>価電子帯</a:t>
              </a:r>
            </a:p>
          </p:txBody>
        </p:sp>
        <p:sp>
          <p:nvSpPr>
            <p:cNvPr id="6149" name="Rectangle 5"/>
            <p:cNvSpPr>
              <a:spLocks noChangeArrowheads="1"/>
            </p:cNvSpPr>
            <p:nvPr/>
          </p:nvSpPr>
          <p:spPr bwMode="auto">
            <a:xfrm>
              <a:off x="1121019" y="1871663"/>
              <a:ext cx="5949462" cy="1249362"/>
            </a:xfrm>
            <a:prstGeom prst="rect">
              <a:avLst/>
            </a:prstGeom>
            <a:solidFill>
              <a:srgbClr val="FF0000">
                <a:alpha val="25098"/>
              </a:srgbClr>
            </a:solidFill>
            <a:ln w="9525">
              <a:solidFill>
                <a:schemeClr val="tx1"/>
              </a:solidFill>
              <a:miter lim="800000"/>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ja-JP" altLang="en-US" sz="3200"/>
                <a:t>伝導帯</a:t>
              </a:r>
            </a:p>
          </p:txBody>
        </p:sp>
        <p:sp>
          <p:nvSpPr>
            <p:cNvPr id="6150" name="Oval 6"/>
            <p:cNvSpPr>
              <a:spLocks noChangeArrowheads="1"/>
            </p:cNvSpPr>
            <p:nvPr/>
          </p:nvSpPr>
          <p:spPr bwMode="auto">
            <a:xfrm>
              <a:off x="1378928" y="6227764"/>
              <a:ext cx="149469" cy="147637"/>
            </a:xfrm>
            <a:prstGeom prst="ellipse">
              <a:avLst/>
            </a:prstGeom>
            <a:solidFill>
              <a:schemeClr val="tx1"/>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51" name="Line 7"/>
            <p:cNvSpPr>
              <a:spLocks noChangeShapeType="1"/>
            </p:cNvSpPr>
            <p:nvPr/>
          </p:nvSpPr>
          <p:spPr bwMode="auto">
            <a:xfrm flipH="1" flipV="1">
              <a:off x="1415561" y="2365376"/>
              <a:ext cx="17585" cy="387667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52" name="Oval 8"/>
            <p:cNvSpPr>
              <a:spLocks noChangeArrowheads="1"/>
            </p:cNvSpPr>
            <p:nvPr/>
          </p:nvSpPr>
          <p:spPr bwMode="auto">
            <a:xfrm>
              <a:off x="1337897" y="2220914"/>
              <a:ext cx="149469" cy="147637"/>
            </a:xfrm>
            <a:prstGeom prst="ellipse">
              <a:avLst/>
            </a:prstGeom>
            <a:solidFill>
              <a:srgbClr val="66FFFF"/>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53" name="Freeform 9"/>
            <p:cNvSpPr>
              <a:spLocks/>
            </p:cNvSpPr>
            <p:nvPr/>
          </p:nvSpPr>
          <p:spPr bwMode="auto">
            <a:xfrm>
              <a:off x="1540119" y="2324100"/>
              <a:ext cx="844062" cy="654050"/>
            </a:xfrm>
            <a:custGeom>
              <a:avLst/>
              <a:gdLst>
                <a:gd name="T0" fmla="*/ 0 w 576"/>
                <a:gd name="T1" fmla="*/ 8 h 412"/>
                <a:gd name="T2" fmla="*/ 82 w 576"/>
                <a:gd name="T3" fmla="*/ 17 h 412"/>
                <a:gd name="T4" fmla="*/ 46 w 576"/>
                <a:gd name="T5" fmla="*/ 81 h 412"/>
                <a:gd name="T6" fmla="*/ 146 w 576"/>
                <a:gd name="T7" fmla="*/ 100 h 412"/>
                <a:gd name="T8" fmla="*/ 137 w 576"/>
                <a:gd name="T9" fmla="*/ 164 h 412"/>
                <a:gd name="T10" fmla="*/ 256 w 576"/>
                <a:gd name="T11" fmla="*/ 182 h 412"/>
                <a:gd name="T12" fmla="*/ 265 w 576"/>
                <a:gd name="T13" fmla="*/ 246 h 412"/>
                <a:gd name="T14" fmla="*/ 366 w 576"/>
                <a:gd name="T15" fmla="*/ 237 h 412"/>
                <a:gd name="T16" fmla="*/ 393 w 576"/>
                <a:gd name="T17" fmla="*/ 246 h 412"/>
                <a:gd name="T18" fmla="*/ 402 w 576"/>
                <a:gd name="T19" fmla="*/ 328 h 412"/>
                <a:gd name="T20" fmla="*/ 494 w 576"/>
                <a:gd name="T21" fmla="*/ 365 h 412"/>
                <a:gd name="T22" fmla="*/ 576 w 576"/>
                <a:gd name="T23" fmla="*/ 401 h 4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6"/>
                <a:gd name="T37" fmla="*/ 0 h 412"/>
                <a:gd name="T38" fmla="*/ 576 w 576"/>
                <a:gd name="T39" fmla="*/ 412 h 4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6" h="412">
                  <a:moveTo>
                    <a:pt x="0" y="8"/>
                  </a:moveTo>
                  <a:cubicBezTo>
                    <a:pt x="27" y="11"/>
                    <a:pt x="60" y="0"/>
                    <a:pt x="82" y="17"/>
                  </a:cubicBezTo>
                  <a:cubicBezTo>
                    <a:pt x="117" y="43"/>
                    <a:pt x="54" y="75"/>
                    <a:pt x="46" y="81"/>
                  </a:cubicBezTo>
                  <a:cubicBezTo>
                    <a:pt x="78" y="92"/>
                    <a:pt x="124" y="74"/>
                    <a:pt x="146" y="100"/>
                  </a:cubicBezTo>
                  <a:cubicBezTo>
                    <a:pt x="160" y="116"/>
                    <a:pt x="140" y="143"/>
                    <a:pt x="137" y="164"/>
                  </a:cubicBezTo>
                  <a:cubicBezTo>
                    <a:pt x="175" y="176"/>
                    <a:pt x="224" y="158"/>
                    <a:pt x="256" y="182"/>
                  </a:cubicBezTo>
                  <a:cubicBezTo>
                    <a:pt x="273" y="195"/>
                    <a:pt x="262" y="225"/>
                    <a:pt x="265" y="246"/>
                  </a:cubicBezTo>
                  <a:cubicBezTo>
                    <a:pt x="299" y="243"/>
                    <a:pt x="332" y="237"/>
                    <a:pt x="366" y="237"/>
                  </a:cubicBezTo>
                  <a:cubicBezTo>
                    <a:pt x="375" y="237"/>
                    <a:pt x="390" y="237"/>
                    <a:pt x="393" y="246"/>
                  </a:cubicBezTo>
                  <a:cubicBezTo>
                    <a:pt x="403" y="272"/>
                    <a:pt x="395" y="302"/>
                    <a:pt x="402" y="328"/>
                  </a:cubicBezTo>
                  <a:cubicBezTo>
                    <a:pt x="410" y="356"/>
                    <a:pt x="473" y="360"/>
                    <a:pt x="494" y="365"/>
                  </a:cubicBezTo>
                  <a:cubicBezTo>
                    <a:pt x="510" y="412"/>
                    <a:pt x="531" y="401"/>
                    <a:pt x="576" y="401"/>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54" name="Oval 10"/>
            <p:cNvSpPr>
              <a:spLocks noChangeArrowheads="1"/>
            </p:cNvSpPr>
            <p:nvPr/>
          </p:nvSpPr>
          <p:spPr bwMode="auto">
            <a:xfrm>
              <a:off x="2410559" y="2959100"/>
              <a:ext cx="148003" cy="147638"/>
            </a:xfrm>
            <a:prstGeom prst="ellipse">
              <a:avLst/>
            </a:prstGeom>
            <a:solidFill>
              <a:srgbClr val="66FFFF"/>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55" name="Freeform 11"/>
            <p:cNvSpPr>
              <a:spLocks/>
            </p:cNvSpPr>
            <p:nvPr/>
          </p:nvSpPr>
          <p:spPr bwMode="auto">
            <a:xfrm>
              <a:off x="1497623" y="6045200"/>
              <a:ext cx="874835" cy="268288"/>
            </a:xfrm>
            <a:custGeom>
              <a:avLst/>
              <a:gdLst>
                <a:gd name="T0" fmla="*/ 11 w 514"/>
                <a:gd name="T1" fmla="*/ 169 h 169"/>
                <a:gd name="T2" fmla="*/ 2 w 514"/>
                <a:gd name="T3" fmla="*/ 142 h 169"/>
                <a:gd name="T4" fmla="*/ 93 w 514"/>
                <a:gd name="T5" fmla="*/ 133 h 169"/>
                <a:gd name="T6" fmla="*/ 148 w 514"/>
                <a:gd name="T7" fmla="*/ 87 h 169"/>
                <a:gd name="T8" fmla="*/ 258 w 514"/>
                <a:gd name="T9" fmla="*/ 60 h 169"/>
                <a:gd name="T10" fmla="*/ 276 w 514"/>
                <a:gd name="T11" fmla="*/ 32 h 169"/>
                <a:gd name="T12" fmla="*/ 441 w 514"/>
                <a:gd name="T13" fmla="*/ 14 h 169"/>
                <a:gd name="T14" fmla="*/ 514 w 514"/>
                <a:gd name="T15" fmla="*/ 5 h 16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169"/>
                <a:gd name="T26" fmla="*/ 514 w 514"/>
                <a:gd name="T27" fmla="*/ 169 h 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169">
                  <a:moveTo>
                    <a:pt x="11" y="169"/>
                  </a:moveTo>
                  <a:cubicBezTo>
                    <a:pt x="8" y="160"/>
                    <a:pt x="0" y="151"/>
                    <a:pt x="2" y="142"/>
                  </a:cubicBezTo>
                  <a:cubicBezTo>
                    <a:pt x="11" y="89"/>
                    <a:pt x="64" y="123"/>
                    <a:pt x="93" y="133"/>
                  </a:cubicBezTo>
                  <a:cubicBezTo>
                    <a:pt x="220" y="68"/>
                    <a:pt x="60" y="158"/>
                    <a:pt x="148" y="87"/>
                  </a:cubicBezTo>
                  <a:cubicBezTo>
                    <a:pt x="177" y="63"/>
                    <a:pt x="221" y="68"/>
                    <a:pt x="258" y="60"/>
                  </a:cubicBezTo>
                  <a:cubicBezTo>
                    <a:pt x="264" y="51"/>
                    <a:pt x="265" y="35"/>
                    <a:pt x="276" y="32"/>
                  </a:cubicBezTo>
                  <a:cubicBezTo>
                    <a:pt x="330" y="19"/>
                    <a:pt x="441" y="14"/>
                    <a:pt x="441" y="14"/>
                  </a:cubicBezTo>
                  <a:cubicBezTo>
                    <a:pt x="483" y="0"/>
                    <a:pt x="459" y="5"/>
                    <a:pt x="514" y="5"/>
                  </a:cubicBezTo>
                </a:path>
              </a:pathLst>
            </a:custGeom>
            <a:noFill/>
            <a:ln w="9525">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56" name="Oval 12"/>
            <p:cNvSpPr>
              <a:spLocks noChangeArrowheads="1"/>
            </p:cNvSpPr>
            <p:nvPr/>
          </p:nvSpPr>
          <p:spPr bwMode="auto">
            <a:xfrm>
              <a:off x="2397370" y="5980114"/>
              <a:ext cx="149469" cy="147637"/>
            </a:xfrm>
            <a:prstGeom prst="ellipse">
              <a:avLst/>
            </a:prstGeom>
            <a:solidFill>
              <a:schemeClr val="tx1"/>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57" name="Line 13"/>
            <p:cNvSpPr>
              <a:spLocks noChangeShapeType="1"/>
            </p:cNvSpPr>
            <p:nvPr/>
          </p:nvSpPr>
          <p:spPr bwMode="auto">
            <a:xfrm>
              <a:off x="2477966" y="3149600"/>
              <a:ext cx="0" cy="2816225"/>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58" name="Line 14"/>
            <p:cNvSpPr>
              <a:spLocks noChangeShapeType="1"/>
            </p:cNvSpPr>
            <p:nvPr/>
          </p:nvSpPr>
          <p:spPr bwMode="auto">
            <a:xfrm>
              <a:off x="3067051" y="3414713"/>
              <a:ext cx="710711"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59" name="Oval 15"/>
            <p:cNvSpPr>
              <a:spLocks noChangeArrowheads="1"/>
            </p:cNvSpPr>
            <p:nvPr/>
          </p:nvSpPr>
          <p:spPr bwMode="auto">
            <a:xfrm>
              <a:off x="3319097" y="3340100"/>
              <a:ext cx="149469" cy="147638"/>
            </a:xfrm>
            <a:prstGeom prst="ellipse">
              <a:avLst/>
            </a:prstGeom>
            <a:solidFill>
              <a:srgbClr val="66FFFF"/>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60" name="Oval 16"/>
            <p:cNvSpPr>
              <a:spLocks noChangeArrowheads="1"/>
            </p:cNvSpPr>
            <p:nvPr/>
          </p:nvSpPr>
          <p:spPr bwMode="auto">
            <a:xfrm>
              <a:off x="3333751" y="6008689"/>
              <a:ext cx="149469" cy="147637"/>
            </a:xfrm>
            <a:prstGeom prst="ellipse">
              <a:avLst/>
            </a:prstGeom>
            <a:solidFill>
              <a:schemeClr val="tx1"/>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61" name="Line 17"/>
            <p:cNvSpPr>
              <a:spLocks noChangeShapeType="1"/>
            </p:cNvSpPr>
            <p:nvPr/>
          </p:nvSpPr>
          <p:spPr bwMode="auto">
            <a:xfrm>
              <a:off x="3389435" y="3414713"/>
              <a:ext cx="0" cy="2565400"/>
            </a:xfrm>
            <a:prstGeom prst="line">
              <a:avLst/>
            </a:prstGeom>
            <a:noFill/>
            <a:ln w="38100">
              <a:solidFill>
                <a:srgbClr val="00CC6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62" name="Line 18"/>
            <p:cNvSpPr>
              <a:spLocks noChangeShapeType="1"/>
            </p:cNvSpPr>
            <p:nvPr/>
          </p:nvSpPr>
          <p:spPr bwMode="auto">
            <a:xfrm>
              <a:off x="2517531" y="3135313"/>
              <a:ext cx="817685"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63" name="Line 19"/>
            <p:cNvSpPr>
              <a:spLocks noChangeShapeType="1"/>
            </p:cNvSpPr>
            <p:nvPr/>
          </p:nvSpPr>
          <p:spPr bwMode="auto">
            <a:xfrm flipH="1">
              <a:off x="3322028" y="3414713"/>
              <a:ext cx="5421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64" name="Line 20"/>
            <p:cNvSpPr>
              <a:spLocks noChangeShapeType="1"/>
            </p:cNvSpPr>
            <p:nvPr/>
          </p:nvSpPr>
          <p:spPr bwMode="auto">
            <a:xfrm>
              <a:off x="4069374" y="5603875"/>
              <a:ext cx="710711"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5" name="Line 21"/>
            <p:cNvSpPr>
              <a:spLocks noChangeShapeType="1"/>
            </p:cNvSpPr>
            <p:nvPr/>
          </p:nvSpPr>
          <p:spPr bwMode="auto">
            <a:xfrm>
              <a:off x="2584939" y="6081713"/>
              <a:ext cx="697523"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66" name="Line 22"/>
            <p:cNvSpPr>
              <a:spLocks noChangeShapeType="1"/>
            </p:cNvSpPr>
            <p:nvPr/>
          </p:nvSpPr>
          <p:spPr bwMode="auto">
            <a:xfrm flipV="1">
              <a:off x="3535974" y="5718175"/>
              <a:ext cx="630115" cy="363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67" name="Oval 23"/>
            <p:cNvSpPr>
              <a:spLocks noChangeArrowheads="1"/>
            </p:cNvSpPr>
            <p:nvPr/>
          </p:nvSpPr>
          <p:spPr bwMode="auto">
            <a:xfrm>
              <a:off x="4309697" y="5541964"/>
              <a:ext cx="149469" cy="147637"/>
            </a:xfrm>
            <a:prstGeom prst="ellipse">
              <a:avLst/>
            </a:prstGeom>
            <a:solidFill>
              <a:schemeClr val="tx1"/>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68" name="Line 24"/>
            <p:cNvSpPr>
              <a:spLocks noChangeShapeType="1"/>
            </p:cNvSpPr>
            <p:nvPr/>
          </p:nvSpPr>
          <p:spPr bwMode="auto">
            <a:xfrm>
              <a:off x="2652347" y="3019425"/>
              <a:ext cx="148736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69" name="Oval 25"/>
            <p:cNvSpPr>
              <a:spLocks noChangeArrowheads="1"/>
            </p:cNvSpPr>
            <p:nvPr/>
          </p:nvSpPr>
          <p:spPr bwMode="auto">
            <a:xfrm>
              <a:off x="4296508" y="2957514"/>
              <a:ext cx="149469" cy="147637"/>
            </a:xfrm>
            <a:prstGeom prst="ellipse">
              <a:avLst/>
            </a:prstGeom>
            <a:solidFill>
              <a:srgbClr val="66FFFF"/>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70" name="Line 26"/>
            <p:cNvSpPr>
              <a:spLocks noChangeShapeType="1"/>
            </p:cNvSpPr>
            <p:nvPr/>
          </p:nvSpPr>
          <p:spPr bwMode="auto">
            <a:xfrm>
              <a:off x="4366846" y="3106738"/>
              <a:ext cx="0" cy="2424112"/>
            </a:xfrm>
            <a:prstGeom prst="line">
              <a:avLst/>
            </a:prstGeom>
            <a:noFill/>
            <a:ln w="3810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71" name="Line 27"/>
            <p:cNvSpPr>
              <a:spLocks noChangeShapeType="1"/>
            </p:cNvSpPr>
            <p:nvPr/>
          </p:nvSpPr>
          <p:spPr bwMode="auto">
            <a:xfrm>
              <a:off x="4475285" y="3062289"/>
              <a:ext cx="548054" cy="261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72" name="Oval 28"/>
            <p:cNvSpPr>
              <a:spLocks noChangeArrowheads="1"/>
            </p:cNvSpPr>
            <p:nvPr/>
          </p:nvSpPr>
          <p:spPr bwMode="auto">
            <a:xfrm>
              <a:off x="5043854" y="3333750"/>
              <a:ext cx="149469" cy="147638"/>
            </a:xfrm>
            <a:prstGeom prst="ellipse">
              <a:avLst/>
            </a:prstGeom>
            <a:solidFill>
              <a:srgbClr val="66FFFF"/>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73" name="Line 29"/>
            <p:cNvSpPr>
              <a:spLocks noChangeShapeType="1"/>
            </p:cNvSpPr>
            <p:nvPr/>
          </p:nvSpPr>
          <p:spPr bwMode="auto">
            <a:xfrm flipV="1">
              <a:off x="3963866" y="5545138"/>
              <a:ext cx="1636834" cy="550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74" name="Line 30"/>
            <p:cNvSpPr>
              <a:spLocks noChangeShapeType="1"/>
            </p:cNvSpPr>
            <p:nvPr/>
          </p:nvSpPr>
          <p:spPr bwMode="auto">
            <a:xfrm>
              <a:off x="5448300" y="5470525"/>
              <a:ext cx="710712"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5" name="Oval 31"/>
            <p:cNvSpPr>
              <a:spLocks noChangeArrowheads="1"/>
            </p:cNvSpPr>
            <p:nvPr/>
          </p:nvSpPr>
          <p:spPr bwMode="auto">
            <a:xfrm>
              <a:off x="5621216" y="5365750"/>
              <a:ext cx="149469" cy="147638"/>
            </a:xfrm>
            <a:prstGeom prst="ellipse">
              <a:avLst/>
            </a:prstGeom>
            <a:solidFill>
              <a:schemeClr val="tx1"/>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76" name="Line 32"/>
            <p:cNvSpPr>
              <a:spLocks noChangeShapeType="1"/>
            </p:cNvSpPr>
            <p:nvPr/>
          </p:nvSpPr>
          <p:spPr bwMode="auto">
            <a:xfrm>
              <a:off x="5172808" y="3541714"/>
              <a:ext cx="508489" cy="17557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77" name="Line 33"/>
            <p:cNvSpPr>
              <a:spLocks noChangeShapeType="1"/>
            </p:cNvSpPr>
            <p:nvPr/>
          </p:nvSpPr>
          <p:spPr bwMode="auto">
            <a:xfrm>
              <a:off x="6018336" y="3757613"/>
              <a:ext cx="710711"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8" name="Line 34"/>
            <p:cNvSpPr>
              <a:spLocks noChangeShapeType="1"/>
            </p:cNvSpPr>
            <p:nvPr/>
          </p:nvSpPr>
          <p:spPr bwMode="auto">
            <a:xfrm>
              <a:off x="6018336" y="3363913"/>
              <a:ext cx="710711"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9" name="Line 35"/>
            <p:cNvSpPr>
              <a:spLocks noChangeShapeType="1"/>
            </p:cNvSpPr>
            <p:nvPr/>
          </p:nvSpPr>
          <p:spPr bwMode="auto">
            <a:xfrm>
              <a:off x="6018336" y="3232150"/>
              <a:ext cx="710711"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80" name="Line 36"/>
            <p:cNvSpPr>
              <a:spLocks noChangeShapeType="1"/>
            </p:cNvSpPr>
            <p:nvPr/>
          </p:nvSpPr>
          <p:spPr bwMode="auto">
            <a:xfrm>
              <a:off x="6018336" y="3143250"/>
              <a:ext cx="710711"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81" name="Oval 37"/>
            <p:cNvSpPr>
              <a:spLocks noChangeArrowheads="1"/>
            </p:cNvSpPr>
            <p:nvPr/>
          </p:nvSpPr>
          <p:spPr bwMode="auto">
            <a:xfrm>
              <a:off x="6246936" y="3694113"/>
              <a:ext cx="149469" cy="147637"/>
            </a:xfrm>
            <a:prstGeom prst="ellipse">
              <a:avLst/>
            </a:prstGeom>
            <a:solidFill>
              <a:srgbClr val="66FFFF"/>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82" name="Line 38"/>
            <p:cNvSpPr>
              <a:spLocks noChangeShapeType="1"/>
            </p:cNvSpPr>
            <p:nvPr/>
          </p:nvSpPr>
          <p:spPr bwMode="auto">
            <a:xfrm flipH="1">
              <a:off x="6324600" y="3875089"/>
              <a:ext cx="11723" cy="2147887"/>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83" name="Oval 39"/>
            <p:cNvSpPr>
              <a:spLocks noChangeArrowheads="1"/>
            </p:cNvSpPr>
            <p:nvPr/>
          </p:nvSpPr>
          <p:spPr bwMode="auto">
            <a:xfrm>
              <a:off x="6261590" y="6030914"/>
              <a:ext cx="149469" cy="147637"/>
            </a:xfrm>
            <a:prstGeom prst="ellipse">
              <a:avLst/>
            </a:prstGeom>
            <a:solidFill>
              <a:schemeClr val="tx1"/>
            </a:solidFill>
            <a:ln w="9525">
              <a:solidFill>
                <a:schemeClr val="bg2"/>
              </a:solidFill>
              <a:round/>
              <a:headEnd/>
              <a:tailEnd/>
            </a:ln>
          </p:spPr>
          <p:txBody>
            <a:bodyPr wrap="none"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84" name="Line 40"/>
            <p:cNvSpPr>
              <a:spLocks noChangeShapeType="1"/>
            </p:cNvSpPr>
            <p:nvPr/>
          </p:nvSpPr>
          <p:spPr bwMode="auto">
            <a:xfrm>
              <a:off x="4621823" y="2960688"/>
              <a:ext cx="1554774" cy="6969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85" name="Line 41"/>
            <p:cNvSpPr>
              <a:spLocks noChangeShapeType="1"/>
            </p:cNvSpPr>
            <p:nvPr/>
          </p:nvSpPr>
          <p:spPr bwMode="auto">
            <a:xfrm flipV="1">
              <a:off x="3591658" y="6110289"/>
              <a:ext cx="2584938" cy="14287"/>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86" name="Line 42"/>
            <p:cNvSpPr>
              <a:spLocks noChangeShapeType="1"/>
            </p:cNvSpPr>
            <p:nvPr/>
          </p:nvSpPr>
          <p:spPr bwMode="auto">
            <a:xfrm>
              <a:off x="7269774" y="5995988"/>
              <a:ext cx="684334"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87" name="Line 43"/>
            <p:cNvSpPr>
              <a:spLocks noChangeShapeType="1"/>
            </p:cNvSpPr>
            <p:nvPr/>
          </p:nvSpPr>
          <p:spPr bwMode="auto">
            <a:xfrm>
              <a:off x="7269774" y="4702175"/>
              <a:ext cx="684334"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88" name="Line 44"/>
            <p:cNvSpPr>
              <a:spLocks noChangeShapeType="1"/>
            </p:cNvSpPr>
            <p:nvPr/>
          </p:nvSpPr>
          <p:spPr bwMode="auto">
            <a:xfrm>
              <a:off x="7256585" y="4032250"/>
              <a:ext cx="682869"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89" name="Line 45"/>
            <p:cNvSpPr>
              <a:spLocks noChangeShapeType="1"/>
            </p:cNvSpPr>
            <p:nvPr/>
          </p:nvSpPr>
          <p:spPr bwMode="auto">
            <a:xfrm>
              <a:off x="7269774" y="2841625"/>
              <a:ext cx="684334"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90" name="Line 46"/>
            <p:cNvSpPr>
              <a:spLocks noChangeShapeType="1"/>
            </p:cNvSpPr>
            <p:nvPr/>
          </p:nvSpPr>
          <p:spPr bwMode="auto">
            <a:xfrm>
              <a:off x="7555523" y="4746625"/>
              <a:ext cx="0" cy="12334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91" name="Line 47"/>
            <p:cNvSpPr>
              <a:spLocks noChangeShapeType="1"/>
            </p:cNvSpPr>
            <p:nvPr/>
          </p:nvSpPr>
          <p:spPr bwMode="auto">
            <a:xfrm flipV="1">
              <a:off x="7367954" y="2917825"/>
              <a:ext cx="0" cy="301942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92" name="Line 48"/>
            <p:cNvSpPr>
              <a:spLocks noChangeShapeType="1"/>
            </p:cNvSpPr>
            <p:nvPr/>
          </p:nvSpPr>
          <p:spPr bwMode="auto">
            <a:xfrm>
              <a:off x="7502769" y="2946400"/>
              <a:ext cx="0" cy="98742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93" name="Line 49"/>
            <p:cNvSpPr>
              <a:spLocks noChangeShapeType="1"/>
            </p:cNvSpPr>
            <p:nvPr/>
          </p:nvSpPr>
          <p:spPr bwMode="auto">
            <a:xfrm>
              <a:off x="7529146" y="4092576"/>
              <a:ext cx="0" cy="53816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6674" name="Freeform 50"/>
            <p:cNvSpPr>
              <a:spLocks/>
            </p:cNvSpPr>
            <p:nvPr/>
          </p:nvSpPr>
          <p:spPr bwMode="auto">
            <a:xfrm>
              <a:off x="200759" y="4281488"/>
              <a:ext cx="1169377" cy="252412"/>
            </a:xfrm>
            <a:custGeom>
              <a:avLst/>
              <a:gdLst>
                <a:gd name="T0" fmla="*/ 0 w 726"/>
                <a:gd name="T1" fmla="*/ 160 h 250"/>
                <a:gd name="T2" fmla="*/ 91 w 726"/>
                <a:gd name="T3" fmla="*/ 23 h 250"/>
                <a:gd name="T4" fmla="*/ 136 w 726"/>
                <a:gd name="T5" fmla="*/ 250 h 250"/>
                <a:gd name="T6" fmla="*/ 227 w 726"/>
                <a:gd name="T7" fmla="*/ 23 h 250"/>
                <a:gd name="T8" fmla="*/ 318 w 726"/>
                <a:gd name="T9" fmla="*/ 250 h 250"/>
                <a:gd name="T10" fmla="*/ 363 w 726"/>
                <a:gd name="T11" fmla="*/ 23 h 250"/>
                <a:gd name="T12" fmla="*/ 454 w 726"/>
                <a:gd name="T13" fmla="*/ 250 h 250"/>
                <a:gd name="T14" fmla="*/ 499 w 726"/>
                <a:gd name="T15" fmla="*/ 23 h 250"/>
                <a:gd name="T16" fmla="*/ 590 w 726"/>
                <a:gd name="T17" fmla="*/ 114 h 250"/>
                <a:gd name="T18" fmla="*/ 635 w 726"/>
                <a:gd name="T19" fmla="*/ 160 h 250"/>
                <a:gd name="T20" fmla="*/ 726 w 726"/>
                <a:gd name="T21" fmla="*/ 16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6"/>
                <a:gd name="T34" fmla="*/ 0 h 250"/>
                <a:gd name="T35" fmla="*/ 726 w 726"/>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6" h="250">
                  <a:moveTo>
                    <a:pt x="0" y="160"/>
                  </a:moveTo>
                  <a:cubicBezTo>
                    <a:pt x="34" y="84"/>
                    <a:pt x="68" y="8"/>
                    <a:pt x="91" y="23"/>
                  </a:cubicBezTo>
                  <a:cubicBezTo>
                    <a:pt x="114" y="38"/>
                    <a:pt x="113" y="250"/>
                    <a:pt x="136" y="250"/>
                  </a:cubicBezTo>
                  <a:cubicBezTo>
                    <a:pt x="159" y="250"/>
                    <a:pt x="197" y="23"/>
                    <a:pt x="227" y="23"/>
                  </a:cubicBezTo>
                  <a:cubicBezTo>
                    <a:pt x="257" y="23"/>
                    <a:pt x="295" y="250"/>
                    <a:pt x="318" y="250"/>
                  </a:cubicBezTo>
                  <a:cubicBezTo>
                    <a:pt x="341" y="250"/>
                    <a:pt x="340" y="23"/>
                    <a:pt x="363" y="23"/>
                  </a:cubicBezTo>
                  <a:cubicBezTo>
                    <a:pt x="386" y="23"/>
                    <a:pt x="431" y="250"/>
                    <a:pt x="454" y="250"/>
                  </a:cubicBezTo>
                  <a:cubicBezTo>
                    <a:pt x="477" y="250"/>
                    <a:pt x="476" y="46"/>
                    <a:pt x="499" y="23"/>
                  </a:cubicBezTo>
                  <a:cubicBezTo>
                    <a:pt x="522" y="0"/>
                    <a:pt x="567" y="91"/>
                    <a:pt x="590" y="114"/>
                  </a:cubicBezTo>
                  <a:cubicBezTo>
                    <a:pt x="613" y="137"/>
                    <a:pt x="612" y="152"/>
                    <a:pt x="635" y="160"/>
                  </a:cubicBezTo>
                  <a:cubicBezTo>
                    <a:pt x="658" y="168"/>
                    <a:pt x="692" y="164"/>
                    <a:pt x="726" y="160"/>
                  </a:cubicBezTo>
                </a:path>
              </a:pathLst>
            </a:custGeom>
            <a:noFill/>
            <a:ln w="38100">
              <a:solidFill>
                <a:srgbClr val="6600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1800"/>
            </a:p>
          </p:txBody>
        </p:sp>
        <p:sp>
          <p:nvSpPr>
            <p:cNvPr id="6195" name="Text Box 51"/>
            <p:cNvSpPr txBox="1">
              <a:spLocks noChangeArrowheads="1"/>
            </p:cNvSpPr>
            <p:nvPr/>
          </p:nvSpPr>
          <p:spPr bwMode="auto">
            <a:xfrm>
              <a:off x="2004647" y="4408489"/>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(1)</a:t>
              </a:r>
            </a:p>
          </p:txBody>
        </p:sp>
        <p:sp>
          <p:nvSpPr>
            <p:cNvPr id="6196" name="Text Box 52"/>
            <p:cNvSpPr txBox="1">
              <a:spLocks noChangeArrowheads="1"/>
            </p:cNvSpPr>
            <p:nvPr/>
          </p:nvSpPr>
          <p:spPr bwMode="auto">
            <a:xfrm>
              <a:off x="2913185" y="4449764"/>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(2)</a:t>
              </a:r>
            </a:p>
          </p:txBody>
        </p:sp>
        <p:sp>
          <p:nvSpPr>
            <p:cNvPr id="6197" name="Text Box 53"/>
            <p:cNvSpPr txBox="1">
              <a:spLocks noChangeArrowheads="1"/>
            </p:cNvSpPr>
            <p:nvPr/>
          </p:nvSpPr>
          <p:spPr bwMode="auto">
            <a:xfrm>
              <a:off x="3930162" y="4462464"/>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(2’)</a:t>
              </a:r>
            </a:p>
          </p:txBody>
        </p:sp>
        <p:sp>
          <p:nvSpPr>
            <p:cNvPr id="6198" name="Text Box 54"/>
            <p:cNvSpPr txBox="1">
              <a:spLocks noChangeArrowheads="1"/>
            </p:cNvSpPr>
            <p:nvPr/>
          </p:nvSpPr>
          <p:spPr bwMode="auto">
            <a:xfrm>
              <a:off x="4970585" y="3789364"/>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(3)</a:t>
              </a:r>
            </a:p>
          </p:txBody>
        </p:sp>
        <p:sp>
          <p:nvSpPr>
            <p:cNvPr id="6199" name="Text Box 55"/>
            <p:cNvSpPr txBox="1">
              <a:spLocks noChangeArrowheads="1"/>
            </p:cNvSpPr>
            <p:nvPr/>
          </p:nvSpPr>
          <p:spPr bwMode="auto">
            <a:xfrm>
              <a:off x="5915759" y="4435476"/>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(4)</a:t>
              </a:r>
            </a:p>
          </p:txBody>
        </p:sp>
        <p:sp>
          <p:nvSpPr>
            <p:cNvPr id="6200" name="Text Box 56"/>
            <p:cNvSpPr txBox="1">
              <a:spLocks noChangeArrowheads="1"/>
            </p:cNvSpPr>
            <p:nvPr/>
          </p:nvSpPr>
          <p:spPr bwMode="auto">
            <a:xfrm>
              <a:off x="6850674" y="4462464"/>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(5)</a:t>
              </a:r>
            </a:p>
          </p:txBody>
        </p:sp>
        <p:sp>
          <p:nvSpPr>
            <p:cNvPr id="6201" name="Text Box 57"/>
            <p:cNvSpPr txBox="1">
              <a:spLocks noChangeArrowheads="1"/>
            </p:cNvSpPr>
            <p:nvPr/>
          </p:nvSpPr>
          <p:spPr bwMode="auto">
            <a:xfrm>
              <a:off x="1513743" y="4941889"/>
              <a:ext cx="1249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Band to band</a:t>
              </a:r>
            </a:p>
            <a:p>
              <a:r>
                <a:rPr lang="en-US" altLang="ja-JP" sz="1400"/>
                <a:t>(BB)</a:t>
              </a:r>
            </a:p>
          </p:txBody>
        </p:sp>
        <p:sp>
          <p:nvSpPr>
            <p:cNvPr id="6202" name="Text Box 58"/>
            <p:cNvSpPr txBox="1">
              <a:spLocks noChangeArrowheads="1"/>
            </p:cNvSpPr>
            <p:nvPr/>
          </p:nvSpPr>
          <p:spPr bwMode="auto">
            <a:xfrm>
              <a:off x="3575539" y="4941889"/>
              <a:ext cx="13163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Free-to-bound</a:t>
              </a:r>
            </a:p>
            <a:p>
              <a:r>
                <a:rPr lang="en-US" altLang="ja-JP" sz="1400"/>
                <a:t>(FB)</a:t>
              </a:r>
            </a:p>
          </p:txBody>
        </p:sp>
        <p:sp>
          <p:nvSpPr>
            <p:cNvPr id="6203" name="Text Box 59"/>
            <p:cNvSpPr txBox="1">
              <a:spLocks noChangeArrowheads="1"/>
            </p:cNvSpPr>
            <p:nvPr/>
          </p:nvSpPr>
          <p:spPr bwMode="auto">
            <a:xfrm>
              <a:off x="4438651" y="4149726"/>
              <a:ext cx="16562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Donor-acceptor </a:t>
              </a:r>
            </a:p>
            <a:p>
              <a:r>
                <a:rPr lang="en-US" altLang="ja-JP" sz="1600"/>
                <a:t>Pair (DAP)</a:t>
              </a:r>
            </a:p>
          </p:txBody>
        </p:sp>
        <p:sp>
          <p:nvSpPr>
            <p:cNvPr id="6204" name="Text Box 60"/>
            <p:cNvSpPr txBox="1">
              <a:spLocks noChangeArrowheads="1"/>
            </p:cNvSpPr>
            <p:nvPr/>
          </p:nvSpPr>
          <p:spPr bwMode="auto">
            <a:xfrm>
              <a:off x="5940670" y="4851401"/>
              <a:ext cx="85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Exciton</a:t>
              </a:r>
            </a:p>
            <a:p>
              <a:r>
                <a:rPr lang="en-US" altLang="ja-JP" sz="1600"/>
                <a:t>(EX)</a:t>
              </a:r>
            </a:p>
          </p:txBody>
        </p:sp>
        <p:sp>
          <p:nvSpPr>
            <p:cNvPr id="6205" name="Text Box 61"/>
            <p:cNvSpPr txBox="1">
              <a:spLocks noChangeArrowheads="1"/>
            </p:cNvSpPr>
            <p:nvPr/>
          </p:nvSpPr>
          <p:spPr bwMode="auto">
            <a:xfrm>
              <a:off x="6800850" y="4811714"/>
              <a:ext cx="14954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Localized</a:t>
              </a:r>
            </a:p>
            <a:p>
              <a:r>
                <a:rPr lang="en-US" altLang="ja-JP" sz="1600"/>
                <a:t>Transition (LT)</a:t>
              </a:r>
            </a:p>
          </p:txBody>
        </p:sp>
        <p:sp>
          <p:nvSpPr>
            <p:cNvPr id="6206" name="Text Box 62"/>
            <p:cNvSpPr txBox="1">
              <a:spLocks noChangeArrowheads="1"/>
            </p:cNvSpPr>
            <p:nvPr/>
          </p:nvSpPr>
          <p:spPr bwMode="auto">
            <a:xfrm>
              <a:off x="2511670" y="5300664"/>
              <a:ext cx="127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Bound-to-free</a:t>
              </a:r>
            </a:p>
            <a:p>
              <a:r>
                <a:rPr lang="en-US" altLang="ja-JP" sz="1400"/>
                <a:t>(BF)</a:t>
              </a:r>
            </a:p>
          </p:txBody>
        </p:sp>
      </p:grpSp>
    </p:spTree>
    <p:extLst>
      <p:ext uri="{BB962C8B-B14F-4D97-AF65-F5344CB8AC3E}">
        <p14:creationId xmlns:p14="http://schemas.microsoft.com/office/powerpoint/2010/main" val="27812788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628650" y="365126"/>
            <a:ext cx="4210769" cy="1325563"/>
          </a:xfrm>
          <a:solidFill>
            <a:srgbClr val="00B0F0"/>
          </a:solidFill>
        </p:spPr>
        <p:txBody>
          <a:bodyPr/>
          <a:lstStyle/>
          <a:p>
            <a:r>
              <a:rPr kumimoji="1" lang="ja-JP" altLang="en-US" dirty="0" smtClean="0">
                <a:solidFill>
                  <a:schemeClr val="bg1"/>
                </a:solidFill>
              </a:rPr>
              <a:t>発光ダイオード</a:t>
            </a:r>
            <a:endParaRPr kumimoji="1" lang="ja-JP" altLang="en-US" dirty="0">
              <a:solidFill>
                <a:schemeClr val="bg1"/>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2045" y="1915064"/>
            <a:ext cx="6189920" cy="430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187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00B0F0"/>
          </a:solidFill>
        </p:spPr>
        <p:txBody>
          <a:bodyPr/>
          <a:lstStyle/>
          <a:p>
            <a:r>
              <a:rPr kumimoji="1" lang="ja-JP" altLang="en-US" dirty="0" smtClean="0">
                <a:solidFill>
                  <a:schemeClr val="bg1"/>
                </a:solidFill>
              </a:rPr>
              <a:t>青色発光ダイオードはなぜ</a:t>
            </a:r>
            <a:r>
              <a:rPr kumimoji="1" lang="en-US" altLang="ja-JP" dirty="0" smtClean="0">
                <a:solidFill>
                  <a:schemeClr val="bg1"/>
                </a:solidFill>
              </a:rPr>
              <a:t/>
            </a:r>
            <a:br>
              <a:rPr kumimoji="1" lang="en-US" altLang="ja-JP" dirty="0" smtClean="0">
                <a:solidFill>
                  <a:schemeClr val="bg1"/>
                </a:solidFill>
              </a:rPr>
            </a:br>
            <a:r>
              <a:rPr kumimoji="1" lang="ja-JP" altLang="en-US" dirty="0" smtClean="0">
                <a:solidFill>
                  <a:schemeClr val="bg1"/>
                </a:solidFill>
              </a:rPr>
              <a:t>難しいとされたのか</a:t>
            </a:r>
            <a:endParaRPr kumimoji="1" lang="ja-JP" altLang="en-US" dirty="0">
              <a:solidFill>
                <a:schemeClr val="bg1"/>
              </a:solidFill>
            </a:endParaRPr>
          </a:p>
        </p:txBody>
      </p:sp>
      <p:sp>
        <p:nvSpPr>
          <p:cNvPr id="3" name="コンテンツ プレースホルダー 2"/>
          <p:cNvSpPr>
            <a:spLocks noGrp="1"/>
          </p:cNvSpPr>
          <p:nvPr>
            <p:ph idx="1"/>
          </p:nvPr>
        </p:nvSpPr>
        <p:spPr/>
        <p:txBody>
          <a:bodyPr>
            <a:normAutofit/>
          </a:bodyPr>
          <a:lstStyle/>
          <a:p>
            <a:r>
              <a:rPr kumimoji="1" lang="ja-JP" altLang="en-US" sz="2400" dirty="0" smtClean="0"/>
              <a:t>青色を出すためには、バンドギャップが</a:t>
            </a:r>
            <a:r>
              <a:rPr kumimoji="1" lang="en-US" altLang="ja-JP" sz="2400" dirty="0" smtClean="0"/>
              <a:t>2.6eV</a:t>
            </a:r>
            <a:r>
              <a:rPr kumimoji="1" lang="ja-JP" altLang="en-US" sz="2400" dirty="0" smtClean="0"/>
              <a:t>以上のワイドギャップ半導体が必要。</a:t>
            </a:r>
            <a:endParaRPr kumimoji="1" lang="en-US" altLang="ja-JP" sz="2400" dirty="0" smtClean="0"/>
          </a:p>
          <a:p>
            <a:r>
              <a:rPr lang="ja-JP" altLang="en-US" sz="2400" dirty="0" smtClean="0"/>
              <a:t>ワイドギャップ半導体は、誘電率が小さいので、ドナーやアクセプターの準位が深いく（バンド端から離れている）ので、活性化しにくい。</a:t>
            </a:r>
            <a:endParaRPr lang="en-US" altLang="ja-JP" sz="2400" dirty="0" smtClean="0"/>
          </a:p>
          <a:p>
            <a:r>
              <a:rPr kumimoji="1" lang="ja-JP" altLang="en-US" sz="2400" dirty="0" smtClean="0"/>
              <a:t>ワイドギャップ半導体は結合が強いので融点が高い</a:t>
            </a:r>
            <a:endParaRPr kumimoji="1" lang="en-US" altLang="ja-JP" sz="2400" dirty="0" smtClean="0"/>
          </a:p>
          <a:p>
            <a:r>
              <a:rPr lang="ja-JP" altLang="en-US" sz="2400" dirty="0" smtClean="0"/>
              <a:t>格子整合する基板が入手できないので、格子不整合比の大きなサファイヤなどを使わなければならない。</a:t>
            </a:r>
            <a:endParaRPr lang="en-US" altLang="ja-JP" sz="2400" dirty="0" smtClean="0"/>
          </a:p>
          <a:p>
            <a:r>
              <a:rPr kumimoji="1" lang="en-US" altLang="ja-JP" sz="2400" dirty="0" smtClean="0"/>
              <a:t>P</a:t>
            </a:r>
            <a:r>
              <a:rPr kumimoji="1" lang="ja-JP" altLang="en-US" sz="2400" dirty="0" smtClean="0"/>
              <a:t>型ドーピングをすると</a:t>
            </a:r>
            <a:r>
              <a:rPr kumimoji="1" lang="ja-JP" altLang="en-US" sz="2400" dirty="0" smtClean="0"/>
              <a:t>、結晶欠陥ができてキャリアを相殺してしまう自己</a:t>
            </a:r>
            <a:r>
              <a:rPr kumimoji="1" lang="ja-JP" altLang="en-US" sz="2400" dirty="0" smtClean="0"/>
              <a:t>補償</a:t>
            </a:r>
            <a:r>
              <a:rPr kumimoji="1" lang="ja-JP" altLang="en-US" sz="2400" dirty="0" smtClean="0"/>
              <a:t>効果が起きるとされていました。</a:t>
            </a:r>
            <a:endParaRPr kumimoji="1" lang="ja-JP" altLang="en-US" sz="2400" dirty="0"/>
          </a:p>
        </p:txBody>
      </p:sp>
    </p:spTree>
    <p:extLst>
      <p:ext uri="{BB962C8B-B14F-4D97-AF65-F5344CB8AC3E}">
        <p14:creationId xmlns:p14="http://schemas.microsoft.com/office/powerpoint/2010/main" val="42828773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795" y="5260792"/>
            <a:ext cx="2079206" cy="1597208"/>
          </a:xfrm>
          <a:prstGeom prst="rect">
            <a:avLst/>
          </a:prstGeom>
        </p:spPr>
      </p:pic>
      <p:sp>
        <p:nvSpPr>
          <p:cNvPr id="2" name="タイトル 1"/>
          <p:cNvSpPr>
            <a:spLocks noGrp="1"/>
          </p:cNvSpPr>
          <p:nvPr>
            <p:ph type="title"/>
          </p:nvPr>
        </p:nvSpPr>
        <p:spPr>
          <a:xfrm>
            <a:off x="628650" y="365127"/>
            <a:ext cx="4020987" cy="1092737"/>
          </a:xfrm>
          <a:solidFill>
            <a:srgbClr val="00B0F0"/>
          </a:solidFill>
        </p:spPr>
        <p:txBody>
          <a:bodyPr>
            <a:noAutofit/>
          </a:bodyPr>
          <a:lstStyle/>
          <a:p>
            <a:r>
              <a:rPr kumimoji="1" lang="ja-JP" altLang="en-US" sz="3600" dirty="0" smtClean="0">
                <a:solidFill>
                  <a:schemeClr val="bg1"/>
                </a:solidFill>
              </a:rPr>
              <a:t>ブレークスルー（１）</a:t>
            </a:r>
            <a:endParaRPr kumimoji="1" lang="ja-JP" altLang="en-US" sz="3600" dirty="0">
              <a:solidFill>
                <a:schemeClr val="bg1"/>
              </a:solidFill>
            </a:endParaRPr>
          </a:p>
        </p:txBody>
      </p:sp>
      <p:sp>
        <p:nvSpPr>
          <p:cNvPr id="3" name="コンテンツ プレースホルダー 2"/>
          <p:cNvSpPr>
            <a:spLocks noGrp="1"/>
          </p:cNvSpPr>
          <p:nvPr>
            <p:ph idx="1"/>
          </p:nvPr>
        </p:nvSpPr>
        <p:spPr>
          <a:xfrm>
            <a:off x="4063042" y="1773866"/>
            <a:ext cx="4753154" cy="2824013"/>
          </a:xfrm>
        </p:spPr>
        <p:txBody>
          <a:bodyPr>
            <a:normAutofit fontScale="70000" lnSpcReduction="20000"/>
          </a:bodyPr>
          <a:lstStyle/>
          <a:p>
            <a:r>
              <a:rPr lang="ja-JP" altLang="en-US" dirty="0" smtClean="0"/>
              <a:t>当時</a:t>
            </a:r>
            <a:r>
              <a:rPr lang="en-US" altLang="ja-JP" dirty="0" err="1"/>
              <a:t>GaN</a:t>
            </a:r>
            <a:r>
              <a:rPr lang="ja-JP" altLang="en-US" dirty="0"/>
              <a:t>単結晶基板は存在せず、</a:t>
            </a:r>
            <a:r>
              <a:rPr lang="en-US" altLang="ja-JP" dirty="0"/>
              <a:t>16%</a:t>
            </a:r>
            <a:r>
              <a:rPr lang="ja-JP" altLang="en-US" dirty="0"/>
              <a:t>もの格子不整合のあるサファイア単結晶基板が用いられたため界面の転位密度が高く結晶性の悪い結晶しか得られなかった</a:t>
            </a:r>
            <a:r>
              <a:rPr lang="ja-JP" altLang="en-US" dirty="0" smtClean="0"/>
              <a:t>。</a:t>
            </a:r>
            <a:endParaRPr lang="en-US" altLang="ja-JP" dirty="0" smtClean="0"/>
          </a:p>
          <a:p>
            <a:r>
              <a:rPr lang="en-US" altLang="ja-JP" dirty="0" smtClean="0"/>
              <a:t>1985</a:t>
            </a:r>
            <a:r>
              <a:rPr lang="ja-JP" altLang="en-US" dirty="0"/>
              <a:t>年赤﨑氏は、天野</a:t>
            </a:r>
            <a:r>
              <a:rPr lang="ja-JP" altLang="en-US" dirty="0" smtClean="0"/>
              <a:t>氏の</a:t>
            </a:r>
            <a:r>
              <a:rPr lang="ja-JP" altLang="en-US" dirty="0"/>
              <a:t>協力を得て、</a:t>
            </a:r>
            <a:r>
              <a:rPr lang="ja-JP" altLang="en-US" dirty="0">
                <a:solidFill>
                  <a:srgbClr val="FF0000"/>
                </a:solidFill>
              </a:rPr>
              <a:t>低温成長</a:t>
            </a:r>
            <a:r>
              <a:rPr lang="en-US" altLang="ja-JP" dirty="0" err="1">
                <a:solidFill>
                  <a:srgbClr val="FF0000"/>
                </a:solidFill>
              </a:rPr>
              <a:t>AlN</a:t>
            </a:r>
            <a:r>
              <a:rPr lang="ja-JP" altLang="en-US" dirty="0">
                <a:solidFill>
                  <a:srgbClr val="FF0000"/>
                </a:solidFill>
              </a:rPr>
              <a:t>バッファー層を挿入</a:t>
            </a:r>
            <a:r>
              <a:rPr lang="ja-JP" altLang="en-US" dirty="0"/>
              <a:t>することによって格子不整合による界面エネルギーを緩和できることを見出し、鏡面の高品質</a:t>
            </a:r>
            <a:r>
              <a:rPr lang="en-US" altLang="ja-JP" dirty="0" err="1"/>
              <a:t>GaN</a:t>
            </a:r>
            <a:r>
              <a:rPr lang="ja-JP" altLang="en-US" dirty="0"/>
              <a:t>の結晶成長に成功した 。このことが後の伝導度制御、</a:t>
            </a:r>
            <a:r>
              <a:rPr lang="en-US" altLang="ja-JP" dirty="0" err="1"/>
              <a:t>pn</a:t>
            </a:r>
            <a:r>
              <a:rPr lang="ja-JP" altLang="en-US" dirty="0"/>
              <a:t>接合</a:t>
            </a:r>
            <a:r>
              <a:rPr lang="en-US" altLang="ja-JP" dirty="0"/>
              <a:t>LED</a:t>
            </a:r>
            <a:r>
              <a:rPr lang="ja-JP" altLang="en-US" dirty="0" err="1"/>
              <a:t>にも</a:t>
            </a:r>
            <a:r>
              <a:rPr lang="ja-JP" altLang="en-US" dirty="0"/>
              <a:t>つながっている。</a:t>
            </a:r>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93488" y="885326"/>
            <a:ext cx="1923846" cy="3724217"/>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4964" y="3386676"/>
            <a:ext cx="2583616" cy="3496391"/>
          </a:xfrm>
          <a:prstGeom prst="rect">
            <a:avLst/>
          </a:prstGeom>
        </p:spPr>
      </p:pic>
      <p:sp>
        <p:nvSpPr>
          <p:cNvPr id="8" name="テキスト ボックス 7"/>
          <p:cNvSpPr txBox="1"/>
          <p:nvPr/>
        </p:nvSpPr>
        <p:spPr>
          <a:xfrm>
            <a:off x="258792" y="6488668"/>
            <a:ext cx="4087979" cy="369332"/>
          </a:xfrm>
          <a:prstGeom prst="rect">
            <a:avLst/>
          </a:prstGeom>
          <a:noFill/>
        </p:spPr>
        <p:txBody>
          <a:bodyPr wrap="none" rtlCol="0">
            <a:spAutoFit/>
          </a:bodyPr>
          <a:lstStyle/>
          <a:p>
            <a:r>
              <a:rPr kumimoji="1" lang="ja-JP" altLang="en-US" dirty="0" smtClean="0"/>
              <a:t>図は、科博の雑誌</a:t>
            </a:r>
            <a:r>
              <a:rPr kumimoji="1" lang="en-US" altLang="ja-JP" dirty="0" err="1" smtClean="0"/>
              <a:t>Milsil</a:t>
            </a:r>
            <a:r>
              <a:rPr kumimoji="1" lang="en-US" altLang="ja-JP" dirty="0" smtClean="0"/>
              <a:t> No.1 2014</a:t>
            </a:r>
            <a:r>
              <a:rPr kumimoji="1" lang="ja-JP" altLang="en-US" dirty="0" smtClean="0"/>
              <a:t>による</a:t>
            </a:r>
            <a:endParaRPr kumimoji="1" lang="ja-JP" altLang="en-US" dirty="0"/>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909043" y="4235702"/>
            <a:ext cx="2147347" cy="2871701"/>
          </a:xfrm>
          <a:prstGeom prst="rect">
            <a:avLst/>
          </a:prstGeom>
        </p:spPr>
      </p:pic>
    </p:spTree>
    <p:extLst>
      <p:ext uri="{BB962C8B-B14F-4D97-AF65-F5344CB8AC3E}">
        <p14:creationId xmlns:p14="http://schemas.microsoft.com/office/powerpoint/2010/main" val="21414062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4969893" cy="1325563"/>
          </a:xfrm>
          <a:solidFill>
            <a:srgbClr val="00B0F0"/>
          </a:solidFill>
        </p:spPr>
        <p:txBody>
          <a:bodyPr/>
          <a:lstStyle/>
          <a:p>
            <a:r>
              <a:rPr kumimoji="1" lang="ja-JP" altLang="en-US" dirty="0" smtClean="0">
                <a:solidFill>
                  <a:schemeClr val="bg1"/>
                </a:solidFill>
              </a:rPr>
              <a:t>ブレークスルー（２）</a:t>
            </a:r>
            <a:endParaRPr kumimoji="1" lang="ja-JP" altLang="en-US" dirty="0">
              <a:solidFill>
                <a:schemeClr val="bg1"/>
              </a:solidFill>
            </a:endParaRPr>
          </a:p>
        </p:txBody>
      </p:sp>
      <p:sp>
        <p:nvSpPr>
          <p:cNvPr id="3" name="コンテンツ プレースホルダー 2"/>
          <p:cNvSpPr>
            <a:spLocks noGrp="1"/>
          </p:cNvSpPr>
          <p:nvPr>
            <p:ph idx="1"/>
          </p:nvPr>
        </p:nvSpPr>
        <p:spPr>
          <a:xfrm>
            <a:off x="465826" y="1825624"/>
            <a:ext cx="4019909" cy="4687319"/>
          </a:xfrm>
        </p:spPr>
        <p:txBody>
          <a:bodyPr>
            <a:normAutofit fontScale="70000" lnSpcReduction="20000"/>
          </a:bodyPr>
          <a:lstStyle/>
          <a:p>
            <a:r>
              <a:rPr lang="ja-JP" altLang="en-US" dirty="0"/>
              <a:t>赤﨑氏らは「</a:t>
            </a:r>
            <a:r>
              <a:rPr lang="en-US" altLang="ja-JP" dirty="0" err="1"/>
              <a:t>GaN</a:t>
            </a:r>
            <a:r>
              <a:rPr lang="ja-JP" altLang="en-US" dirty="0"/>
              <a:t>では自己補償効果を議論するにはまだ早い。まず残留ドナーが</a:t>
            </a:r>
            <a:r>
              <a:rPr lang="en-US" altLang="ja-JP" dirty="0"/>
              <a:t>10</a:t>
            </a:r>
            <a:r>
              <a:rPr lang="en-US" altLang="ja-JP" baseline="30000" dirty="0"/>
              <a:t>10</a:t>
            </a:r>
            <a:r>
              <a:rPr lang="ja-JP" altLang="en-US" dirty="0"/>
              <a:t>～</a:t>
            </a:r>
            <a:r>
              <a:rPr lang="en-US" altLang="ja-JP" dirty="0"/>
              <a:t>10</a:t>
            </a:r>
            <a:r>
              <a:rPr lang="en-US" altLang="ja-JP" baseline="30000" dirty="0"/>
              <a:t>15</a:t>
            </a:r>
            <a:r>
              <a:rPr lang="en-US" altLang="ja-JP" dirty="0"/>
              <a:t>cm</a:t>
            </a:r>
            <a:r>
              <a:rPr lang="en-US" altLang="ja-JP" baseline="30000" dirty="0"/>
              <a:t>-3</a:t>
            </a:r>
            <a:r>
              <a:rPr lang="ja-JP" altLang="en-US" dirty="0"/>
              <a:t>以下の高品質結晶を実現してから論ずべきである」と考え、低温成長バッファー層技術で得られた残留ドナー濃度の低い結晶において</a:t>
            </a:r>
            <a:r>
              <a:rPr lang="en-US" altLang="ja-JP" dirty="0"/>
              <a:t>Zn</a:t>
            </a:r>
            <a:r>
              <a:rPr lang="ja-JP" altLang="en-US" dirty="0"/>
              <a:t>添加を</a:t>
            </a:r>
            <a:r>
              <a:rPr lang="ja-JP" altLang="en-US" dirty="0" smtClean="0"/>
              <a:t>試みました。</a:t>
            </a:r>
            <a:endParaRPr lang="ja-JP" altLang="en-US" dirty="0"/>
          </a:p>
          <a:p>
            <a:r>
              <a:rPr lang="en-US" altLang="ja-JP" dirty="0"/>
              <a:t>1987</a:t>
            </a:r>
            <a:r>
              <a:rPr lang="ja-JP" altLang="en-US" dirty="0"/>
              <a:t>年、天野氏が</a:t>
            </a:r>
            <a:r>
              <a:rPr lang="en-US" altLang="ja-JP" dirty="0"/>
              <a:t>Zn</a:t>
            </a:r>
            <a:r>
              <a:rPr lang="ja-JP" altLang="en-US" dirty="0"/>
              <a:t>添加</a:t>
            </a:r>
            <a:r>
              <a:rPr lang="en-US" altLang="ja-JP" dirty="0" err="1"/>
              <a:t>GaN</a:t>
            </a:r>
            <a:r>
              <a:rPr lang="ja-JP" altLang="en-US" dirty="0"/>
              <a:t>単結晶を電子顕微鏡観察している際に、青紫色</a:t>
            </a:r>
            <a:r>
              <a:rPr lang="ja-JP" altLang="en-US" dirty="0" smtClean="0"/>
              <a:t>の発光増大を観測しました。</a:t>
            </a:r>
            <a:endParaRPr lang="en-US" altLang="ja-JP" dirty="0" smtClean="0"/>
          </a:p>
          <a:p>
            <a:r>
              <a:rPr lang="en-US" altLang="ja-JP" dirty="0" smtClean="0"/>
              <a:t>1989</a:t>
            </a:r>
            <a:r>
              <a:rPr lang="ja-JP" altLang="en-US" dirty="0"/>
              <a:t>年になり</a:t>
            </a:r>
            <a:r>
              <a:rPr lang="en-US" altLang="ja-JP" dirty="0"/>
              <a:t>Mg</a:t>
            </a:r>
            <a:r>
              <a:rPr lang="ja-JP" altLang="en-US" dirty="0"/>
              <a:t>ドープした</a:t>
            </a:r>
            <a:r>
              <a:rPr lang="en-US" altLang="ja-JP" dirty="0" err="1"/>
              <a:t>GaN</a:t>
            </a:r>
            <a:r>
              <a:rPr lang="ja-JP" altLang="en-US" dirty="0"/>
              <a:t>に電子線照射することで青紫色フォトルミネッセンスの増大と</a:t>
            </a:r>
            <a:r>
              <a:rPr lang="en-US" altLang="ja-JP" dirty="0"/>
              <a:t>p</a:t>
            </a:r>
            <a:r>
              <a:rPr lang="ja-JP" altLang="en-US" dirty="0"/>
              <a:t>型伝導性がもたらされることを確認、世界ではじめて</a:t>
            </a:r>
            <a:r>
              <a:rPr lang="en-US" altLang="ja-JP" dirty="0" err="1"/>
              <a:t>GaN</a:t>
            </a:r>
            <a:r>
              <a:rPr lang="ja-JP" altLang="en-US" dirty="0"/>
              <a:t>の</a:t>
            </a:r>
            <a:r>
              <a:rPr lang="en-US" altLang="ja-JP" dirty="0"/>
              <a:t>p</a:t>
            </a:r>
            <a:r>
              <a:rPr lang="ja-JP" altLang="en-US" dirty="0"/>
              <a:t>型結晶の作製に成功、</a:t>
            </a:r>
            <a:r>
              <a:rPr lang="en-US" altLang="ja-JP" dirty="0" err="1"/>
              <a:t>pn</a:t>
            </a:r>
            <a:r>
              <a:rPr lang="ja-JP" altLang="en-US" dirty="0"/>
              <a:t>接合型</a:t>
            </a:r>
            <a:r>
              <a:rPr lang="en-US" altLang="ja-JP" dirty="0" err="1"/>
              <a:t>GaN</a:t>
            </a:r>
            <a:r>
              <a:rPr lang="ja-JP" altLang="en-US" dirty="0"/>
              <a:t>青色</a:t>
            </a:r>
            <a:r>
              <a:rPr lang="en-US" altLang="ja-JP" dirty="0"/>
              <a:t>LED</a:t>
            </a:r>
            <a:r>
              <a:rPr lang="ja-JP" altLang="en-US" dirty="0"/>
              <a:t>のプロトタイプを実現</a:t>
            </a:r>
            <a:r>
              <a:rPr lang="ja-JP" altLang="en-US" dirty="0" smtClean="0"/>
              <a:t>しました </a:t>
            </a:r>
            <a:r>
              <a:rPr lang="ja-JP" altLang="en-US" dirty="0"/>
              <a:t>。</a:t>
            </a:r>
          </a:p>
        </p:txBody>
      </p:sp>
      <p:sp>
        <p:nvSpPr>
          <p:cNvPr id="8" name="テキスト ボックス 7"/>
          <p:cNvSpPr txBox="1"/>
          <p:nvPr/>
        </p:nvSpPr>
        <p:spPr>
          <a:xfrm>
            <a:off x="4546120" y="6488668"/>
            <a:ext cx="4087979" cy="369332"/>
          </a:xfrm>
          <a:prstGeom prst="rect">
            <a:avLst/>
          </a:prstGeom>
          <a:noFill/>
        </p:spPr>
        <p:txBody>
          <a:bodyPr wrap="none" rtlCol="0">
            <a:spAutoFit/>
          </a:bodyPr>
          <a:lstStyle/>
          <a:p>
            <a:r>
              <a:rPr kumimoji="1" lang="ja-JP" altLang="en-US" dirty="0" smtClean="0"/>
              <a:t>図は、科博の雑誌</a:t>
            </a:r>
            <a:r>
              <a:rPr kumimoji="1" lang="en-US" altLang="ja-JP" dirty="0" err="1" smtClean="0"/>
              <a:t>Milsil</a:t>
            </a:r>
            <a:r>
              <a:rPr kumimoji="1" lang="en-US" altLang="ja-JP" dirty="0" smtClean="0"/>
              <a:t> No.1 2014</a:t>
            </a:r>
            <a:r>
              <a:rPr kumimoji="1" lang="ja-JP" altLang="en-US" dirty="0" smtClean="0"/>
              <a:t>による</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112712" y="2368665"/>
            <a:ext cx="3197280" cy="4261449"/>
          </a:xfrm>
          <a:prstGeom prst="rect">
            <a:avLst/>
          </a:prstGeom>
        </p:spPr>
      </p:pic>
    </p:spTree>
    <p:extLst>
      <p:ext uri="{BB962C8B-B14F-4D97-AF65-F5344CB8AC3E}">
        <p14:creationId xmlns:p14="http://schemas.microsoft.com/office/powerpoint/2010/main" val="34404424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4969893" cy="1325563"/>
          </a:xfrm>
          <a:solidFill>
            <a:srgbClr val="00B0F0"/>
          </a:solidFill>
        </p:spPr>
        <p:txBody>
          <a:bodyPr/>
          <a:lstStyle/>
          <a:p>
            <a:r>
              <a:rPr kumimoji="1" lang="ja-JP" altLang="en-US" dirty="0" smtClean="0">
                <a:solidFill>
                  <a:schemeClr val="bg1"/>
                </a:solidFill>
              </a:rPr>
              <a:t>ブレークスルー（３）</a:t>
            </a:r>
            <a:endParaRPr kumimoji="1" lang="ja-JP" altLang="en-US" dirty="0">
              <a:solidFill>
                <a:schemeClr val="bg1"/>
              </a:solidFill>
            </a:endParaRPr>
          </a:p>
        </p:txBody>
      </p:sp>
      <p:sp>
        <p:nvSpPr>
          <p:cNvPr id="3" name="コンテンツ プレースホルダー 2"/>
          <p:cNvSpPr>
            <a:spLocks noGrp="1"/>
          </p:cNvSpPr>
          <p:nvPr>
            <p:ph idx="1"/>
          </p:nvPr>
        </p:nvSpPr>
        <p:spPr>
          <a:xfrm>
            <a:off x="465827" y="1825624"/>
            <a:ext cx="4891178" cy="4350889"/>
          </a:xfrm>
        </p:spPr>
        <p:txBody>
          <a:bodyPr>
            <a:normAutofit fontScale="85000" lnSpcReduction="10000"/>
          </a:bodyPr>
          <a:lstStyle/>
          <a:p>
            <a:r>
              <a:rPr lang="en-US" altLang="ja-JP" dirty="0" smtClean="0"/>
              <a:t>1989</a:t>
            </a:r>
            <a:r>
              <a:rPr lang="ja-JP" altLang="en-US" dirty="0" smtClean="0"/>
              <a:t>年中</a:t>
            </a:r>
            <a:r>
              <a:rPr lang="ja-JP" altLang="en-US" dirty="0"/>
              <a:t>村氏</a:t>
            </a:r>
            <a:r>
              <a:rPr lang="ja-JP" altLang="en-US" dirty="0" smtClean="0"/>
              <a:t>は独自</a:t>
            </a:r>
            <a:r>
              <a:rPr lang="ja-JP" altLang="en-US" dirty="0"/>
              <a:t>に</a:t>
            </a:r>
            <a:r>
              <a:rPr lang="en-US" altLang="ja-JP" dirty="0"/>
              <a:t>2</a:t>
            </a:r>
            <a:r>
              <a:rPr lang="ja-JP" altLang="en-US" dirty="0"/>
              <a:t>フロー型</a:t>
            </a:r>
            <a:r>
              <a:rPr lang="en-US" altLang="ja-JP" dirty="0"/>
              <a:t>MOVPE</a:t>
            </a:r>
            <a:r>
              <a:rPr lang="ja-JP" altLang="en-US" dirty="0"/>
              <a:t>装置を開発、低温成長</a:t>
            </a:r>
            <a:r>
              <a:rPr lang="en-US" altLang="ja-JP" dirty="0" err="1"/>
              <a:t>GaN</a:t>
            </a:r>
            <a:r>
              <a:rPr lang="ja-JP" altLang="en-US" dirty="0"/>
              <a:t>バッファー層を用い</a:t>
            </a:r>
            <a:r>
              <a:rPr lang="en-US" altLang="ja-JP" dirty="0" err="1"/>
              <a:t>GaN</a:t>
            </a:r>
            <a:r>
              <a:rPr lang="ja-JP" altLang="en-US" dirty="0"/>
              <a:t>の高品質結晶成長法を確立した </a:t>
            </a:r>
            <a:r>
              <a:rPr lang="ja-JP" altLang="en-US" dirty="0" smtClean="0"/>
              <a:t>。</a:t>
            </a:r>
            <a:endParaRPr lang="en-US" altLang="ja-JP" dirty="0" smtClean="0"/>
          </a:p>
          <a:p>
            <a:r>
              <a:rPr lang="ja-JP" altLang="en-US" dirty="0" smtClean="0"/>
              <a:t>中村</a:t>
            </a:r>
            <a:r>
              <a:rPr lang="ja-JP" altLang="en-US" dirty="0"/>
              <a:t>氏が得た</a:t>
            </a:r>
            <a:r>
              <a:rPr lang="en-US" altLang="ja-JP" dirty="0" err="1"/>
              <a:t>GaN</a:t>
            </a:r>
            <a:r>
              <a:rPr lang="ja-JP" altLang="en-US" dirty="0"/>
              <a:t>結晶の発光特性は赤﨑氏の</a:t>
            </a:r>
            <a:r>
              <a:rPr lang="en-US" altLang="ja-JP" dirty="0" err="1"/>
              <a:t>GaN</a:t>
            </a:r>
            <a:r>
              <a:rPr lang="ja-JP" altLang="en-US" dirty="0"/>
              <a:t>より圧倒的に優れていた</a:t>
            </a:r>
            <a:r>
              <a:rPr lang="ja-JP" altLang="en-US" dirty="0" smtClean="0"/>
              <a:t>。</a:t>
            </a:r>
            <a:endParaRPr lang="en-US" altLang="ja-JP" dirty="0" smtClean="0"/>
          </a:p>
          <a:p>
            <a:r>
              <a:rPr lang="ja-JP" altLang="en-US" dirty="0" smtClean="0"/>
              <a:t>中村</a:t>
            </a:r>
            <a:r>
              <a:rPr lang="ja-JP" altLang="en-US" dirty="0"/>
              <a:t>氏は</a:t>
            </a:r>
            <a:r>
              <a:rPr lang="en-US" altLang="ja-JP" dirty="0"/>
              <a:t>1991</a:t>
            </a:r>
            <a:r>
              <a:rPr lang="ja-JP" altLang="en-US" dirty="0"/>
              <a:t>年電子照射によらず熱処理のみでも</a:t>
            </a:r>
            <a:r>
              <a:rPr lang="en-US" altLang="ja-JP" dirty="0"/>
              <a:t>p</a:t>
            </a:r>
            <a:r>
              <a:rPr lang="ja-JP" altLang="en-US" dirty="0"/>
              <a:t>型結晶の作製は可能であることを示した </a:t>
            </a:r>
            <a:r>
              <a:rPr lang="ja-JP" altLang="en-US" dirty="0" smtClean="0"/>
              <a:t>。</a:t>
            </a:r>
            <a:endParaRPr lang="en-US" altLang="ja-JP" dirty="0" smtClean="0"/>
          </a:p>
          <a:p>
            <a:r>
              <a:rPr lang="en-US" altLang="ja-JP" dirty="0" smtClean="0"/>
              <a:t>1992</a:t>
            </a:r>
            <a:r>
              <a:rPr lang="ja-JP" altLang="en-US" dirty="0"/>
              <a:t>年には、</a:t>
            </a:r>
            <a:r>
              <a:rPr lang="en-US" altLang="ja-JP" dirty="0" err="1"/>
              <a:t>InGaN</a:t>
            </a:r>
            <a:r>
              <a:rPr lang="ja-JP" altLang="en-US" dirty="0"/>
              <a:t>混晶の作製に成功、</a:t>
            </a:r>
            <a:r>
              <a:rPr lang="en-US" altLang="ja-JP" dirty="0"/>
              <a:t>1993</a:t>
            </a:r>
            <a:r>
              <a:rPr lang="ja-JP" altLang="en-US" dirty="0"/>
              <a:t>年日亜化学は高輝度青色</a:t>
            </a:r>
            <a:r>
              <a:rPr lang="en-US" altLang="ja-JP" dirty="0"/>
              <a:t>LED</a:t>
            </a:r>
            <a:r>
              <a:rPr lang="ja-JP" altLang="en-US" dirty="0"/>
              <a:t>の販売を開始した。</a:t>
            </a:r>
            <a:endParaRPr lang="en-US" altLang="ja-JP" dirty="0" smtClean="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364" y="1776400"/>
            <a:ext cx="3511096" cy="4646388"/>
          </a:xfrm>
          <a:prstGeom prst="rect">
            <a:avLst/>
          </a:prstGeom>
        </p:spPr>
      </p:pic>
      <p:sp>
        <p:nvSpPr>
          <p:cNvPr id="6" name="テキスト ボックス 5"/>
          <p:cNvSpPr txBox="1"/>
          <p:nvPr/>
        </p:nvSpPr>
        <p:spPr>
          <a:xfrm>
            <a:off x="690113" y="6349042"/>
            <a:ext cx="4357283" cy="369332"/>
          </a:xfrm>
          <a:prstGeom prst="rect">
            <a:avLst/>
          </a:prstGeom>
          <a:noFill/>
        </p:spPr>
        <p:txBody>
          <a:bodyPr wrap="none" rtlCol="0">
            <a:spAutoFit/>
          </a:bodyPr>
          <a:lstStyle/>
          <a:p>
            <a:r>
              <a:rPr kumimoji="1" lang="ja-JP" altLang="en-US" dirty="0" smtClean="0"/>
              <a:t>図はニッケイサイエンス</a:t>
            </a:r>
            <a:r>
              <a:rPr kumimoji="1" lang="en-US" altLang="ja-JP" dirty="0" smtClean="0"/>
              <a:t>2014</a:t>
            </a:r>
            <a:r>
              <a:rPr kumimoji="1" lang="ja-JP" altLang="en-US" dirty="0" smtClean="0"/>
              <a:t>年</a:t>
            </a:r>
            <a:r>
              <a:rPr kumimoji="1" lang="en-US" altLang="ja-JP" dirty="0" smtClean="0"/>
              <a:t>12</a:t>
            </a:r>
            <a:r>
              <a:rPr kumimoji="1" lang="ja-JP" altLang="en-US" dirty="0" smtClean="0"/>
              <a:t>号</a:t>
            </a:r>
            <a:r>
              <a:rPr kumimoji="1" lang="en-US" altLang="ja-JP" dirty="0" smtClean="0"/>
              <a:t>p22</a:t>
            </a:r>
            <a:r>
              <a:rPr kumimoji="1" lang="ja-JP" altLang="en-US" dirty="0" smtClean="0"/>
              <a:t>より</a:t>
            </a:r>
            <a:endParaRPr kumimoji="1" lang="ja-JP" altLang="en-US" dirty="0"/>
          </a:p>
        </p:txBody>
      </p:sp>
    </p:spTree>
    <p:extLst>
      <p:ext uri="{BB962C8B-B14F-4D97-AF65-F5344CB8AC3E}">
        <p14:creationId xmlns:p14="http://schemas.microsoft.com/office/powerpoint/2010/main" val="3057717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3399886" cy="1325563"/>
          </a:xfrm>
          <a:solidFill>
            <a:srgbClr val="00B0F0"/>
          </a:solidFill>
        </p:spPr>
        <p:txBody>
          <a:bodyPr/>
          <a:lstStyle/>
          <a:p>
            <a:r>
              <a:rPr kumimoji="1" lang="ja-JP" altLang="en-US" dirty="0" smtClean="0">
                <a:solidFill>
                  <a:schemeClr val="bg1"/>
                </a:solidFill>
              </a:rPr>
              <a:t>白色</a:t>
            </a:r>
            <a:r>
              <a:rPr kumimoji="1" lang="en-US" altLang="ja-JP" dirty="0" smtClean="0">
                <a:solidFill>
                  <a:schemeClr val="bg1"/>
                </a:solidFill>
              </a:rPr>
              <a:t>LED</a:t>
            </a:r>
            <a:endParaRPr kumimoji="1" lang="ja-JP" altLang="en-US" dirty="0">
              <a:solidFill>
                <a:schemeClr val="bg1"/>
              </a:solidFill>
            </a:endParaRPr>
          </a:p>
        </p:txBody>
      </p:sp>
      <p:sp>
        <p:nvSpPr>
          <p:cNvPr id="3" name="コンテンツ プレースホルダー 2"/>
          <p:cNvSpPr>
            <a:spLocks noGrp="1"/>
          </p:cNvSpPr>
          <p:nvPr>
            <p:ph idx="1"/>
          </p:nvPr>
        </p:nvSpPr>
        <p:spPr/>
        <p:txBody>
          <a:bodyPr/>
          <a:lstStyle/>
          <a:p>
            <a:r>
              <a:rPr kumimoji="1" lang="ja-JP" altLang="en-US" dirty="0" smtClean="0"/>
              <a:t>市販の白色</a:t>
            </a:r>
            <a:r>
              <a:rPr kumimoji="1" lang="en-US" altLang="ja-JP" dirty="0" smtClean="0"/>
              <a:t>LED</a:t>
            </a:r>
            <a:r>
              <a:rPr kumimoji="1" lang="ja-JP" altLang="en-US" dirty="0" smtClean="0"/>
              <a:t>は、</a:t>
            </a:r>
            <a:r>
              <a:rPr kumimoji="1" lang="en-US" altLang="ja-JP" dirty="0" smtClean="0"/>
              <a:t>LED</a:t>
            </a:r>
            <a:r>
              <a:rPr kumimoji="1" lang="ja-JP" altLang="en-US" dirty="0" smtClean="0"/>
              <a:t>の青色と、それによって励起された蛍光体の黄色</a:t>
            </a:r>
            <a:r>
              <a:rPr kumimoji="1" lang="en-US" altLang="ja-JP" dirty="0" smtClean="0"/>
              <a:t>(1)</a:t>
            </a:r>
            <a:r>
              <a:rPr kumimoji="1" lang="ja-JP" altLang="en-US" dirty="0" err="1" smtClean="0"/>
              <a:t>、</a:t>
            </a:r>
            <a:r>
              <a:rPr kumimoji="1" lang="ja-JP" altLang="en-US" dirty="0" smtClean="0"/>
              <a:t>または、蛍光体の</a:t>
            </a:r>
            <a:r>
              <a:rPr lang="ja-JP" altLang="en-US" dirty="0" smtClean="0"/>
              <a:t>赤・緑</a:t>
            </a:r>
            <a:r>
              <a:rPr lang="en-US" altLang="ja-JP" dirty="0" smtClean="0"/>
              <a:t>(2)</a:t>
            </a:r>
            <a:r>
              <a:rPr lang="ja-JP" altLang="en-US" dirty="0" smtClean="0"/>
              <a:t>の発光色を加色混合して白を出しています。</a:t>
            </a:r>
            <a:endParaRPr lang="en-US" altLang="ja-JP" dirty="0" smtClean="0"/>
          </a:p>
          <a:p>
            <a:r>
              <a:rPr kumimoji="1" lang="ja-JP" altLang="en-US" dirty="0"/>
              <a:t>将来</a:t>
            </a:r>
            <a:r>
              <a:rPr kumimoji="1" lang="ja-JP" altLang="en-US" dirty="0" smtClean="0"/>
              <a:t>は、</a:t>
            </a:r>
            <a:r>
              <a:rPr kumimoji="1" lang="en-US" altLang="ja-JP" dirty="0" smtClean="0"/>
              <a:t>RGB3</a:t>
            </a:r>
            <a:r>
              <a:rPr kumimoji="1" lang="ja-JP" altLang="en-US" dirty="0" smtClean="0"/>
              <a:t>色の</a:t>
            </a:r>
            <a:r>
              <a:rPr kumimoji="1" lang="en-US" altLang="ja-JP" dirty="0" smtClean="0"/>
              <a:t>LED</a:t>
            </a:r>
            <a:r>
              <a:rPr kumimoji="1" lang="ja-JP" altLang="en-US" dirty="0" smtClean="0"/>
              <a:t>による白色が主流になるでしょう</a:t>
            </a:r>
            <a:endParaRPr kumimoji="1" lang="ja-JP"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58" y="3769743"/>
            <a:ext cx="5130681" cy="24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7535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2761531" cy="1325563"/>
          </a:xfrm>
          <a:solidFill>
            <a:srgbClr val="00B050"/>
          </a:solidFill>
        </p:spPr>
        <p:txBody>
          <a:bodyPr/>
          <a:lstStyle/>
          <a:p>
            <a:r>
              <a:rPr kumimoji="1" lang="ja-JP" altLang="en-US" dirty="0" smtClean="0">
                <a:solidFill>
                  <a:schemeClr val="bg1"/>
                </a:solidFill>
              </a:rPr>
              <a:t>まとめ</a:t>
            </a:r>
            <a:endParaRPr kumimoji="1" lang="ja-JP" altLang="en-US" dirty="0">
              <a:solidFill>
                <a:schemeClr val="bg1"/>
              </a:solidFill>
            </a:endParaRPr>
          </a:p>
        </p:txBody>
      </p:sp>
      <p:sp>
        <p:nvSpPr>
          <p:cNvPr id="3" name="コンテンツ プレースホルダー 2"/>
          <p:cNvSpPr>
            <a:spLocks noGrp="1"/>
          </p:cNvSpPr>
          <p:nvPr>
            <p:ph idx="1"/>
          </p:nvPr>
        </p:nvSpPr>
        <p:spPr/>
        <p:txBody>
          <a:bodyPr/>
          <a:lstStyle/>
          <a:p>
            <a:r>
              <a:rPr kumimoji="1" lang="ja-JP" altLang="en-US" dirty="0" smtClean="0"/>
              <a:t>ここでは、半導体結晶のｐｎ接合を作ることによって、光を電気に変えたり、電気を光に変えたりできることをお話ししました。</a:t>
            </a:r>
            <a:endParaRPr kumimoji="1" lang="en-US" altLang="ja-JP" dirty="0" smtClean="0"/>
          </a:p>
          <a:p>
            <a:r>
              <a:rPr lang="ja-JP" altLang="en-US" dirty="0"/>
              <a:t>太陽</a:t>
            </a:r>
            <a:r>
              <a:rPr lang="ja-JP" altLang="en-US" dirty="0" smtClean="0"/>
              <a:t>電池も</a:t>
            </a:r>
            <a:r>
              <a:rPr lang="en-US" altLang="ja-JP" dirty="0" smtClean="0"/>
              <a:t>LED</a:t>
            </a:r>
            <a:r>
              <a:rPr lang="ja-JP" altLang="en-US" dirty="0" smtClean="0"/>
              <a:t>も良質の結晶を作ることがポイントになります。</a:t>
            </a:r>
            <a:endParaRPr lang="en-US" altLang="ja-JP" dirty="0" smtClean="0"/>
          </a:p>
          <a:p>
            <a:r>
              <a:rPr lang="ja-JP" altLang="en-US" dirty="0"/>
              <a:t>暮</a:t>
            </a:r>
            <a:r>
              <a:rPr lang="ja-JP" altLang="en-US" dirty="0" smtClean="0"/>
              <a:t>らしを</a:t>
            </a:r>
            <a:r>
              <a:rPr lang="ja-JP" altLang="en-US" dirty="0"/>
              <a:t>豊</a:t>
            </a:r>
            <a:r>
              <a:rPr lang="ja-JP" altLang="en-US" dirty="0" smtClean="0"/>
              <a:t>かにする半導体結晶の</a:t>
            </a:r>
            <a:r>
              <a:rPr kumimoji="1" lang="ja-JP" altLang="en-US" dirty="0" smtClean="0"/>
              <a:t>研究開発のますますの発展に期待</a:t>
            </a:r>
            <a:r>
              <a:rPr kumimoji="1" lang="ja-JP" altLang="en-US" dirty="0" smtClean="0"/>
              <a:t>します。</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821" y="4876800"/>
            <a:ext cx="4343400" cy="1981200"/>
          </a:xfrm>
          <a:prstGeom prst="rect">
            <a:avLst/>
          </a:prstGeom>
        </p:spPr>
      </p:pic>
    </p:spTree>
    <p:extLst>
      <p:ext uri="{BB962C8B-B14F-4D97-AF65-F5344CB8AC3E}">
        <p14:creationId xmlns:p14="http://schemas.microsoft.com/office/powerpoint/2010/main" val="3798777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74638"/>
            <a:ext cx="4607169" cy="1143000"/>
          </a:xfrm>
          <a:solidFill>
            <a:srgbClr val="00B0F0"/>
          </a:solidFill>
        </p:spPr>
        <p:txBody>
          <a:bodyPr>
            <a:normAutofit fontScale="90000"/>
          </a:bodyPr>
          <a:lstStyle/>
          <a:p>
            <a:pPr algn="l"/>
            <a:r>
              <a:rPr lang="ja-JP" altLang="en-US" dirty="0">
                <a:solidFill>
                  <a:schemeClr val="bg1"/>
                </a:solidFill>
              </a:rPr>
              <a:t>半導体にはどんな物質があるか</a:t>
            </a:r>
          </a:p>
        </p:txBody>
      </p:sp>
      <p:sp>
        <p:nvSpPr>
          <p:cNvPr id="131075" name="Rectangle 3"/>
          <p:cNvSpPr>
            <a:spLocks noGrp="1" noChangeArrowheads="1"/>
          </p:cNvSpPr>
          <p:nvPr>
            <p:ph type="body" idx="1"/>
          </p:nvPr>
        </p:nvSpPr>
        <p:spPr>
          <a:xfrm>
            <a:off x="457199" y="1700213"/>
            <a:ext cx="8367623" cy="4525962"/>
          </a:xfrm>
        </p:spPr>
        <p:txBody>
          <a:bodyPr>
            <a:normAutofit/>
          </a:bodyPr>
          <a:lstStyle/>
          <a:p>
            <a:pPr>
              <a:lnSpc>
                <a:spcPct val="90000"/>
              </a:lnSpc>
            </a:pPr>
            <a:r>
              <a:rPr lang="ja-JP" altLang="en-US" sz="2800" dirty="0"/>
              <a:t>シリコン</a:t>
            </a:r>
            <a:r>
              <a:rPr lang="en-US" altLang="ja-JP" sz="2800" dirty="0"/>
              <a:t>(Si)</a:t>
            </a:r>
            <a:r>
              <a:rPr lang="ja-JP" altLang="en-US" sz="2800" dirty="0"/>
              <a:t>　（化学名：珪素）</a:t>
            </a:r>
            <a:br>
              <a:rPr lang="ja-JP" altLang="en-US" sz="2800" dirty="0"/>
            </a:br>
            <a:r>
              <a:rPr lang="ja-JP" altLang="en-US" sz="2800" dirty="0"/>
              <a:t>電子デバイス材料、太陽電池材料</a:t>
            </a:r>
          </a:p>
          <a:p>
            <a:pPr>
              <a:lnSpc>
                <a:spcPct val="90000"/>
              </a:lnSpc>
            </a:pPr>
            <a:r>
              <a:rPr lang="ja-JP" altLang="en-US" sz="2800" dirty="0"/>
              <a:t>ガリウムヒ素</a:t>
            </a:r>
            <a:r>
              <a:rPr lang="en-US" altLang="ja-JP" sz="2800" dirty="0"/>
              <a:t>(</a:t>
            </a:r>
            <a:r>
              <a:rPr lang="en-US" altLang="ja-JP" sz="2800" dirty="0" err="1"/>
              <a:t>GaAs</a:t>
            </a:r>
            <a:r>
              <a:rPr lang="en-US" altLang="ja-JP" sz="2800" dirty="0"/>
              <a:t>)</a:t>
            </a:r>
            <a:r>
              <a:rPr lang="ja-JP" altLang="en-US" sz="2800" dirty="0"/>
              <a:t>　（化学名：砒化ガリウム）</a:t>
            </a:r>
            <a:br>
              <a:rPr lang="ja-JP" altLang="en-US" sz="2800" dirty="0"/>
            </a:br>
            <a:r>
              <a:rPr lang="en-US" altLang="ja-JP" sz="2800" dirty="0"/>
              <a:t>LED</a:t>
            </a:r>
            <a:r>
              <a:rPr lang="ja-JP" altLang="en-US" sz="2800" dirty="0"/>
              <a:t>材料、光通信用レーザ材料、高周波デバイス材料</a:t>
            </a:r>
          </a:p>
          <a:p>
            <a:pPr>
              <a:lnSpc>
                <a:spcPct val="90000"/>
              </a:lnSpc>
            </a:pPr>
            <a:r>
              <a:rPr lang="ja-JP" altLang="en-US" sz="2800" dirty="0" smtClean="0"/>
              <a:t>窒化ガリウム </a:t>
            </a:r>
            <a:r>
              <a:rPr lang="en-US" altLang="ja-JP" sz="2800" dirty="0" smtClean="0"/>
              <a:t>(</a:t>
            </a:r>
            <a:r>
              <a:rPr lang="en-US" altLang="ja-JP" sz="2800" dirty="0" err="1" smtClean="0"/>
              <a:t>GaN</a:t>
            </a:r>
            <a:r>
              <a:rPr lang="en-US" altLang="ja-JP" sz="2800" dirty="0"/>
              <a:t>) </a:t>
            </a:r>
            <a:br>
              <a:rPr lang="en-US" altLang="ja-JP" sz="2800" dirty="0"/>
            </a:br>
            <a:r>
              <a:rPr lang="ja-JP" altLang="en-US" sz="2800" dirty="0"/>
              <a:t>青色</a:t>
            </a:r>
            <a:r>
              <a:rPr lang="en-US" altLang="ja-JP" sz="2800" dirty="0"/>
              <a:t>LED</a:t>
            </a:r>
            <a:r>
              <a:rPr lang="ja-JP" altLang="en-US" sz="2800" dirty="0"/>
              <a:t>材料</a:t>
            </a:r>
            <a:r>
              <a:rPr lang="ja-JP" altLang="en-US" sz="2800" dirty="0" smtClean="0"/>
              <a:t>、</a:t>
            </a:r>
            <a:r>
              <a:rPr lang="ja-JP" altLang="en-US" dirty="0"/>
              <a:t>パワーデバイス</a:t>
            </a:r>
            <a:r>
              <a:rPr lang="ja-JP" altLang="en-US" sz="2800" dirty="0" smtClean="0"/>
              <a:t>材料</a:t>
            </a:r>
            <a:endParaRPr lang="ja-JP" altLang="en-US" sz="2800" dirty="0"/>
          </a:p>
          <a:p>
            <a:pPr>
              <a:lnSpc>
                <a:spcPct val="90000"/>
              </a:lnSpc>
            </a:pPr>
            <a:r>
              <a:rPr lang="ja-JP" altLang="en-US" sz="2800" dirty="0"/>
              <a:t>カドミウムテルル</a:t>
            </a:r>
            <a:r>
              <a:rPr lang="en-US" altLang="ja-JP" sz="2800" dirty="0"/>
              <a:t>(</a:t>
            </a:r>
            <a:r>
              <a:rPr lang="en-US" altLang="ja-JP" sz="2800" dirty="0" err="1"/>
              <a:t>CdTe</a:t>
            </a:r>
            <a:r>
              <a:rPr lang="en-US" altLang="ja-JP" sz="2800" dirty="0"/>
              <a:t>) </a:t>
            </a:r>
            <a:br>
              <a:rPr lang="en-US" altLang="ja-JP" sz="2800" dirty="0"/>
            </a:br>
            <a:r>
              <a:rPr lang="ja-JP" altLang="en-US" sz="2800" dirty="0"/>
              <a:t>太陽電池材料</a:t>
            </a:r>
          </a:p>
          <a:p>
            <a:pPr>
              <a:lnSpc>
                <a:spcPct val="90000"/>
              </a:lnSpc>
            </a:pPr>
            <a:r>
              <a:rPr lang="ja-JP" altLang="en-US" sz="2800" dirty="0"/>
              <a:t>シーディーエス</a:t>
            </a:r>
            <a:r>
              <a:rPr lang="en-US" altLang="ja-JP" sz="2800" dirty="0"/>
              <a:t>(</a:t>
            </a:r>
            <a:r>
              <a:rPr lang="en-US" altLang="ja-JP" sz="2800" dirty="0" err="1"/>
              <a:t>CdS</a:t>
            </a:r>
            <a:r>
              <a:rPr lang="en-US" altLang="ja-JP" sz="2800" dirty="0"/>
              <a:t>) </a:t>
            </a:r>
            <a:br>
              <a:rPr lang="en-US" altLang="ja-JP" sz="2800" dirty="0"/>
            </a:br>
            <a:r>
              <a:rPr lang="ja-JP" altLang="en-US" sz="2800" dirty="0"/>
              <a:t>光センサ材料</a:t>
            </a:r>
            <a:endParaRPr lang="ja-JP" altLang="en-US" sz="1000" dirty="0">
              <a:latin typeface="Times New Roman" pitchFamily="18" charset="0"/>
            </a:endParaRPr>
          </a:p>
        </p:txBody>
      </p:sp>
      <p:pic>
        <p:nvPicPr>
          <p:cNvPr id="131076" name="Picture 4" descr="silicon_anstrogov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208" y="906463"/>
            <a:ext cx="174673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materials-gaas_iiVi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815" y="1333501"/>
            <a:ext cx="1770185" cy="1514475"/>
          </a:xfrm>
          <a:prstGeom prst="rect">
            <a:avLst/>
          </a:prstGeom>
          <a:noFill/>
          <a:extLst>
            <a:ext uri="{909E8E84-426E-40DD-AFC4-6F175D3DCCD1}">
              <a14:hiddenFill xmlns:a14="http://schemas.microsoft.com/office/drawing/2010/main">
                <a:solidFill>
                  <a:srgbClr val="FFFFFF"/>
                </a:solidFill>
              </a14:hiddenFill>
            </a:ext>
          </a:extLst>
        </p:spPr>
      </p:pic>
      <p:sp>
        <p:nvSpPr>
          <p:cNvPr id="131078" name="Line 6"/>
          <p:cNvSpPr>
            <a:spLocks noChangeShapeType="1"/>
          </p:cNvSpPr>
          <p:nvPr/>
        </p:nvSpPr>
        <p:spPr bwMode="auto">
          <a:xfrm flipV="1">
            <a:off x="4818185" y="1539876"/>
            <a:ext cx="908538"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1079" name="Line 7"/>
          <p:cNvSpPr>
            <a:spLocks noChangeShapeType="1"/>
          </p:cNvSpPr>
          <p:nvPr/>
        </p:nvSpPr>
        <p:spPr bwMode="auto">
          <a:xfrm flipV="1">
            <a:off x="6762751" y="2432051"/>
            <a:ext cx="577362" cy="195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31080" name="Picture 8" descr="GaN_wafer(Fraunho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803" y="3441491"/>
            <a:ext cx="2031023" cy="1597025"/>
          </a:xfrm>
          <a:prstGeom prst="rect">
            <a:avLst/>
          </a:prstGeom>
          <a:noFill/>
          <a:extLst>
            <a:ext uri="{909E8E84-426E-40DD-AFC4-6F175D3DCCD1}">
              <a14:hiddenFill xmlns:a14="http://schemas.microsoft.com/office/drawing/2010/main">
                <a:solidFill>
                  <a:srgbClr val="FFFFFF"/>
                </a:solidFill>
              </a14:hiddenFill>
            </a:ext>
          </a:extLst>
        </p:spPr>
      </p:pic>
      <p:sp>
        <p:nvSpPr>
          <p:cNvPr id="131081" name="Text Box 9"/>
          <p:cNvSpPr txBox="1">
            <a:spLocks noChangeArrowheads="1"/>
          </p:cNvSpPr>
          <p:nvPr/>
        </p:nvSpPr>
        <p:spPr bwMode="auto">
          <a:xfrm>
            <a:off x="5637585" y="3306044"/>
            <a:ext cx="5902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GaN</a:t>
            </a:r>
            <a:endParaRPr lang="en-US" altLang="ja-JP" dirty="0"/>
          </a:p>
        </p:txBody>
      </p:sp>
      <p:sp>
        <p:nvSpPr>
          <p:cNvPr id="131082" name="Line 10"/>
          <p:cNvSpPr>
            <a:spLocks noChangeShapeType="1"/>
          </p:cNvSpPr>
          <p:nvPr/>
        </p:nvSpPr>
        <p:spPr bwMode="auto">
          <a:xfrm flipV="1">
            <a:off x="3890514" y="3692106"/>
            <a:ext cx="2458528" cy="1380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31083" name="Picture 11" descr="CdS-l-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8589" y="5421313"/>
            <a:ext cx="1015511" cy="1104900"/>
          </a:xfrm>
          <a:prstGeom prst="rect">
            <a:avLst/>
          </a:prstGeom>
          <a:noFill/>
          <a:extLst>
            <a:ext uri="{909E8E84-426E-40DD-AFC4-6F175D3DCCD1}">
              <a14:hiddenFill xmlns:a14="http://schemas.microsoft.com/office/drawing/2010/main">
                <a:solidFill>
                  <a:srgbClr val="FFFFFF"/>
                </a:solidFill>
              </a14:hiddenFill>
            </a:ext>
          </a:extLst>
        </p:spPr>
      </p:pic>
      <p:sp>
        <p:nvSpPr>
          <p:cNvPr id="131084" name="Line 12"/>
          <p:cNvSpPr>
            <a:spLocks noChangeShapeType="1"/>
          </p:cNvSpPr>
          <p:nvPr/>
        </p:nvSpPr>
        <p:spPr bwMode="auto">
          <a:xfrm>
            <a:off x="3836377" y="5416550"/>
            <a:ext cx="1185497" cy="266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1085" name="Rectangle 13"/>
          <p:cNvSpPr>
            <a:spLocks noChangeArrowheads="1"/>
          </p:cNvSpPr>
          <p:nvPr/>
        </p:nvSpPr>
        <p:spPr bwMode="auto">
          <a:xfrm>
            <a:off x="4711213" y="6461126"/>
            <a:ext cx="24593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t>LPCBC INSTITUTE OF SOLID STATE PHYSICS, </a:t>
            </a:r>
            <a:br>
              <a:rPr lang="en-US" altLang="ja-JP" sz="1000"/>
            </a:br>
            <a:r>
              <a:rPr lang="en-US" altLang="ja-JP" sz="1000"/>
              <a:t>RUSSIAN ACADEMY OF SCIENCES</a:t>
            </a:r>
          </a:p>
        </p:txBody>
      </p:sp>
      <p:pic>
        <p:nvPicPr>
          <p:cNvPr id="131087" name="Picture 15" descr="Cd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1020" y="4386263"/>
            <a:ext cx="1176703" cy="927100"/>
          </a:xfrm>
          <a:prstGeom prst="rect">
            <a:avLst/>
          </a:prstGeom>
          <a:noFill/>
          <a:extLst>
            <a:ext uri="{909E8E84-426E-40DD-AFC4-6F175D3DCCD1}">
              <a14:hiddenFill xmlns:a14="http://schemas.microsoft.com/office/drawing/2010/main">
                <a:solidFill>
                  <a:srgbClr val="FFFFFF"/>
                </a:solidFill>
              </a14:hiddenFill>
            </a:ext>
          </a:extLst>
        </p:spPr>
      </p:pic>
      <p:sp>
        <p:nvSpPr>
          <p:cNvPr id="131088" name="Line 16"/>
          <p:cNvSpPr>
            <a:spLocks noChangeShapeType="1"/>
          </p:cNvSpPr>
          <p:nvPr/>
        </p:nvSpPr>
        <p:spPr bwMode="auto">
          <a:xfrm>
            <a:off x="3782158" y="4722814"/>
            <a:ext cx="1058008" cy="47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1479674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47166"/>
            <a:ext cx="3994030" cy="708773"/>
          </a:xfrm>
          <a:solidFill>
            <a:srgbClr val="00B0F0"/>
          </a:solidFill>
        </p:spPr>
        <p:txBody>
          <a:bodyPr>
            <a:normAutofit/>
          </a:bodyPr>
          <a:lstStyle/>
          <a:p>
            <a:r>
              <a:rPr lang="ja-JP" altLang="en-US" sz="4000" dirty="0">
                <a:solidFill>
                  <a:schemeClr val="bg1"/>
                </a:solidFill>
              </a:rPr>
              <a:t>周期表と半導体 </a:t>
            </a:r>
          </a:p>
        </p:txBody>
      </p:sp>
      <p:graphicFrame>
        <p:nvGraphicFramePr>
          <p:cNvPr id="70081" name="Group 449"/>
          <p:cNvGraphicFramePr>
            <a:graphicFrameLocks noGrp="1"/>
          </p:cNvGraphicFramePr>
          <p:nvPr>
            <p:ph idx="1"/>
            <p:extLst>
              <p:ext uri="{D42A27DB-BD31-4B8C-83A1-F6EECF244321}">
                <p14:modId xmlns:p14="http://schemas.microsoft.com/office/powerpoint/2010/main" val="1819677369"/>
              </p:ext>
            </p:extLst>
          </p:nvPr>
        </p:nvGraphicFramePr>
        <p:xfrm>
          <a:off x="457200" y="1782763"/>
          <a:ext cx="8229598" cy="3281364"/>
        </p:xfrm>
        <a:graphic>
          <a:graphicData uri="http://schemas.openxmlformats.org/drawingml/2006/table">
            <a:tbl>
              <a:tblPr/>
              <a:tblGrid>
                <a:gridCol w="1645627"/>
                <a:gridCol w="1645626"/>
                <a:gridCol w="1647092"/>
                <a:gridCol w="1645627"/>
                <a:gridCol w="1645626"/>
              </a:tblGrid>
              <a:tr h="541338">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bg1"/>
                          </a:solidFill>
                          <a:effectLst/>
                          <a:latin typeface="Century" pitchFamily="18" charset="0"/>
                          <a:ea typeface="ＭＳ 明朝" pitchFamily="17" charset="-128"/>
                          <a:cs typeface="Times New Roman" pitchFamily="18" charset="0"/>
                        </a:rPr>
                        <a:t>IIB</a:t>
                      </a:r>
                      <a:endParaRPr kumimoji="1" lang="en-US" altLang="ja-JP" sz="2400" b="0" i="0" u="none" strike="noStrike" cap="none" normalizeH="0" baseline="0" dirty="0" smtClean="0">
                        <a:ln>
                          <a:noFill/>
                        </a:ln>
                        <a:solidFill>
                          <a:schemeClr val="bg1"/>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bg1"/>
                          </a:solidFill>
                          <a:effectLst/>
                          <a:latin typeface="Century" pitchFamily="18" charset="0"/>
                          <a:ea typeface="ＭＳ 明朝" pitchFamily="17" charset="-128"/>
                          <a:cs typeface="Times New Roman" pitchFamily="18" charset="0"/>
                        </a:rPr>
                        <a:t>IIIB</a:t>
                      </a:r>
                      <a:endParaRPr kumimoji="1" lang="en-US" altLang="ja-JP" sz="2400" b="0" i="0" u="none" strike="noStrike" cap="none" normalizeH="0" baseline="0" dirty="0" smtClean="0">
                        <a:ln>
                          <a:noFill/>
                        </a:ln>
                        <a:solidFill>
                          <a:schemeClr val="bg1"/>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bg1"/>
                          </a:solidFill>
                          <a:effectLst/>
                          <a:latin typeface="Century" pitchFamily="18" charset="0"/>
                          <a:ea typeface="ＭＳ 明朝" pitchFamily="17" charset="-128"/>
                          <a:cs typeface="Times New Roman" pitchFamily="18" charset="0"/>
                        </a:rPr>
                        <a:t>IV</a:t>
                      </a:r>
                      <a:endParaRPr kumimoji="1" lang="en-US" altLang="ja-JP" sz="2400" b="0" i="0" u="none" strike="noStrike" cap="none" normalizeH="0" baseline="0" dirty="0" smtClean="0">
                        <a:ln>
                          <a:noFill/>
                        </a:ln>
                        <a:solidFill>
                          <a:schemeClr val="bg1"/>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bg1"/>
                          </a:solidFill>
                          <a:effectLst/>
                          <a:latin typeface="Century" pitchFamily="18" charset="0"/>
                          <a:ea typeface="ＭＳ 明朝" pitchFamily="17" charset="-128"/>
                          <a:cs typeface="Times New Roman" pitchFamily="18" charset="0"/>
                        </a:rPr>
                        <a:t>V</a:t>
                      </a:r>
                      <a:endParaRPr kumimoji="1" lang="en-US" altLang="ja-JP" sz="2400" b="0" i="0" u="none" strike="noStrike" cap="none" normalizeH="0" baseline="0" dirty="0" smtClean="0">
                        <a:ln>
                          <a:noFill/>
                        </a:ln>
                        <a:solidFill>
                          <a:schemeClr val="bg1"/>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bg1"/>
                          </a:solidFill>
                          <a:effectLst/>
                          <a:latin typeface="Century" pitchFamily="18" charset="0"/>
                          <a:ea typeface="ＭＳ 明朝" pitchFamily="17" charset="-128"/>
                          <a:cs typeface="Times New Roman" pitchFamily="18" charset="0"/>
                        </a:rPr>
                        <a:t>VI</a:t>
                      </a:r>
                      <a:endParaRPr kumimoji="1" lang="en-US" altLang="ja-JP" sz="2400" b="0" i="0" u="none" strike="noStrike" cap="none" normalizeH="0" baseline="0" dirty="0" smtClean="0">
                        <a:ln>
                          <a:noFill/>
                        </a:ln>
                        <a:solidFill>
                          <a:schemeClr val="bg1"/>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r>
              <a:tr h="549275">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charset="0"/>
                        <a:ea typeface="ＭＳ Ｐゴシック" charset="-128"/>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B</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C</a:t>
                      </a:r>
                      <a:endParaRPr kumimoji="1" lang="en-US" altLang="ja-JP" sz="2400" b="1"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N</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O</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r>
              <a:tr h="598488">
                <a:tc>
                  <a:txBody>
                    <a:bodyPr/>
                    <a:lstStyle>
                      <a:lvl1pPr>
                        <a:spcBef>
                          <a:spcPct val="20000"/>
                        </a:spcBef>
                        <a:defRPr kumimoji="1" sz="2800">
                          <a:solidFill>
                            <a:schemeClr val="tx1"/>
                          </a:solidFill>
                          <a:latin typeface="Arial" charset="0"/>
                          <a:ea typeface="ＭＳ Ｐゴシック" charset="-128"/>
                        </a:defRPr>
                      </a:lvl1pPr>
                      <a:lvl2pPr>
                        <a:spcBef>
                          <a:spcPct val="20000"/>
                        </a:spcBef>
                        <a:defRPr kumimoji="1" sz="2400">
                          <a:solidFill>
                            <a:schemeClr val="tx1"/>
                          </a:solidFill>
                          <a:latin typeface="Arial" charset="0"/>
                          <a:ea typeface="ＭＳ Ｐゴシック" charset="-128"/>
                        </a:defRPr>
                      </a:lvl2pPr>
                      <a:lvl3pPr>
                        <a:spcBef>
                          <a:spcPct val="20000"/>
                        </a:spcBef>
                        <a:defRPr kumimoji="1" sz="2000">
                          <a:solidFill>
                            <a:schemeClr val="tx1"/>
                          </a:solidFill>
                          <a:latin typeface="Arial" charset="0"/>
                          <a:ea typeface="ＭＳ Ｐゴシック" charset="-128"/>
                        </a:defRPr>
                      </a:lvl3pPr>
                      <a:lvl4pPr>
                        <a:spcBef>
                          <a:spcPct val="20000"/>
                        </a:spcBef>
                        <a:defRPr kumimoji="1">
                          <a:solidFill>
                            <a:schemeClr val="tx1"/>
                          </a:solidFill>
                          <a:latin typeface="Arial" charset="0"/>
                          <a:ea typeface="ＭＳ Ｐゴシック" charset="-128"/>
                        </a:defRPr>
                      </a:lvl4pPr>
                      <a:lvl5pPr>
                        <a:spcBef>
                          <a:spcPct val="20000"/>
                        </a:spcBef>
                        <a:defRPr kumimoji="1">
                          <a:solidFill>
                            <a:schemeClr val="tx1"/>
                          </a:solidFill>
                          <a:latin typeface="Arial" charset="0"/>
                          <a:ea typeface="ＭＳ Ｐゴシック" charset="-128"/>
                        </a:defRPr>
                      </a:lvl5pPr>
                      <a:lvl6pPr fontAlgn="base">
                        <a:spcBef>
                          <a:spcPct val="20000"/>
                        </a:spcBef>
                        <a:spcAft>
                          <a:spcPct val="0"/>
                        </a:spcAft>
                        <a:defRPr kumimoji="1">
                          <a:solidFill>
                            <a:schemeClr val="tx1"/>
                          </a:solidFill>
                          <a:latin typeface="Arial" charset="0"/>
                          <a:ea typeface="ＭＳ Ｐゴシック" charset="-128"/>
                        </a:defRPr>
                      </a:lvl6pPr>
                      <a:lvl7pPr fontAlgn="base">
                        <a:spcBef>
                          <a:spcPct val="20000"/>
                        </a:spcBef>
                        <a:spcAft>
                          <a:spcPct val="0"/>
                        </a:spcAft>
                        <a:defRPr kumimoji="1">
                          <a:solidFill>
                            <a:schemeClr val="tx1"/>
                          </a:solidFill>
                          <a:latin typeface="Arial" charset="0"/>
                          <a:ea typeface="ＭＳ Ｐゴシック" charset="-128"/>
                        </a:defRPr>
                      </a:lvl7pPr>
                      <a:lvl8pPr fontAlgn="base">
                        <a:spcBef>
                          <a:spcPct val="20000"/>
                        </a:spcBef>
                        <a:spcAft>
                          <a:spcPct val="0"/>
                        </a:spcAft>
                        <a:defRPr kumimoji="1">
                          <a:solidFill>
                            <a:schemeClr val="tx1"/>
                          </a:solidFill>
                          <a:latin typeface="Arial" charset="0"/>
                          <a:ea typeface="ＭＳ Ｐゴシック" charset="-128"/>
                        </a:defRPr>
                      </a:lvl8pPr>
                      <a:lvl9pPr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charset="0"/>
                        <a:ea typeface="ＭＳ Ｐゴシック" charset="-128"/>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Al</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Si</a:t>
                      </a:r>
                      <a:endParaRPr kumimoji="1" lang="en-US" altLang="ja-JP" sz="2400" b="1"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P</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S</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r>
              <a:tr h="530225">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Zn</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Ga</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Ge</a:t>
                      </a:r>
                      <a:endParaRPr kumimoji="1" lang="en-US" altLang="ja-JP" sz="2400" b="1"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As</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Se</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r>
              <a:tr h="531813">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Cd</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In</a:t>
                      </a:r>
                      <a:endParaRPr kumimoji="1" lang="en-US" altLang="ja-JP" sz="2400" b="0"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entury" pitchFamily="18" charset="0"/>
                          <a:ea typeface="ＭＳ 明朝" pitchFamily="17" charset="-128"/>
                          <a:cs typeface="Times New Roman" pitchFamily="18" charset="0"/>
                        </a:rPr>
                        <a:t>Sn</a:t>
                      </a:r>
                      <a:endParaRPr kumimoji="1" lang="en-US" altLang="ja-JP" sz="2400" b="0" i="0" u="none" strike="noStrike" cap="none" normalizeH="0" baseline="0" dirty="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Sb</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Te</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r>
              <a:tr h="530225">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Hg</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Tl</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Pb</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Bi</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lvl1pPr marL="342900" indent="-342900">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rgbClr val="000000"/>
                          </a:solidFill>
                          <a:effectLst/>
                          <a:latin typeface="Century" pitchFamily="18" charset="0"/>
                          <a:ea typeface="ＭＳ 明朝" pitchFamily="17" charset="-128"/>
                          <a:cs typeface="Times New Roman" pitchFamily="18" charset="0"/>
                        </a:rPr>
                        <a:t>Po</a:t>
                      </a:r>
                      <a:endParaRPr kumimoji="1" lang="en-US" altLang="ja-JP" sz="2400" b="0" i="0" u="none" strike="noStrike" cap="none" normalizeH="0" baseline="0" smtClean="0">
                        <a:ln>
                          <a:noFill/>
                        </a:ln>
                        <a:solidFill>
                          <a:srgbClr val="000000"/>
                        </a:solidFill>
                        <a:effectLst/>
                        <a:latin typeface="Arial" charset="0"/>
                        <a:ea typeface="ＭＳ 明朝" pitchFamily="17" charset="-128"/>
                        <a:cs typeface="Times New Roman" pitchFamily="18" charset="0"/>
                      </a:endParaRPr>
                    </a:p>
                  </a:txBody>
                  <a:tcPr marL="84406" marR="844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r>
            </a:tbl>
          </a:graphicData>
        </a:graphic>
      </p:graphicFrame>
      <p:sp>
        <p:nvSpPr>
          <p:cNvPr id="70030" name="Text Box 398"/>
          <p:cNvSpPr txBox="1">
            <a:spLocks noChangeArrowheads="1"/>
          </p:cNvSpPr>
          <p:nvPr/>
        </p:nvSpPr>
        <p:spPr bwMode="auto">
          <a:xfrm>
            <a:off x="981808" y="5170489"/>
            <a:ext cx="359019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a:solidFill>
                  <a:srgbClr val="00FF00"/>
                </a:solidFill>
              </a:rPr>
              <a:t>IV</a:t>
            </a:r>
            <a:r>
              <a:rPr lang="ja-JP" altLang="en-US" sz="1800">
                <a:solidFill>
                  <a:srgbClr val="00FF00"/>
                </a:solidFill>
              </a:rPr>
              <a:t>族</a:t>
            </a:r>
            <a:r>
              <a:rPr lang="en-US" altLang="ja-JP" sz="1800"/>
              <a:t>(Si, Ge)</a:t>
            </a:r>
            <a:endParaRPr lang="de-DE" altLang="ja-JP" sz="1800"/>
          </a:p>
          <a:p>
            <a:r>
              <a:rPr lang="de-DE" altLang="ja-JP" sz="1800">
                <a:solidFill>
                  <a:srgbClr val="FFCCFF"/>
                </a:solidFill>
              </a:rPr>
              <a:t>III</a:t>
            </a:r>
            <a:r>
              <a:rPr lang="de-DE" altLang="ja-JP" sz="1800"/>
              <a:t>-</a:t>
            </a:r>
            <a:r>
              <a:rPr lang="de-DE" altLang="ja-JP" sz="1800">
                <a:solidFill>
                  <a:srgbClr val="CCFFFF"/>
                </a:solidFill>
              </a:rPr>
              <a:t>V</a:t>
            </a:r>
            <a:r>
              <a:rPr lang="ja-JP" altLang="en-US" sz="1800"/>
              <a:t>族</a:t>
            </a:r>
            <a:r>
              <a:rPr lang="de-DE" altLang="ja-JP" sz="1800"/>
              <a:t>(GaAs, GaN, InP, InSb)</a:t>
            </a:r>
          </a:p>
          <a:p>
            <a:r>
              <a:rPr lang="de-DE" altLang="ja-JP" sz="1800">
                <a:solidFill>
                  <a:srgbClr val="CC99FF"/>
                </a:solidFill>
              </a:rPr>
              <a:t>II</a:t>
            </a:r>
            <a:r>
              <a:rPr lang="de-DE" altLang="ja-JP" sz="1800"/>
              <a:t>-</a:t>
            </a:r>
            <a:r>
              <a:rPr lang="de-DE" altLang="ja-JP" sz="1800">
                <a:solidFill>
                  <a:schemeClr val="hlink"/>
                </a:solidFill>
              </a:rPr>
              <a:t>VI</a:t>
            </a:r>
            <a:r>
              <a:rPr lang="ja-JP" altLang="de-DE" sz="1800"/>
              <a:t>族</a:t>
            </a:r>
            <a:r>
              <a:rPr lang="de-DE" altLang="ja-JP" sz="1800"/>
              <a:t>(CdS, CdTe, ZnS, ZnSe)</a:t>
            </a:r>
            <a:endParaRPr lang="en-US" altLang="ja-JP" sz="1800"/>
          </a:p>
        </p:txBody>
      </p:sp>
      <p:sp>
        <p:nvSpPr>
          <p:cNvPr id="70035" name="Text Box 403"/>
          <p:cNvSpPr txBox="1">
            <a:spLocks noChangeArrowheads="1"/>
          </p:cNvSpPr>
          <p:nvPr/>
        </p:nvSpPr>
        <p:spPr bwMode="auto">
          <a:xfrm>
            <a:off x="4848958" y="5265739"/>
            <a:ext cx="28841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t>I-VII</a:t>
            </a:r>
            <a:r>
              <a:rPr lang="ja-JP" altLang="de-DE" sz="1800"/>
              <a:t>族</a:t>
            </a:r>
            <a:r>
              <a:rPr lang="en-US" altLang="ja-JP" sz="1800"/>
              <a:t>(CuCl, CuI)</a:t>
            </a:r>
          </a:p>
          <a:p>
            <a:r>
              <a:rPr lang="en-US" altLang="ja-JP" sz="1800"/>
              <a:t>I-III-VI2</a:t>
            </a:r>
            <a:r>
              <a:rPr lang="ja-JP" altLang="en-US" sz="1800"/>
              <a:t>族</a:t>
            </a:r>
            <a:r>
              <a:rPr lang="en-US" altLang="ja-JP" sz="1800"/>
              <a:t>(CuAlS2</a:t>
            </a:r>
            <a:r>
              <a:rPr lang="ja-JP" altLang="en-US" sz="1800"/>
              <a:t>，</a:t>
            </a:r>
            <a:r>
              <a:rPr lang="en-US" altLang="ja-JP" sz="1800"/>
              <a:t>CuInSe2)</a:t>
            </a:r>
          </a:p>
          <a:p>
            <a:r>
              <a:rPr lang="en-US" altLang="ja-JP" sz="1800"/>
              <a:t>II-IV-V2</a:t>
            </a:r>
            <a:r>
              <a:rPr lang="ja-JP" altLang="en-US" sz="1800"/>
              <a:t>族</a:t>
            </a:r>
            <a:r>
              <a:rPr lang="en-US" altLang="ja-JP" sz="1800"/>
              <a:t>(CdGeAs2, ZnSiP2) </a:t>
            </a:r>
          </a:p>
        </p:txBody>
      </p:sp>
    </p:spTree>
    <p:extLst>
      <p:ext uri="{BB962C8B-B14F-4D97-AF65-F5344CB8AC3E}">
        <p14:creationId xmlns:p14="http://schemas.microsoft.com/office/powerpoint/2010/main" val="568079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2303</TotalTime>
  <Words>6595</Words>
  <Application>Microsoft Office PowerPoint</Application>
  <PresentationFormat>画面に合わせる (4:3)</PresentationFormat>
  <Paragraphs>731</Paragraphs>
  <Slides>79</Slides>
  <Notes>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79</vt:i4>
      </vt:variant>
    </vt:vector>
  </HeadingPairs>
  <TitlesOfParts>
    <vt:vector size="95" baseType="lpstr">
      <vt:lpstr>ＤＦ特太ゴシック体</vt:lpstr>
      <vt:lpstr>HGSｺﾞｼｯｸM</vt:lpstr>
      <vt:lpstr>HG丸ｺﾞｼｯｸM-PRO</vt:lpstr>
      <vt:lpstr>HG創英角ｺﾞｼｯｸUB</vt:lpstr>
      <vt:lpstr>Kozuka Gothic Pro R</vt:lpstr>
      <vt:lpstr>ＭＳ Ｐゴシック</vt:lpstr>
      <vt:lpstr>ＭＳ 明朝</vt:lpstr>
      <vt:lpstr>Arial</vt:lpstr>
      <vt:lpstr>Calibri</vt:lpstr>
      <vt:lpstr>Calibri Light</vt:lpstr>
      <vt:lpstr>Century</vt:lpstr>
      <vt:lpstr>Garamond</vt:lpstr>
      <vt:lpstr>Lucida Console</vt:lpstr>
      <vt:lpstr>Symbol</vt:lpstr>
      <vt:lpstr>Times New Roman</vt:lpstr>
      <vt:lpstr>Office テーマ</vt:lpstr>
      <vt:lpstr> 太陽電池と発光ダイオード  半導体の結晶がむすぶ光と電気</vt:lpstr>
      <vt:lpstr>おことわり タイトル変更について</vt:lpstr>
      <vt:lpstr>金色の石に魅せられて</vt:lpstr>
      <vt:lpstr>光を電気に変えるのも電気を光に変えるのも半導体の結晶です</vt:lpstr>
      <vt:lpstr>半導体とは何か</vt:lpstr>
      <vt:lpstr>半導体とは： 電気の流れやすさが導体と不導体との中間の値</vt:lpstr>
      <vt:lpstr>半導体の導電率はコントロールできる</vt:lpstr>
      <vt:lpstr>半導体にはどんな物質があるか</vt:lpstr>
      <vt:lpstr>周期表と半導体 </vt:lpstr>
      <vt:lpstr>半導体を特徴付けるバンドギャップ</vt:lpstr>
      <vt:lpstr>半導体のバンドギャップと光吸収</vt:lpstr>
      <vt:lpstr>半導体の光吸収スペクトル</vt:lpstr>
      <vt:lpstr>半導体のバンドギャップと透過光の色</vt:lpstr>
      <vt:lpstr>半導体の色</vt:lpstr>
      <vt:lpstr>半導体の応用</vt:lpstr>
      <vt:lpstr>半導体はどこに使われているか</vt:lpstr>
      <vt:lpstr>応用される半導体の機能</vt:lpstr>
      <vt:lpstr>半導体デバイス</vt:lpstr>
      <vt:lpstr>基本になる半導体デバイス (1)ダイオード</vt:lpstr>
      <vt:lpstr>基本になる半導体デバイス (2)トランジスタ</vt:lpstr>
      <vt:lpstr>pn接合ダイオード</vt:lpstr>
      <vt:lpstr>n型半導体を作るには？シリコンを例に</vt:lpstr>
      <vt:lpstr>p型半導体を作るには？シリコンを例に</vt:lpstr>
      <vt:lpstr>半導体ｐｎ接合</vt:lpstr>
      <vt:lpstr>バンドで理解する半導体pn接合</vt:lpstr>
      <vt:lpstr>バンドで理解する半導体pn接合 順バイアスと逆バイアス</vt:lpstr>
      <vt:lpstr>バンドで理解する光デバイス</vt:lpstr>
      <vt:lpstr>半導体結晶を作る</vt:lpstr>
      <vt:lpstr>原料は不純物が多く金属的ですが、不純物を10-10程度まで減少すると絶縁性をもちます。</vt:lpstr>
      <vt:lpstr>シリコン単結晶をつくる</vt:lpstr>
      <vt:lpstr>GaAs単結晶をつくる</vt:lpstr>
      <vt:lpstr>太陽電池のはなし</vt:lpstr>
      <vt:lpstr>変換効率の定義</vt:lpstr>
      <vt:lpstr>最高変換効率の変遷</vt:lpstr>
      <vt:lpstr>理論限界変換効率</vt:lpstr>
      <vt:lpstr>太陽電池の比較</vt:lpstr>
      <vt:lpstr>セル・モジュール・アレイ</vt:lpstr>
      <vt:lpstr>実際のモジュールの変換効率</vt:lpstr>
      <vt:lpstr>普及しているシリコン系太陽電池</vt:lpstr>
      <vt:lpstr>シリコン太陽電池ができるまで</vt:lpstr>
      <vt:lpstr>太陽電池の仕組み</vt:lpstr>
      <vt:lpstr>セルからモジュールへ</vt:lpstr>
      <vt:lpstr>化合物太陽電池の高いポテンシャル</vt:lpstr>
      <vt:lpstr>化合物太陽電池の系図</vt:lpstr>
      <vt:lpstr>半導体の結晶構造</vt:lpstr>
      <vt:lpstr>1.0～1.7eVの間の バンドギャップをもつ半導体</vt:lpstr>
      <vt:lpstr>主な半導体の光吸収スペクトルの比較</vt:lpstr>
      <vt:lpstr>化合物系太陽電池のパフォーマンス</vt:lpstr>
      <vt:lpstr>宇宙用の太陽電池は何でできている？</vt:lpstr>
      <vt:lpstr>Ⅲ-Ⅴ族太陽電池</vt:lpstr>
      <vt:lpstr>III-V族多結晶太陽電池の構造と 薄膜形成プロセス　</vt:lpstr>
      <vt:lpstr>CdTe太陽電池のプロセス</vt:lpstr>
      <vt:lpstr>最近話題のCIGS太陽電池って何？</vt:lpstr>
      <vt:lpstr>CIGSについて</vt:lpstr>
      <vt:lpstr>CIGSの光吸収をシリコンと比較</vt:lpstr>
      <vt:lpstr>1kW発電するのにシリコン何ｋｇ必要？ CIGSなら？</vt:lpstr>
      <vt:lpstr>CIGS系多結晶太陽電池の構造と 薄膜形成プロセス</vt:lpstr>
      <vt:lpstr>CIGSの製造プロセス （１）バイレーヤー法</vt:lpstr>
      <vt:lpstr>CIGSの製造プロセス （２）三段階法</vt:lpstr>
      <vt:lpstr>CIGSの製造プロセス （３）セレン化法</vt:lpstr>
      <vt:lpstr>CIGS太陽電池の課題</vt:lpstr>
      <vt:lpstr>CZTSって何？</vt:lpstr>
      <vt:lpstr>CZTSで世界最高効率12.6%</vt:lpstr>
      <vt:lpstr>太陽電池のエネルギー回収期間は？</vt:lpstr>
      <vt:lpstr>有機無機ペロブスカイト太陽電池</vt:lpstr>
      <vt:lpstr>量子ドット太陽電池って？</vt:lpstr>
      <vt:lpstr>ナノ結晶ドットにおけるMEG</vt:lpstr>
      <vt:lpstr>発光ダイオードのはなし</vt:lpstr>
      <vt:lpstr>光る半導体</vt:lpstr>
      <vt:lpstr>さまざまなルミネセンス</vt:lpstr>
      <vt:lpstr>半導体のフォトルミネセンス</vt:lpstr>
      <vt:lpstr>フォトルミネセンスの機構</vt:lpstr>
      <vt:lpstr>発光ダイオード</vt:lpstr>
      <vt:lpstr>青色発光ダイオードはなぜ 難しいとされたのか</vt:lpstr>
      <vt:lpstr>ブレークスルー（１）</vt:lpstr>
      <vt:lpstr>ブレークスルー（２）</vt:lpstr>
      <vt:lpstr>ブレークスルー（３）</vt:lpstr>
      <vt:lpstr>白色LED</vt:lpstr>
      <vt:lpstr>まとめ</vt:lpstr>
    </vt:vector>
  </TitlesOfParts>
  <Company>JST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半導体の結晶が 光と電気を結びつける</dc:title>
  <dc:creator>Katsuaki Sato</dc:creator>
  <cp:lastModifiedBy>Katsuaki Sato</cp:lastModifiedBy>
  <cp:revision>65</cp:revision>
  <dcterms:created xsi:type="dcterms:W3CDTF">2014-10-29T01:46:04Z</dcterms:created>
  <dcterms:modified xsi:type="dcterms:W3CDTF">2014-11-02T05:00:42Z</dcterms:modified>
</cp:coreProperties>
</file>